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4"/>
  </p:notesMasterIdLst>
  <p:handoutMasterIdLst>
    <p:handoutMasterId r:id="rId75"/>
  </p:handoutMasterIdLst>
  <p:sldIdLst>
    <p:sldId id="595" r:id="rId2"/>
    <p:sldId id="755" r:id="rId3"/>
    <p:sldId id="774" r:id="rId4"/>
    <p:sldId id="719" r:id="rId5"/>
    <p:sldId id="711" r:id="rId6"/>
    <p:sldId id="690" r:id="rId7"/>
    <p:sldId id="718" r:id="rId8"/>
    <p:sldId id="678" r:id="rId9"/>
    <p:sldId id="735" r:id="rId10"/>
    <p:sldId id="720" r:id="rId11"/>
    <p:sldId id="731" r:id="rId12"/>
    <p:sldId id="729" r:id="rId13"/>
    <p:sldId id="724" r:id="rId14"/>
    <p:sldId id="734" r:id="rId15"/>
    <p:sldId id="725" r:id="rId16"/>
    <p:sldId id="760" r:id="rId17"/>
    <p:sldId id="750" r:id="rId18"/>
    <p:sldId id="712" r:id="rId19"/>
    <p:sldId id="726" r:id="rId20"/>
    <p:sldId id="732" r:id="rId21"/>
    <p:sldId id="722" r:id="rId22"/>
    <p:sldId id="727" r:id="rId23"/>
    <p:sldId id="757" r:id="rId24"/>
    <p:sldId id="685" r:id="rId25"/>
    <p:sldId id="730" r:id="rId26"/>
    <p:sldId id="684" r:id="rId27"/>
    <p:sldId id="698" r:id="rId28"/>
    <p:sldId id="699" r:id="rId29"/>
    <p:sldId id="723" r:id="rId30"/>
    <p:sldId id="792" r:id="rId31"/>
    <p:sldId id="702" r:id="rId32"/>
    <p:sldId id="793" r:id="rId33"/>
    <p:sldId id="743" r:id="rId34"/>
    <p:sldId id="737" r:id="rId35"/>
    <p:sldId id="759" r:id="rId36"/>
    <p:sldId id="751" r:id="rId37"/>
    <p:sldId id="754" r:id="rId38"/>
    <p:sldId id="798" r:id="rId39"/>
    <p:sldId id="746" r:id="rId40"/>
    <p:sldId id="804" r:id="rId41"/>
    <p:sldId id="744" r:id="rId42"/>
    <p:sldId id="745" r:id="rId43"/>
    <p:sldId id="738" r:id="rId44"/>
    <p:sldId id="749" r:id="rId45"/>
    <p:sldId id="752" r:id="rId46"/>
    <p:sldId id="769" r:id="rId47"/>
    <p:sldId id="805" r:id="rId48"/>
    <p:sldId id="803" r:id="rId49"/>
    <p:sldId id="802" r:id="rId50"/>
    <p:sldId id="789" r:id="rId51"/>
    <p:sldId id="787" r:id="rId52"/>
    <p:sldId id="788" r:id="rId53"/>
    <p:sldId id="770" r:id="rId54"/>
    <p:sldId id="794" r:id="rId55"/>
    <p:sldId id="795" r:id="rId56"/>
    <p:sldId id="800" r:id="rId57"/>
    <p:sldId id="799" r:id="rId58"/>
    <p:sldId id="801" r:id="rId59"/>
    <p:sldId id="771" r:id="rId60"/>
    <p:sldId id="780" r:id="rId61"/>
    <p:sldId id="781" r:id="rId62"/>
    <p:sldId id="782" r:id="rId63"/>
    <p:sldId id="783" r:id="rId64"/>
    <p:sldId id="785" r:id="rId65"/>
    <p:sldId id="786" r:id="rId66"/>
    <p:sldId id="784" r:id="rId67"/>
    <p:sldId id="763" r:id="rId68"/>
    <p:sldId id="747" r:id="rId69"/>
    <p:sldId id="762" r:id="rId70"/>
    <p:sldId id="748" r:id="rId71"/>
    <p:sldId id="761" r:id="rId72"/>
    <p:sldId id="790" r:id="rId73"/>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0000"/>
    <a:srgbClr val="FFFF99"/>
    <a:srgbClr val="0080FF"/>
    <a:srgbClr val="FF00FF"/>
    <a:srgbClr val="292929"/>
    <a:srgbClr val="FF9999"/>
    <a:srgbClr val="162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6" autoAdjust="0"/>
  </p:normalViewPr>
  <p:slideViewPr>
    <p:cSldViewPr>
      <p:cViewPr varScale="1">
        <p:scale>
          <a:sx n="107" d="100"/>
          <a:sy n="107" d="100"/>
        </p:scale>
        <p:origin x="-1098" y="-84"/>
      </p:cViewPr>
      <p:guideLst>
        <p:guide orient="horz" pos="2160"/>
        <p:guide pos="2880"/>
      </p:guideLst>
    </p:cSldViewPr>
  </p:slideViewPr>
  <p:outlineViewPr>
    <p:cViewPr>
      <p:scale>
        <a:sx n="25" d="100"/>
        <a:sy n="25" d="100"/>
      </p:scale>
      <p:origin x="0" y="1836"/>
    </p:cViewPr>
    <p:sldLst>
      <p:sld r:id="rId1" collapse="1"/>
    </p:sldLst>
  </p:outlineViewPr>
  <p:notesTextViewPr>
    <p:cViewPr>
      <p:scale>
        <a:sx n="100" d="100"/>
        <a:sy n="100" d="100"/>
      </p:scale>
      <p:origin x="0" y="0"/>
    </p:cViewPr>
  </p:notesTextViewPr>
  <p:sorterViewPr>
    <p:cViewPr>
      <p:scale>
        <a:sx n="66" d="100"/>
        <a:sy n="66" d="100"/>
      </p:scale>
      <p:origin x="0" y="4176"/>
    </p:cViewPr>
  </p:sorterViewPr>
  <p:notesViewPr>
    <p:cSldViewPr>
      <p:cViewPr>
        <p:scale>
          <a:sx n="100" d="100"/>
          <a:sy n="100" d="100"/>
        </p:scale>
        <p:origin x="-1548" y="1494"/>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059" tIns="48030" rIns="96059" bIns="48030" numCol="1" anchor="t" anchorCtr="0" compatLnSpc="1">
            <a:prstTxWarp prst="textNoShape">
              <a:avLst/>
            </a:prstTxWarp>
          </a:bodyPr>
          <a:lstStyle>
            <a:lvl1pPr defTabSz="960100">
              <a:buFont typeface="Times" charset="0"/>
              <a:buChar char="•"/>
              <a:defRPr sz="1200">
                <a:latin typeface="Arial" charset="0"/>
                <a:ea typeface="ＭＳ Ｐゴシック" charset="-128"/>
                <a:cs typeface="+mn-cs"/>
              </a:defRPr>
            </a:lvl1pPr>
          </a:lstStyle>
          <a:p>
            <a:pPr>
              <a:defRPr/>
            </a:pPr>
            <a:endParaRPr lang="de-DE"/>
          </a:p>
        </p:txBody>
      </p:sp>
      <p:sp>
        <p:nvSpPr>
          <p:cNvPr id="3379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6059" tIns="48030" rIns="96059" bIns="48030" numCol="1" anchor="t" anchorCtr="0" compatLnSpc="1">
            <a:prstTxWarp prst="textNoShape">
              <a:avLst/>
            </a:prstTxWarp>
          </a:bodyPr>
          <a:lstStyle>
            <a:lvl1pPr algn="r" defTabSz="960100">
              <a:buFont typeface="Times" charset="0"/>
              <a:buChar char="•"/>
              <a:defRPr sz="1200">
                <a:latin typeface="Arial" charset="0"/>
                <a:ea typeface="ＭＳ Ｐゴシック" charset="-128"/>
                <a:cs typeface="+mn-cs"/>
              </a:defRPr>
            </a:lvl1pPr>
          </a:lstStyle>
          <a:p>
            <a:pPr>
              <a:defRPr/>
            </a:pPr>
            <a:endParaRPr lang="de-DE"/>
          </a:p>
        </p:txBody>
      </p:sp>
      <p:sp>
        <p:nvSpPr>
          <p:cNvPr id="3379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6059" tIns="48030" rIns="96059" bIns="48030" numCol="1" anchor="b" anchorCtr="0" compatLnSpc="1">
            <a:prstTxWarp prst="textNoShape">
              <a:avLst/>
            </a:prstTxWarp>
          </a:bodyPr>
          <a:lstStyle>
            <a:lvl1pPr defTabSz="960100">
              <a:buFont typeface="Times" charset="0"/>
              <a:buChar char="•"/>
              <a:defRPr sz="1200">
                <a:latin typeface="Arial" charset="0"/>
                <a:ea typeface="ＭＳ Ｐゴシック" charset="-128"/>
                <a:cs typeface="+mn-cs"/>
              </a:defRPr>
            </a:lvl1pPr>
          </a:lstStyle>
          <a:p>
            <a:pPr>
              <a:defRPr/>
            </a:pPr>
            <a:endParaRPr lang="de-DE"/>
          </a:p>
        </p:txBody>
      </p:sp>
      <p:sp>
        <p:nvSpPr>
          <p:cNvPr id="3379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6059" tIns="48030" rIns="96059" bIns="48030" numCol="1" anchor="b" anchorCtr="0" compatLnSpc="1">
            <a:prstTxWarp prst="textNoShape">
              <a:avLst/>
            </a:prstTxWarp>
          </a:bodyPr>
          <a:lstStyle>
            <a:lvl1pPr algn="r" defTabSz="960100">
              <a:buFont typeface="Times" charset="0"/>
              <a:buChar char="•"/>
              <a:defRPr sz="1200">
                <a:latin typeface="Arial" charset="0"/>
                <a:ea typeface="ＭＳ Ｐゴシック" charset="-128"/>
                <a:cs typeface="+mn-cs"/>
              </a:defRPr>
            </a:lvl1pPr>
          </a:lstStyle>
          <a:p>
            <a:pPr>
              <a:defRPr/>
            </a:pPr>
            <a:fld id="{2E210FDD-6773-4300-A78D-EB7AE4D570D5}" type="slidenum">
              <a:rPr lang="de-DE"/>
              <a:pPr>
                <a:defRPr/>
              </a:pPr>
              <a:t>‹Nr.›</a:t>
            </a:fld>
            <a:endParaRPr lang="de-DE"/>
          </a:p>
        </p:txBody>
      </p:sp>
    </p:spTree>
    <p:extLst>
      <p:ext uri="{BB962C8B-B14F-4D97-AF65-F5344CB8AC3E}">
        <p14:creationId xmlns:p14="http://schemas.microsoft.com/office/powerpoint/2010/main" val="64491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059" tIns="48030" rIns="96059" bIns="48030" numCol="1" anchor="t" anchorCtr="0" compatLnSpc="1">
            <a:prstTxWarp prst="textNoShape">
              <a:avLst/>
            </a:prstTxWarp>
          </a:bodyPr>
          <a:lstStyle>
            <a:lvl1pPr defTabSz="960100" eaLnBrk="0" hangingPunct="0">
              <a:buFontTx/>
              <a:buNone/>
              <a:defRPr sz="1200">
                <a:latin typeface="Times" charset="0"/>
                <a:ea typeface="ＭＳ Ｐゴシック" charset="-128"/>
                <a:cs typeface="+mn-cs"/>
              </a:defRPr>
            </a:lvl1pPr>
          </a:lstStyle>
          <a:p>
            <a:pPr>
              <a:defRPr/>
            </a:pPr>
            <a:endParaRPr lang="de-DE"/>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6059" tIns="48030" rIns="96059" bIns="48030" numCol="1" anchor="t" anchorCtr="0" compatLnSpc="1">
            <a:prstTxWarp prst="textNoShape">
              <a:avLst/>
            </a:prstTxWarp>
          </a:bodyPr>
          <a:lstStyle>
            <a:lvl1pPr algn="r" defTabSz="960100" eaLnBrk="0" hangingPunct="0">
              <a:buFontTx/>
              <a:buNone/>
              <a:defRPr sz="1200">
                <a:latin typeface="Times" charset="0"/>
                <a:ea typeface="ＭＳ Ｐゴシック" charset="-128"/>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738" y="4862513"/>
            <a:ext cx="5203825" cy="4603750"/>
          </a:xfrm>
          <a:prstGeom prst="rect">
            <a:avLst/>
          </a:prstGeom>
          <a:noFill/>
          <a:ln w="9525">
            <a:noFill/>
            <a:miter lim="800000"/>
            <a:headEnd/>
            <a:tailEnd/>
          </a:ln>
          <a:effectLst/>
        </p:spPr>
        <p:txBody>
          <a:bodyPr vert="horz" wrap="square" lIns="96059" tIns="48030" rIns="96059" bIns="4803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6059" tIns="48030" rIns="96059" bIns="48030" numCol="1" anchor="b" anchorCtr="0" compatLnSpc="1">
            <a:prstTxWarp prst="textNoShape">
              <a:avLst/>
            </a:prstTxWarp>
          </a:bodyPr>
          <a:lstStyle>
            <a:lvl1pPr defTabSz="960100" eaLnBrk="0" hangingPunct="0">
              <a:buFontTx/>
              <a:buNone/>
              <a:defRPr sz="1200">
                <a:latin typeface="Times" charset="0"/>
                <a:ea typeface="ＭＳ Ｐゴシック" charset="-128"/>
                <a:cs typeface="+mn-cs"/>
              </a:defRPr>
            </a:lvl1pPr>
          </a:lstStyle>
          <a:p>
            <a:pPr>
              <a:defRPr/>
            </a:pPr>
            <a:endParaRPr lang="de-DE"/>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6059" tIns="48030" rIns="96059" bIns="48030" numCol="1" anchor="b" anchorCtr="0" compatLnSpc="1">
            <a:prstTxWarp prst="textNoShape">
              <a:avLst/>
            </a:prstTxWarp>
          </a:bodyPr>
          <a:lstStyle>
            <a:lvl1pPr algn="r" defTabSz="960100" eaLnBrk="0" hangingPunct="0">
              <a:buFontTx/>
              <a:buNone/>
              <a:defRPr sz="1200">
                <a:latin typeface="Times" charset="0"/>
                <a:ea typeface="ＭＳ Ｐゴシック" charset="-128"/>
                <a:cs typeface="+mn-cs"/>
              </a:defRPr>
            </a:lvl1pPr>
          </a:lstStyle>
          <a:p>
            <a:pPr>
              <a:defRPr/>
            </a:pPr>
            <a:fld id="{2749D3CC-9EA8-43FC-8382-5BB0FCB0236E}" type="slidenum">
              <a:rPr lang="de-DE"/>
              <a:pPr>
                <a:defRPr/>
              </a:pPr>
              <a:t>‹Nr.›</a:t>
            </a:fld>
            <a:endParaRPr lang="de-DE"/>
          </a:p>
        </p:txBody>
      </p:sp>
    </p:spTree>
    <p:extLst>
      <p:ext uri="{BB962C8B-B14F-4D97-AF65-F5344CB8AC3E}">
        <p14:creationId xmlns:p14="http://schemas.microsoft.com/office/powerpoint/2010/main" val="13096473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Geneva" pitchFamily="-105" charset="0"/>
        <a:cs typeface="Geneva" pitchFamily="-105" charset="0"/>
      </a:defRPr>
    </a:lvl1pPr>
    <a:lvl2pPr marL="457200" algn="l" rtl="0" eaLnBrk="0" fontAlgn="base" hangingPunct="0">
      <a:spcBef>
        <a:spcPct val="30000"/>
      </a:spcBef>
      <a:spcAft>
        <a:spcPct val="0"/>
      </a:spcAft>
      <a:defRPr sz="1200" kern="1200">
        <a:solidFill>
          <a:schemeClr val="tx1"/>
        </a:solidFill>
        <a:latin typeface="Times" charset="0"/>
        <a:ea typeface="Geneva" charset="-128"/>
        <a:cs typeface="Geneva" pitchFamily="-105" charset="0"/>
      </a:defRPr>
    </a:lvl2pPr>
    <a:lvl3pPr marL="914400" algn="l" rtl="0" eaLnBrk="0" fontAlgn="base" hangingPunct="0">
      <a:spcBef>
        <a:spcPct val="30000"/>
      </a:spcBef>
      <a:spcAft>
        <a:spcPct val="0"/>
      </a:spcAft>
      <a:defRPr sz="1200" kern="1200">
        <a:solidFill>
          <a:schemeClr val="tx1"/>
        </a:solidFill>
        <a:latin typeface="Times" charset="0"/>
        <a:ea typeface="Geneva" charset="-128"/>
        <a:cs typeface="Geneva" pitchFamily="-105" charset="0"/>
      </a:defRPr>
    </a:lvl3pPr>
    <a:lvl4pPr marL="1371600" algn="l" rtl="0" eaLnBrk="0" fontAlgn="base" hangingPunct="0">
      <a:spcBef>
        <a:spcPct val="30000"/>
      </a:spcBef>
      <a:spcAft>
        <a:spcPct val="0"/>
      </a:spcAft>
      <a:defRPr sz="1200" kern="1200">
        <a:solidFill>
          <a:schemeClr val="tx1"/>
        </a:solidFill>
        <a:latin typeface="Times" charset="0"/>
        <a:ea typeface="Geneva" charset="-128"/>
        <a:cs typeface="Geneva" pitchFamily="-105" charset="0"/>
      </a:defRPr>
    </a:lvl4pPr>
    <a:lvl5pPr marL="1828800" algn="l" rtl="0" eaLnBrk="0" fontAlgn="base" hangingPunct="0">
      <a:spcBef>
        <a:spcPct val="30000"/>
      </a:spcBef>
      <a:spcAft>
        <a:spcPct val="0"/>
      </a:spcAft>
      <a:defRPr sz="1200" kern="1200">
        <a:solidFill>
          <a:schemeClr val="tx1"/>
        </a:solidFill>
        <a:latin typeface="Times" charset="0"/>
        <a:ea typeface="Geneva" charset="-128"/>
        <a:cs typeface="Geneva" pitchFamily="-10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58850"/>
            <a:fld id="{3C9940B4-CE91-4B4C-8EE7-429FA93C71F2}" type="slidenum">
              <a:rPr lang="de-DE" smtClean="0">
                <a:latin typeface="Times" pitchFamily="18" charset="0"/>
                <a:ea typeface="ＭＳ Ｐゴシック"/>
                <a:cs typeface="ＭＳ Ｐゴシック"/>
              </a:rPr>
              <a:pPr defTabSz="958850"/>
              <a:t>1</a:t>
            </a:fld>
            <a:endParaRPr lang="de-DE" smtClean="0">
              <a:latin typeface="Times" pitchFamily="18" charset="0"/>
              <a:ea typeface="ＭＳ Ｐゴシック"/>
              <a:cs typeface="ＭＳ Ｐゴシック"/>
            </a:endParaRPr>
          </a:p>
        </p:txBody>
      </p:sp>
      <p:sp>
        <p:nvSpPr>
          <p:cNvPr id="16386"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ln/>
        </p:spPr>
        <p:txBody>
          <a:bodyPr/>
          <a:lstStyle/>
          <a:p>
            <a:pPr marL="349250" indent="-349250"/>
            <a:r>
              <a:rPr lang="de-DE" smtClean="0">
                <a:latin typeface="Arial" charset="0"/>
                <a:ea typeface="Geneva"/>
                <a:cs typeface="Arial" charset="0"/>
              </a:rPr>
              <a:t>Vorbemerkungen zur Vermeidung von Missverständnissen:</a:t>
            </a:r>
          </a:p>
          <a:p>
            <a:pPr marL="349250" indent="-349250">
              <a:buFontTx/>
              <a:buAutoNum type="arabicPeriod"/>
            </a:pPr>
            <a:r>
              <a:rPr lang="de-DE" smtClean="0">
                <a:latin typeface="Arial" charset="0"/>
                <a:ea typeface="Geneva"/>
                <a:cs typeface="Arial" charset="0"/>
              </a:rPr>
              <a:t>Es gibt keine „Verschwörung“ und keinen </a:t>
            </a:r>
            <a:br>
              <a:rPr lang="de-DE" smtClean="0">
                <a:latin typeface="Arial" charset="0"/>
                <a:ea typeface="Geneva"/>
                <a:cs typeface="Arial" charset="0"/>
              </a:rPr>
            </a:br>
            <a:r>
              <a:rPr lang="de-DE" smtClean="0">
                <a:latin typeface="Arial" charset="0"/>
                <a:ea typeface="Geneva"/>
                <a:cs typeface="Arial" charset="0"/>
              </a:rPr>
              <a:t>„Masterplan“ zur Privatisierung des Schulwesens,</a:t>
            </a:r>
          </a:p>
          <a:p>
            <a:pPr marL="349250" indent="-349250">
              <a:buFontTx/>
              <a:buAutoNum type="arabicPeriod"/>
            </a:pPr>
            <a:r>
              <a:rPr lang="de-DE" smtClean="0">
                <a:latin typeface="Arial" charset="0"/>
                <a:ea typeface="Geneva"/>
                <a:cs typeface="Arial" charset="0"/>
              </a:rPr>
              <a:t>…sehr wohl aber mächtige, indifferente und teils auch widersprüchliche (Verwertungs-)Interessen, die im Bildungsbereich Renditemöglichkeiten erschließen wollen.</a:t>
            </a:r>
          </a:p>
          <a:p>
            <a:pPr marL="349250" indent="-349250">
              <a:buFontTx/>
              <a:buAutoNum type="arabicPeriod"/>
            </a:pPr>
            <a:r>
              <a:rPr lang="de-DE" smtClean="0">
                <a:latin typeface="Arial" charset="0"/>
                <a:ea typeface="Geneva"/>
                <a:cs typeface="Arial" charset="0"/>
              </a:rPr>
              <a:t>Nicht jeder, der der Einrichtung von Schulvorständen oder der Etablierung rechtlicher Selbständigkeit von Schulen das Wort redet, zielt damit (bewusst) auf die Privatisierung des Schulsystems 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defTabSz="958850"/>
            <a:fld id="{619DB991-0F31-420D-80CD-E24C4C45047D}" type="slidenum">
              <a:rPr lang="de-DE" smtClean="0">
                <a:latin typeface="Times" pitchFamily="18" charset="0"/>
                <a:ea typeface="ＭＳ Ｐゴシック"/>
                <a:cs typeface="ＭＳ Ｐゴシック"/>
              </a:rPr>
              <a:pPr defTabSz="958850"/>
              <a:t>10</a:t>
            </a:fld>
            <a:endParaRPr lang="de-DE" smtClean="0">
              <a:latin typeface="Times" pitchFamily="18" charset="0"/>
              <a:ea typeface="ＭＳ Ｐゴシック"/>
              <a:cs typeface="ＭＳ Ｐゴシック"/>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p:cNvSpPr>
          <p:nvPr>
            <p:ph type="sldImg"/>
          </p:nvPr>
        </p:nvSpPr>
        <p:spPr>
          <a:ln/>
        </p:spPr>
      </p:sp>
      <p:sp>
        <p:nvSpPr>
          <p:cNvPr id="49154"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49155" name="Foliennummernplatzhalter 3"/>
          <p:cNvSpPr>
            <a:spLocks noGrp="1"/>
          </p:cNvSpPr>
          <p:nvPr>
            <p:ph type="sldNum" sz="quarter" idx="5"/>
          </p:nvPr>
        </p:nvSpPr>
        <p:spPr>
          <a:noFill/>
        </p:spPr>
        <p:txBody>
          <a:bodyPr/>
          <a:lstStyle/>
          <a:p>
            <a:pPr defTabSz="958850"/>
            <a:fld id="{0B948D29-5E4C-45B0-BC56-08A88C3895D9}" type="slidenum">
              <a:rPr lang="de-DE" smtClean="0">
                <a:latin typeface="Times" pitchFamily="18" charset="0"/>
                <a:ea typeface="ＭＳ Ｐゴシック"/>
                <a:cs typeface="ＭＳ Ｐゴシック"/>
              </a:rPr>
              <a:pPr defTabSz="958850"/>
              <a:t>17</a:t>
            </a:fld>
            <a:endParaRPr lang="de-DE" smtClean="0">
              <a:latin typeface="Times" pitchFamily="18"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defTabSz="958850"/>
            <a:fld id="{22D6E955-8EFA-4C95-8434-188101CBC8C4}" type="slidenum">
              <a:rPr lang="de-DE" smtClean="0">
                <a:latin typeface="Times" pitchFamily="18" charset="0"/>
                <a:ea typeface="ＭＳ Ｐゴシック"/>
                <a:cs typeface="ＭＳ Ｐゴシック"/>
              </a:rPr>
              <a:pPr defTabSz="958850"/>
              <a:t>18</a:t>
            </a:fld>
            <a:endParaRPr lang="de-DE" smtClean="0">
              <a:latin typeface="Times" pitchFamily="18" charset="0"/>
              <a:ea typeface="ＭＳ Ｐゴシック"/>
              <a:cs typeface="ＭＳ Ｐゴシック"/>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a:ln/>
        </p:spPr>
      </p:sp>
      <p:sp>
        <p:nvSpPr>
          <p:cNvPr id="18434"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8435" name="Foliennummernplatzhalter 3"/>
          <p:cNvSpPr>
            <a:spLocks noGrp="1"/>
          </p:cNvSpPr>
          <p:nvPr>
            <p:ph type="sldNum" sz="quarter" idx="5"/>
          </p:nvPr>
        </p:nvSpPr>
        <p:spPr>
          <a:noFill/>
        </p:spPr>
        <p:txBody>
          <a:bodyPr/>
          <a:lstStyle/>
          <a:p>
            <a:pPr defTabSz="958850"/>
            <a:fld id="{BA21F1E5-3F0B-4B62-BA19-CC143BE0731A}" type="slidenum">
              <a:rPr lang="de-DE" smtClean="0">
                <a:latin typeface="Times" pitchFamily="18" charset="0"/>
                <a:ea typeface="ＭＳ Ｐゴシック"/>
                <a:cs typeface="ＭＳ Ｐゴシック"/>
              </a:rPr>
              <a:pPr defTabSz="958850"/>
              <a:t>2</a:t>
            </a:fld>
            <a:endParaRPr lang="de-DE" smtClean="0">
              <a:latin typeface="Times" pitchFamily="18"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bildplatzhalter 1"/>
          <p:cNvSpPr>
            <a:spLocks noGrp="1" noRot="1" noChangeAspect="1"/>
          </p:cNvSpPr>
          <p:nvPr>
            <p:ph type="sldImg"/>
          </p:nvPr>
        </p:nvSpPr>
        <p:spPr>
          <a:ln/>
        </p:spPr>
      </p:sp>
      <p:sp>
        <p:nvSpPr>
          <p:cNvPr id="62466"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62467" name="Foliennummernplatzhalter 3"/>
          <p:cNvSpPr>
            <a:spLocks noGrp="1"/>
          </p:cNvSpPr>
          <p:nvPr>
            <p:ph type="sldNum" sz="quarter" idx="5"/>
          </p:nvPr>
        </p:nvSpPr>
        <p:spPr>
          <a:noFill/>
        </p:spPr>
        <p:txBody>
          <a:bodyPr/>
          <a:lstStyle/>
          <a:p>
            <a:pPr defTabSz="958850"/>
            <a:fld id="{87C5313E-7A7C-461B-8307-6B6AB44C3E49}" type="slidenum">
              <a:rPr lang="de-DE" smtClean="0">
                <a:latin typeface="Times" pitchFamily="18" charset="0"/>
                <a:ea typeface="ＭＳ Ｐゴシック"/>
                <a:cs typeface="ＭＳ Ｐゴシック"/>
              </a:rPr>
              <a:pPr defTabSz="958850"/>
              <a:t>23</a:t>
            </a:fld>
            <a:endParaRPr lang="de-DE" smtClean="0">
              <a:latin typeface="Times" pitchFamily="18" charset="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pPr defTabSz="958850"/>
            <a:fld id="{E5ED1CE5-7D5E-4FEF-B848-B3EA43FBA9A3}" type="slidenum">
              <a:rPr lang="de-DE" smtClean="0">
                <a:latin typeface="Times" pitchFamily="18" charset="0"/>
                <a:ea typeface="ＭＳ Ｐゴシック"/>
                <a:cs typeface="ＭＳ Ｐゴシック"/>
              </a:rPr>
              <a:pPr defTabSz="958850"/>
              <a:t>24</a:t>
            </a:fld>
            <a:endParaRPr lang="de-DE" smtClean="0">
              <a:latin typeface="Times" pitchFamily="18" charset="0"/>
              <a:ea typeface="ＭＳ Ｐゴシック"/>
              <a:cs typeface="ＭＳ Ｐゴシック"/>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pPr defTabSz="958850"/>
            <a:fld id="{A7C6F43B-41F1-47A7-ABB0-B724E2B31722}" type="slidenum">
              <a:rPr lang="de-DE" smtClean="0">
                <a:latin typeface="Times" pitchFamily="18" charset="0"/>
                <a:ea typeface="ＭＳ Ｐゴシック"/>
                <a:cs typeface="ＭＳ Ｐゴシック"/>
              </a:rPr>
              <a:pPr defTabSz="958850"/>
              <a:t>25</a:t>
            </a:fld>
            <a:endParaRPr lang="de-DE" smtClean="0">
              <a:latin typeface="Times" pitchFamily="18" charset="0"/>
              <a:ea typeface="ＭＳ Ｐゴシック"/>
              <a:cs typeface="ＭＳ Ｐゴシック"/>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defTabSz="958850"/>
            <a:fld id="{703B040A-BEC6-4561-965B-AA1B68E69AD6}" type="slidenum">
              <a:rPr lang="de-DE" smtClean="0">
                <a:latin typeface="Times" pitchFamily="18" charset="0"/>
                <a:ea typeface="ＭＳ Ｐゴシック"/>
                <a:cs typeface="ＭＳ Ｐゴシック"/>
              </a:rPr>
              <a:pPr defTabSz="958850"/>
              <a:t>26</a:t>
            </a:fld>
            <a:endParaRPr lang="de-DE" smtClean="0">
              <a:latin typeface="Times" pitchFamily="18" charset="0"/>
              <a:ea typeface="ＭＳ Ｐゴシック"/>
              <a:cs typeface="ＭＳ Ｐゴシック"/>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defTabSz="958850"/>
            <a:fld id="{81322B14-6CE3-4199-8F1B-17CBA23537E7}" type="slidenum">
              <a:rPr lang="de-DE" smtClean="0">
                <a:latin typeface="Times" pitchFamily="18" charset="0"/>
                <a:ea typeface="ＭＳ Ｐゴシック"/>
                <a:cs typeface="ＭＳ Ｐゴシック"/>
              </a:rPr>
              <a:pPr defTabSz="958850"/>
              <a:t>27</a:t>
            </a:fld>
            <a:endParaRPr lang="de-DE" smtClean="0">
              <a:latin typeface="Times" pitchFamily="18" charset="0"/>
              <a:ea typeface="ＭＳ Ｐゴシック"/>
              <a:cs typeface="ＭＳ Ｐゴシック"/>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pPr defTabSz="958850"/>
            <a:fld id="{5F1EE247-3B12-49CD-9B1E-6950033336E7}" type="slidenum">
              <a:rPr lang="de-DE" smtClean="0">
                <a:latin typeface="Times" pitchFamily="18" charset="0"/>
                <a:ea typeface="ＭＳ Ｐゴシック"/>
                <a:cs typeface="ＭＳ Ｐゴシック"/>
              </a:rPr>
              <a:pPr defTabSz="958850"/>
              <a:t>28</a:t>
            </a:fld>
            <a:endParaRPr lang="de-DE" smtClean="0">
              <a:latin typeface="Times" pitchFamily="18" charset="0"/>
              <a:ea typeface="ＭＳ Ｐゴシック"/>
              <a:cs typeface="ＭＳ Ｐゴシック"/>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958850"/>
            <a:fld id="{EA435F3E-243D-4266-A339-D64E6AA5488B}" type="slidenum">
              <a:rPr lang="de-DE" smtClean="0">
                <a:latin typeface="Times" pitchFamily="18" charset="0"/>
                <a:ea typeface="ＭＳ Ｐゴシック"/>
                <a:cs typeface="ＭＳ Ｐゴシック"/>
              </a:rPr>
              <a:pPr defTabSz="958850"/>
              <a:t>3</a:t>
            </a:fld>
            <a:endParaRPr lang="de-DE" smtClean="0">
              <a:latin typeface="Times" pitchFamily="18" charset="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pPr defTabSz="958850"/>
            <a:fld id="{BB933E8F-B123-4065-A1EF-44DAD5086096}" type="slidenum">
              <a:rPr lang="de-DE" smtClean="0">
                <a:latin typeface="Times" pitchFamily="18" charset="0"/>
                <a:ea typeface="ＭＳ Ｐゴシック"/>
                <a:cs typeface="ＭＳ Ｐゴシック"/>
              </a:rPr>
              <a:pPr defTabSz="958850"/>
              <a:t>31</a:t>
            </a:fld>
            <a:endParaRPr lang="de-DE" smtClean="0">
              <a:latin typeface="Times" pitchFamily="18" charset="0"/>
              <a:ea typeface="ＭＳ Ｐゴシック"/>
              <a:cs typeface="ＭＳ Ｐゴシック"/>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de-DE" smtClean="0">
                <a:latin typeface="Arial" charset="0"/>
                <a:ea typeface="Geneva"/>
                <a:cs typeface="Arial" charset="0"/>
              </a:rPr>
              <a:t>1. Bildungsabschnitte werden nun eingeteilt in Module, die zertifiziert werden. Dort werden bei Bestehen „skill-cards“ – also Zertifikate – ausgegeben. Jedes Modul kann auf dem Bildungsmarkt angeboten werden. </a:t>
            </a:r>
          </a:p>
          <a:p>
            <a:r>
              <a:rPr lang="de-DE" smtClean="0">
                <a:latin typeface="Arial" charset="0"/>
                <a:ea typeface="Geneva"/>
                <a:cs typeface="Arial" charset="0"/>
              </a:rPr>
              <a:t>2. Die Ware Bildung muss nun bepreist werden. Sie darf nicht umsonst bleiben, sonst kann man nicht mit Bildung handeln. Deshalb werden Gebühren oder äquivalente Systeme wie Bildungssparen und -konten oder eine begrenzte Anzahl öffentlich finanzierter Bildungsgutscheine eingeführt. Der Bund bzw. die Länder gewähren den Hochschulen (und Schulen) eine Budgetautonomie.</a:t>
            </a:r>
          </a:p>
          <a:p>
            <a:r>
              <a:rPr lang="de-DE" smtClean="0">
                <a:latin typeface="Arial" charset="0"/>
                <a:ea typeface="Geneva"/>
                <a:cs typeface="Arial" charset="0"/>
              </a:rPr>
              <a:t>3. Für einen Bildungsmarkt werden Informationssysteme benötigt: Diese sind zum einen der Preis für Bildung (Gebührenhöhe) und zum anderen ein System normsetzender Vergleiche (z.B. Uni-Rankings) bzw. Akkreditierungsagenturen, durch deren Informationen sich verschiedene Preissegmente ausbilden können.</a:t>
            </a:r>
          </a:p>
          <a:p>
            <a:r>
              <a:rPr lang="de-DE" smtClean="0">
                <a:latin typeface="Arial" charset="0"/>
                <a:ea typeface="Geneva"/>
                <a:cs typeface="Arial" charset="0"/>
              </a:rPr>
              <a:t>4. Die staatliche Bildung wird reduziert auf kleine Bereiche der „staatlichen Grundbildung“. Die restlichen Bildungsbereiche werden (teil)privatisiert und in so genannte „Private-Public-Partnerships“ umgewandelt. Bildungseinrichtungen werden zu marktfähigen Bildungsanbietern bzw. Bildungsproduzenten umgewandelt.“</a:t>
            </a:r>
          </a:p>
          <a:p>
            <a:r>
              <a:rPr lang="de-DE" smtClean="0">
                <a:latin typeface="Arial" charset="0"/>
                <a:ea typeface="Geneva"/>
                <a:cs typeface="Arial" charset="0"/>
              </a:rPr>
              <a:t> </a:t>
            </a:r>
          </a:p>
          <a:p>
            <a:pPr eaLnBrk="1" hangingPunct="1"/>
            <a:endParaRPr lang="de-DE" smtClean="0">
              <a:latin typeface="Arial" charset="0"/>
              <a:ea typeface="Geneva"/>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lienbildplatzhalter 1"/>
          <p:cNvSpPr>
            <a:spLocks noGrp="1" noRot="1" noChangeAspect="1"/>
          </p:cNvSpPr>
          <p:nvPr>
            <p:ph type="sldImg"/>
          </p:nvPr>
        </p:nvSpPr>
        <p:spPr>
          <a:ln/>
        </p:spPr>
      </p:sp>
      <p:sp>
        <p:nvSpPr>
          <p:cNvPr id="89090"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89091" name="Foliennummernplatzhalter 3"/>
          <p:cNvSpPr>
            <a:spLocks noGrp="1"/>
          </p:cNvSpPr>
          <p:nvPr>
            <p:ph type="sldNum" sz="quarter" idx="5"/>
          </p:nvPr>
        </p:nvSpPr>
        <p:spPr>
          <a:noFill/>
        </p:spPr>
        <p:txBody>
          <a:bodyPr/>
          <a:lstStyle/>
          <a:p>
            <a:pPr defTabSz="958850"/>
            <a:fld id="{7FDF0641-025C-4732-B869-51D4C36E58CE}" type="slidenum">
              <a:rPr lang="de-DE" smtClean="0">
                <a:latin typeface="Times" pitchFamily="18" charset="0"/>
                <a:ea typeface="ＭＳ Ｐゴシック"/>
                <a:cs typeface="ＭＳ Ｐゴシック"/>
              </a:rPr>
              <a:pPr defTabSz="958850"/>
              <a:t>35</a:t>
            </a:fld>
            <a:endParaRPr lang="de-DE" smtClean="0">
              <a:latin typeface="Times" pitchFamily="18" charset="0"/>
              <a:ea typeface="ＭＳ Ｐゴシック"/>
              <a:cs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lienbildplatzhalter 1"/>
          <p:cNvSpPr>
            <a:spLocks noGrp="1" noRot="1" noChangeAspect="1"/>
          </p:cNvSpPr>
          <p:nvPr>
            <p:ph type="sldImg"/>
          </p:nvPr>
        </p:nvSpPr>
        <p:spPr>
          <a:ln/>
        </p:spPr>
      </p:sp>
      <p:sp>
        <p:nvSpPr>
          <p:cNvPr id="92162"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92163" name="Foliennummernplatzhalter 3"/>
          <p:cNvSpPr>
            <a:spLocks noGrp="1"/>
          </p:cNvSpPr>
          <p:nvPr>
            <p:ph type="sldNum" sz="quarter" idx="5"/>
          </p:nvPr>
        </p:nvSpPr>
        <p:spPr>
          <a:noFill/>
        </p:spPr>
        <p:txBody>
          <a:bodyPr/>
          <a:lstStyle/>
          <a:p>
            <a:pPr defTabSz="958850"/>
            <a:fld id="{7CCA2A86-0156-4FB1-89E7-2826AD09F774}" type="slidenum">
              <a:rPr lang="de-DE" smtClean="0">
                <a:latin typeface="Times" pitchFamily="18" charset="0"/>
                <a:ea typeface="ＭＳ Ｐゴシック"/>
                <a:cs typeface="ＭＳ Ｐゴシック"/>
              </a:rPr>
              <a:pPr defTabSz="958850"/>
              <a:t>36</a:t>
            </a:fld>
            <a:endParaRPr lang="de-DE" smtClean="0">
              <a:latin typeface="Times" pitchFamily="18" charset="0"/>
              <a:ea typeface="ＭＳ Ｐゴシック"/>
              <a:cs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lienbildplatzhalter 1"/>
          <p:cNvSpPr>
            <a:spLocks noGrp="1" noRot="1" noChangeAspect="1"/>
          </p:cNvSpPr>
          <p:nvPr>
            <p:ph type="sldImg"/>
          </p:nvPr>
        </p:nvSpPr>
        <p:spPr>
          <a:ln/>
        </p:spPr>
      </p:sp>
      <p:sp>
        <p:nvSpPr>
          <p:cNvPr id="94210"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94211" name="Foliennummernplatzhalter 3"/>
          <p:cNvSpPr>
            <a:spLocks noGrp="1"/>
          </p:cNvSpPr>
          <p:nvPr>
            <p:ph type="sldNum" sz="quarter" idx="5"/>
          </p:nvPr>
        </p:nvSpPr>
        <p:spPr>
          <a:noFill/>
        </p:spPr>
        <p:txBody>
          <a:bodyPr/>
          <a:lstStyle/>
          <a:p>
            <a:pPr defTabSz="958850"/>
            <a:fld id="{3F234FE4-67AF-4DCA-958B-815F7AB9E652}" type="slidenum">
              <a:rPr lang="de-DE" smtClean="0">
                <a:latin typeface="Times" pitchFamily="18" charset="0"/>
                <a:ea typeface="ＭＳ Ｐゴシック"/>
                <a:cs typeface="ＭＳ Ｐゴシック"/>
              </a:rPr>
              <a:pPr defTabSz="958850"/>
              <a:t>37</a:t>
            </a:fld>
            <a:endParaRPr lang="de-DE" smtClean="0">
              <a:latin typeface="Times" pitchFamily="18" charset="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lienbildplatzhalter 1"/>
          <p:cNvSpPr>
            <a:spLocks noGrp="1" noRot="1" noChangeAspect="1"/>
          </p:cNvSpPr>
          <p:nvPr>
            <p:ph type="sldImg"/>
          </p:nvPr>
        </p:nvSpPr>
        <p:spPr>
          <a:ln/>
        </p:spPr>
      </p:sp>
      <p:sp>
        <p:nvSpPr>
          <p:cNvPr id="96258"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96259" name="Foliennummernplatzhalter 3"/>
          <p:cNvSpPr>
            <a:spLocks noGrp="1"/>
          </p:cNvSpPr>
          <p:nvPr>
            <p:ph type="sldNum" sz="quarter" idx="5"/>
          </p:nvPr>
        </p:nvSpPr>
        <p:spPr>
          <a:noFill/>
        </p:spPr>
        <p:txBody>
          <a:bodyPr/>
          <a:lstStyle/>
          <a:p>
            <a:pPr defTabSz="958850"/>
            <a:fld id="{89243120-DB9F-4A06-8B93-BC064295B5D4}" type="slidenum">
              <a:rPr lang="de-DE" smtClean="0">
                <a:latin typeface="Times" pitchFamily="18" charset="0"/>
                <a:ea typeface="ＭＳ Ｐゴシック"/>
                <a:cs typeface="ＭＳ Ｐゴシック"/>
              </a:rPr>
              <a:pPr defTabSz="958850"/>
              <a:t>38</a:t>
            </a:fld>
            <a:endParaRPr lang="de-DE" smtClean="0">
              <a:latin typeface="Times" pitchFamily="18" charset="0"/>
              <a:ea typeface="ＭＳ Ｐゴシック"/>
              <a:cs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58850"/>
            <a:fld id="{4BF9DDAA-9295-41C5-B7E7-DEEAD517E59C}" type="slidenum">
              <a:rPr lang="de-DE" smtClean="0">
                <a:latin typeface="Times" pitchFamily="18" charset="0"/>
                <a:ea typeface="ＭＳ Ｐゴシック"/>
                <a:cs typeface="ＭＳ Ｐゴシック"/>
              </a:rPr>
              <a:pPr defTabSz="958850"/>
              <a:t>4</a:t>
            </a:fld>
            <a:endParaRPr lang="de-DE" smtClean="0">
              <a:latin typeface="Times" pitchFamily="18" charset="0"/>
              <a:ea typeface="ＭＳ Ｐゴシック"/>
              <a:cs typeface="ＭＳ Ｐゴシック"/>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lienbildplatzhalter 1"/>
          <p:cNvSpPr>
            <a:spLocks noGrp="1" noRot="1" noChangeAspect="1"/>
          </p:cNvSpPr>
          <p:nvPr>
            <p:ph type="sldImg"/>
          </p:nvPr>
        </p:nvSpPr>
        <p:spPr>
          <a:ln/>
        </p:spPr>
      </p:sp>
      <p:sp>
        <p:nvSpPr>
          <p:cNvPr id="100354"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lienbildplatzhalter 1"/>
          <p:cNvSpPr>
            <a:spLocks noGrp="1" noRot="1" noChangeAspect="1"/>
          </p:cNvSpPr>
          <p:nvPr>
            <p:ph type="sldImg"/>
          </p:nvPr>
        </p:nvSpPr>
        <p:spPr>
          <a:ln/>
        </p:spPr>
      </p:sp>
      <p:sp>
        <p:nvSpPr>
          <p:cNvPr id="110594"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10595" name="Foliennummernplatzhalter 3"/>
          <p:cNvSpPr>
            <a:spLocks noGrp="1"/>
          </p:cNvSpPr>
          <p:nvPr>
            <p:ph type="sldNum" sz="quarter" idx="5"/>
          </p:nvPr>
        </p:nvSpPr>
        <p:spPr>
          <a:noFill/>
        </p:spPr>
        <p:txBody>
          <a:bodyPr/>
          <a:lstStyle/>
          <a:p>
            <a:pPr defTabSz="958850"/>
            <a:fld id="{6F043DB2-45BE-446F-B6AD-4A0FAD93B0E5}" type="slidenum">
              <a:rPr lang="de-DE" smtClean="0">
                <a:latin typeface="Times" pitchFamily="18" charset="0"/>
                <a:ea typeface="ＭＳ Ｐゴシック"/>
                <a:cs typeface="ＭＳ Ｐゴシック"/>
              </a:rPr>
              <a:pPr defTabSz="958850"/>
              <a:t>44</a:t>
            </a:fld>
            <a:endParaRPr lang="de-DE" smtClean="0">
              <a:latin typeface="Times" pitchFamily="18" charset="0"/>
              <a:ea typeface="ＭＳ Ｐゴシック"/>
              <a:cs typeface="ＭＳ Ｐゴシック"/>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olienbildplatzhalter 1"/>
          <p:cNvSpPr>
            <a:spLocks noGrp="1" noRot="1" noChangeAspect="1"/>
          </p:cNvSpPr>
          <p:nvPr>
            <p:ph type="sldImg"/>
          </p:nvPr>
        </p:nvSpPr>
        <p:spPr>
          <a:ln/>
        </p:spPr>
      </p:sp>
      <p:sp>
        <p:nvSpPr>
          <p:cNvPr id="113666"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13667" name="Foliennummernplatzhalter 3"/>
          <p:cNvSpPr>
            <a:spLocks noGrp="1"/>
          </p:cNvSpPr>
          <p:nvPr>
            <p:ph type="sldNum" sz="quarter" idx="5"/>
          </p:nvPr>
        </p:nvSpPr>
        <p:spPr>
          <a:noFill/>
        </p:spPr>
        <p:txBody>
          <a:bodyPr/>
          <a:lstStyle/>
          <a:p>
            <a:pPr defTabSz="958850"/>
            <a:fld id="{577B4264-D69F-49B7-A5C1-644661DE1644}" type="slidenum">
              <a:rPr lang="de-DE" smtClean="0">
                <a:latin typeface="Times" pitchFamily="18" charset="0"/>
                <a:ea typeface="ＭＳ Ｐゴシック"/>
                <a:cs typeface="ＭＳ Ｐゴシック"/>
              </a:rPr>
              <a:pPr defTabSz="958850"/>
              <a:t>45</a:t>
            </a:fld>
            <a:endParaRPr lang="de-DE" smtClean="0">
              <a:latin typeface="Times" pitchFamily="18" charset="0"/>
              <a:ea typeface="ＭＳ Ｐゴシック"/>
              <a:cs typeface="ＭＳ Ｐゴシック"/>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Folienbildplatzhalter 1"/>
          <p:cNvSpPr>
            <a:spLocks noGrp="1" noRot="1" noChangeAspect="1"/>
          </p:cNvSpPr>
          <p:nvPr>
            <p:ph type="sldImg"/>
          </p:nvPr>
        </p:nvSpPr>
        <p:spPr>
          <a:ln/>
        </p:spPr>
      </p:sp>
      <p:sp>
        <p:nvSpPr>
          <p:cNvPr id="115714"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15715" name="Foliennummernplatzhalter 3"/>
          <p:cNvSpPr>
            <a:spLocks noGrp="1"/>
          </p:cNvSpPr>
          <p:nvPr>
            <p:ph type="sldNum" sz="quarter" idx="5"/>
          </p:nvPr>
        </p:nvSpPr>
        <p:spPr>
          <a:noFill/>
        </p:spPr>
        <p:txBody>
          <a:bodyPr/>
          <a:lstStyle/>
          <a:p>
            <a:pPr defTabSz="958850"/>
            <a:fld id="{AF87A0E3-4A39-42D8-B10A-A3326B700D33}" type="slidenum">
              <a:rPr lang="de-DE" smtClean="0">
                <a:latin typeface="Times" pitchFamily="18" charset="0"/>
                <a:ea typeface="ＭＳ Ｐゴシック"/>
                <a:cs typeface="ＭＳ Ｐゴシック"/>
              </a:rPr>
              <a:pPr defTabSz="958850"/>
              <a:t>46</a:t>
            </a:fld>
            <a:endParaRPr lang="de-DE" smtClean="0">
              <a:latin typeface="Times" pitchFamily="18" charset="0"/>
              <a:ea typeface="ＭＳ Ｐゴシック"/>
              <a:cs typeface="ＭＳ Ｐゴシック"/>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pPr defTabSz="958850"/>
            <a:fld id="{59BD73C0-CF4B-43CA-8679-D329E9900A86}" type="slidenum">
              <a:rPr lang="de-DE" smtClean="0">
                <a:latin typeface="Times" pitchFamily="18" charset="0"/>
                <a:ea typeface="ＭＳ Ｐゴシック"/>
                <a:cs typeface="ＭＳ Ｐゴシック"/>
              </a:rPr>
              <a:pPr defTabSz="958850"/>
              <a:t>48</a:t>
            </a:fld>
            <a:endParaRPr lang="de-DE" smtClean="0">
              <a:latin typeface="Times" pitchFamily="18" charset="0"/>
              <a:ea typeface="ＭＳ Ｐゴシック"/>
              <a:cs typeface="ＭＳ Ｐゴシック"/>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pPr defTabSz="958850"/>
            <a:fld id="{EB01AAF5-8D5C-485E-B085-7C28434B8E6A}" type="slidenum">
              <a:rPr lang="de-DE" smtClean="0">
                <a:latin typeface="Times" pitchFamily="18" charset="0"/>
                <a:ea typeface="ＭＳ Ｐゴシック"/>
                <a:cs typeface="ＭＳ Ｐゴシック"/>
              </a:rPr>
              <a:pPr defTabSz="958850"/>
              <a:t>49</a:t>
            </a:fld>
            <a:endParaRPr lang="de-DE" smtClean="0">
              <a:latin typeface="Times" pitchFamily="18" charset="0"/>
              <a:ea typeface="ＭＳ Ｐゴシック"/>
              <a:cs typeface="ＭＳ Ｐゴシック"/>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lienbildplatzhalter 1"/>
          <p:cNvSpPr>
            <a:spLocks noGrp="1" noRot="1" noChangeAspect="1"/>
          </p:cNvSpPr>
          <p:nvPr>
            <p:ph type="sldImg"/>
          </p:nvPr>
        </p:nvSpPr>
        <p:spPr>
          <a:ln/>
        </p:spPr>
      </p:sp>
      <p:sp>
        <p:nvSpPr>
          <p:cNvPr id="122882"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22883" name="Foliennummernplatzhalter 3"/>
          <p:cNvSpPr>
            <a:spLocks noGrp="1"/>
          </p:cNvSpPr>
          <p:nvPr>
            <p:ph type="sldNum" sz="quarter" idx="5"/>
          </p:nvPr>
        </p:nvSpPr>
        <p:spPr>
          <a:noFill/>
        </p:spPr>
        <p:txBody>
          <a:bodyPr/>
          <a:lstStyle/>
          <a:p>
            <a:pPr defTabSz="958850"/>
            <a:fld id="{C4746C6E-7EE6-4396-93C0-1308F6183408}" type="slidenum">
              <a:rPr lang="de-DE" smtClean="0">
                <a:latin typeface="Times" pitchFamily="18" charset="0"/>
                <a:ea typeface="ＭＳ Ｐゴシック"/>
                <a:cs typeface="ＭＳ Ｐゴシック"/>
              </a:rPr>
              <a:pPr defTabSz="958850"/>
              <a:t>50</a:t>
            </a:fld>
            <a:endParaRPr lang="de-DE" smtClean="0">
              <a:latin typeface="Times"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58850"/>
            <a:fld id="{5226E925-B793-4AE8-BD94-D7BBB83BF0B4}" type="slidenum">
              <a:rPr lang="de-DE" smtClean="0">
                <a:latin typeface="Times" pitchFamily="18" charset="0"/>
                <a:ea typeface="ＭＳ Ｐゴシック"/>
                <a:cs typeface="ＭＳ Ｐゴシック"/>
              </a:rPr>
              <a:pPr defTabSz="958850"/>
              <a:t>5</a:t>
            </a:fld>
            <a:endParaRPr lang="de-DE" smtClean="0">
              <a:latin typeface="Times" pitchFamily="18" charset="0"/>
              <a:ea typeface="ＭＳ Ｐゴシック"/>
              <a:cs typeface="ＭＳ Ｐゴシック"/>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lienbildplatzhalter 1"/>
          <p:cNvSpPr>
            <a:spLocks noGrp="1" noRot="1" noChangeAspect="1" noTextEdit="1"/>
          </p:cNvSpPr>
          <p:nvPr>
            <p:ph type="sldImg"/>
          </p:nvPr>
        </p:nvSpPr>
        <p:spPr>
          <a:ln/>
        </p:spPr>
      </p:sp>
      <p:sp>
        <p:nvSpPr>
          <p:cNvPr id="124930" name="Notizenplatzhalter 2"/>
          <p:cNvSpPr>
            <a:spLocks noGrp="1"/>
          </p:cNvSpPr>
          <p:nvPr>
            <p:ph type="body" idx="1"/>
          </p:nvPr>
        </p:nvSpPr>
        <p:spPr>
          <a:noFill/>
          <a:ln/>
        </p:spPr>
        <p:txBody>
          <a:bodyPr/>
          <a:lstStyle/>
          <a:p>
            <a:pPr marL="176213" lvl="1" indent="-176213">
              <a:lnSpc>
                <a:spcPct val="110000"/>
              </a:lnSpc>
            </a:pPr>
            <a:r>
              <a:rPr lang="de-DE" smtClean="0">
                <a:latin typeface="Arial" charset="0"/>
                <a:ea typeface="Geneva"/>
                <a:cs typeface="Arial" charset="0"/>
              </a:rPr>
              <a:t>Aufzuwertende Rechtsansprüche wären unter anderem:</a:t>
            </a:r>
          </a:p>
          <a:p>
            <a:pPr marL="176213" lvl="1" indent="-176213">
              <a:lnSpc>
                <a:spcPct val="110000"/>
              </a:lnSpc>
              <a:buFontTx/>
              <a:buChar char="•"/>
            </a:pPr>
            <a:r>
              <a:rPr lang="de-DE" smtClean="0">
                <a:latin typeface="Arial" charset="0"/>
                <a:ea typeface="Geneva"/>
                <a:cs typeface="Arial" charset="0"/>
              </a:rPr>
              <a:t>den Schulträgern ein grundsätzliches Recht auf Gründungen von IGSen im echten Ganztag und ohne Zwang zur äußeren Fachleistungsdifferenzierung zu gewähren;</a:t>
            </a:r>
          </a:p>
          <a:p>
            <a:pPr marL="176213" lvl="1" indent="-176213">
              <a:lnSpc>
                <a:spcPct val="110000"/>
              </a:lnSpc>
              <a:buFontTx/>
              <a:buChar char="•"/>
            </a:pPr>
            <a:r>
              <a:rPr lang="de-DE" smtClean="0">
                <a:latin typeface="Arial" charset="0"/>
                <a:ea typeface="Geneva"/>
                <a:cs typeface="Arial" charset="0"/>
              </a:rPr>
              <a:t>den Schulträgern einen grundsätzlichen Anspruch auf bedarfsgerechte Landeszuweisungen (mindestens im Rahmen des Konnexitätsprinzips) zuzusprechen; </a:t>
            </a:r>
          </a:p>
          <a:p>
            <a:pPr marL="176213" lvl="1" indent="-176213">
              <a:lnSpc>
                <a:spcPct val="110000"/>
              </a:lnSpc>
              <a:buFontTx/>
              <a:buChar char="•"/>
            </a:pPr>
            <a:r>
              <a:rPr lang="de-DE" smtClean="0">
                <a:latin typeface="Arial" charset="0"/>
                <a:ea typeface="Geneva"/>
                <a:cs typeface="Arial" charset="0"/>
              </a:rPr>
              <a:t>Schulschließungen nur im Einvernehmen mit den betroffenen Kommunen sowie ggf. Eltern, Schülern und Lehrern vorzunehmen;</a:t>
            </a:r>
          </a:p>
          <a:p>
            <a:pPr marL="176213" lvl="1" indent="-176213">
              <a:lnSpc>
                <a:spcPct val="110000"/>
              </a:lnSpc>
              <a:buFontTx/>
              <a:buChar char="•"/>
            </a:pPr>
            <a:r>
              <a:rPr lang="de-DE" smtClean="0">
                <a:latin typeface="Arial" charset="0"/>
                <a:ea typeface="Geneva"/>
                <a:cs typeface="Arial" charset="0"/>
              </a:rPr>
              <a:t>Eltern - wie in Finnland - einen Rechtsanspruch auf Ganztagsbetreuung für Kleinstkinder in unmittelbarer Wohnortnähe zu gewähren usw. usf.; </a:t>
            </a:r>
          </a:p>
          <a:p>
            <a:pPr marL="176213" lvl="1" indent="-176213">
              <a:lnSpc>
                <a:spcPct val="110000"/>
              </a:lnSpc>
              <a:buFontTx/>
              <a:buChar char="•"/>
            </a:pPr>
            <a:r>
              <a:rPr lang="de-DE" smtClean="0">
                <a:latin typeface="Arial" charset="0"/>
                <a:ea typeface="Geneva"/>
                <a:cs typeface="Arial" charset="0"/>
              </a:rPr>
              <a:t>Schülern einen Rechtsanspruch auf qualitativ hochwertige Beschulung bis zum Erwerb der allgemeinen Hochschulreife in unmittelbarer Wohnortnähe zu gewähren; </a:t>
            </a:r>
          </a:p>
          <a:p>
            <a:pPr marL="176213" lvl="1" indent="-176213">
              <a:lnSpc>
                <a:spcPct val="110000"/>
              </a:lnSpc>
              <a:buFontTx/>
              <a:buChar char="•"/>
            </a:pPr>
            <a:r>
              <a:rPr lang="de-DE" smtClean="0">
                <a:latin typeface="Arial" charset="0"/>
                <a:ea typeface="Geneva"/>
                <a:cs typeface="Arial" charset="0"/>
              </a:rPr>
              <a:t>die pädagogischen Freiheiten der Lehrer zu erweitern, sie bspw. auf Noten verzichten zu lassen etc.</a:t>
            </a:r>
          </a:p>
        </p:txBody>
      </p:sp>
      <p:sp>
        <p:nvSpPr>
          <p:cNvPr id="124931" name="Foliennummernplatzhalter 3"/>
          <p:cNvSpPr>
            <a:spLocks noGrp="1"/>
          </p:cNvSpPr>
          <p:nvPr>
            <p:ph type="sldNum" sz="quarter" idx="5"/>
          </p:nvPr>
        </p:nvSpPr>
        <p:spPr>
          <a:noFill/>
        </p:spPr>
        <p:txBody>
          <a:bodyPr/>
          <a:lstStyle/>
          <a:p>
            <a:pPr defTabSz="958850"/>
            <a:fld id="{A3702C1F-68CF-42F1-BB6E-3C8E12E83ECE}" type="slidenum">
              <a:rPr lang="de-DE" smtClean="0">
                <a:latin typeface="Times" pitchFamily="18" charset="0"/>
                <a:ea typeface="ＭＳ Ｐゴシック"/>
                <a:cs typeface="ＭＳ Ｐゴシック"/>
              </a:rPr>
              <a:pPr defTabSz="958850"/>
              <a:t>51</a:t>
            </a:fld>
            <a:endParaRPr lang="de-DE" smtClean="0">
              <a:latin typeface="Times" pitchFamily="18" charset="0"/>
              <a:ea typeface="ＭＳ Ｐゴシック"/>
              <a:cs typeface="ＭＳ Ｐゴシック"/>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Folienbildplatzhalter 1"/>
          <p:cNvSpPr>
            <a:spLocks noGrp="1" noRot="1" noChangeAspect="1" noTextEdit="1"/>
          </p:cNvSpPr>
          <p:nvPr>
            <p:ph type="sldImg"/>
          </p:nvPr>
        </p:nvSpPr>
        <p:spPr>
          <a:ln/>
        </p:spPr>
      </p:sp>
      <p:sp>
        <p:nvSpPr>
          <p:cNvPr id="126978" name="Notizenplatzhalter 2"/>
          <p:cNvSpPr>
            <a:spLocks noGrp="1"/>
          </p:cNvSpPr>
          <p:nvPr>
            <p:ph type="body" idx="1"/>
          </p:nvPr>
        </p:nvSpPr>
        <p:spPr>
          <a:noFill/>
          <a:ln/>
        </p:spPr>
        <p:txBody>
          <a:bodyPr/>
          <a:lstStyle/>
          <a:p>
            <a:r>
              <a:rPr lang="de-DE" smtClean="0">
                <a:latin typeface="Arial" charset="0"/>
                <a:ea typeface="Geneva"/>
                <a:cs typeface="Arial" charset="0"/>
              </a:rPr>
              <a:t>Personalhoheit oder Schulaufsicht von der Landesebene weg zu verlagern bedeutet: Deregulierung durch Dezentralisierung; </a:t>
            </a:r>
            <a:br>
              <a:rPr lang="de-DE" smtClean="0">
                <a:latin typeface="Arial" charset="0"/>
                <a:ea typeface="Geneva"/>
                <a:cs typeface="Arial" charset="0"/>
              </a:rPr>
            </a:br>
            <a:r>
              <a:rPr lang="de-DE" smtClean="0">
                <a:latin typeface="Arial" charset="0"/>
                <a:ea typeface="Geneva"/>
                <a:cs typeface="Arial" charset="0"/>
              </a:rPr>
              <a:t>Aufgabe des Grundgesetzauftrages der Sicherung „gleichwertiger Lebensverhältnisse“ durch horizontale  Ausdifferenzierung des Schulsystems; Freigabe der Löhne sowie für „hire and fire“; eine der letzten Formen endogener Privatisierung.</a:t>
            </a:r>
          </a:p>
        </p:txBody>
      </p:sp>
      <p:sp>
        <p:nvSpPr>
          <p:cNvPr id="126979" name="Foliennummernplatzhalter 3"/>
          <p:cNvSpPr>
            <a:spLocks noGrp="1"/>
          </p:cNvSpPr>
          <p:nvPr>
            <p:ph type="sldNum" sz="quarter" idx="5"/>
          </p:nvPr>
        </p:nvSpPr>
        <p:spPr>
          <a:noFill/>
        </p:spPr>
        <p:txBody>
          <a:bodyPr/>
          <a:lstStyle/>
          <a:p>
            <a:pPr defTabSz="958850"/>
            <a:fld id="{7FEDFCEB-84C5-4894-AC2B-D58C18248807}" type="slidenum">
              <a:rPr lang="de-DE" smtClean="0">
                <a:latin typeface="Times" pitchFamily="18" charset="0"/>
                <a:ea typeface="ＭＳ Ｐゴシック"/>
                <a:cs typeface="ＭＳ Ｐゴシック"/>
              </a:rPr>
              <a:pPr defTabSz="958850"/>
              <a:t>52</a:t>
            </a:fld>
            <a:endParaRPr lang="de-DE" smtClean="0">
              <a:latin typeface="Times" pitchFamily="18" charset="0"/>
              <a:ea typeface="ＭＳ Ｐゴシック"/>
              <a:cs typeface="ＭＳ Ｐゴシック"/>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58850"/>
            <a:fld id="{9B982024-7E69-4BF1-BB09-2BA5FBB02FBC}" type="slidenum">
              <a:rPr lang="de-DE" smtClean="0">
                <a:latin typeface="Times" pitchFamily="18" charset="0"/>
                <a:ea typeface="ＭＳ Ｐゴシック"/>
                <a:cs typeface="ＭＳ Ｐゴシック"/>
              </a:rPr>
              <a:pPr defTabSz="958850"/>
              <a:t>53</a:t>
            </a:fld>
            <a:endParaRPr lang="de-DE" smtClean="0">
              <a:latin typeface="Times" pitchFamily="18" charset="0"/>
              <a:ea typeface="ＭＳ Ｐゴシック"/>
              <a:cs typeface="ＭＳ Ｐゴシック"/>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58850"/>
            <a:fld id="{1EE75287-5AB8-446C-9FF7-CCA2B3FB8C40}" type="slidenum">
              <a:rPr lang="de-DE" smtClean="0">
                <a:latin typeface="Times" pitchFamily="18" charset="0"/>
                <a:ea typeface="ＭＳ Ｐゴシック"/>
                <a:cs typeface="ＭＳ Ｐゴシック"/>
              </a:rPr>
              <a:pPr defTabSz="958850"/>
              <a:t>54</a:t>
            </a:fld>
            <a:endParaRPr lang="de-DE" smtClean="0">
              <a:latin typeface="Times" pitchFamily="18" charset="0"/>
              <a:ea typeface="ＭＳ Ｐゴシック"/>
              <a:cs typeface="ＭＳ Ｐゴシック"/>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pPr defTabSz="958850"/>
            <a:fld id="{49BD8E9C-2BCE-4514-9531-1D3A6BB0857B}" type="slidenum">
              <a:rPr lang="de-DE" smtClean="0">
                <a:latin typeface="Times" pitchFamily="18" charset="0"/>
                <a:ea typeface="ＭＳ Ｐゴシック"/>
                <a:cs typeface="ＭＳ Ｐゴシック"/>
              </a:rPr>
              <a:pPr defTabSz="958850"/>
              <a:t>55</a:t>
            </a:fld>
            <a:endParaRPr lang="de-DE" smtClean="0">
              <a:latin typeface="Times" pitchFamily="18" charset="0"/>
              <a:ea typeface="ＭＳ Ｐゴシック"/>
              <a:cs typeface="ＭＳ Ｐゴシック"/>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pPr defTabSz="958850"/>
            <a:fld id="{65695461-D11A-4F93-95E7-C64392C1CA0C}" type="slidenum">
              <a:rPr lang="de-DE" smtClean="0">
                <a:latin typeface="Times" pitchFamily="18" charset="0"/>
                <a:ea typeface="ＭＳ Ｐゴシック"/>
                <a:cs typeface="ＭＳ Ｐゴシック"/>
              </a:rPr>
              <a:pPr defTabSz="958850"/>
              <a:t>56</a:t>
            </a:fld>
            <a:endParaRPr lang="de-DE" smtClean="0">
              <a:latin typeface="Times" pitchFamily="18" charset="0"/>
              <a:ea typeface="ＭＳ Ｐゴシック"/>
              <a:cs typeface="ＭＳ Ｐゴシック"/>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pPr defTabSz="958850"/>
            <a:fld id="{51822B16-882B-49B6-9296-2C211AA1C45A}" type="slidenum">
              <a:rPr lang="de-DE" smtClean="0">
                <a:latin typeface="Times" pitchFamily="18" charset="0"/>
                <a:ea typeface="ＭＳ Ｐゴシック"/>
                <a:cs typeface="ＭＳ Ｐゴシック"/>
              </a:rPr>
              <a:pPr defTabSz="958850"/>
              <a:t>57</a:t>
            </a:fld>
            <a:endParaRPr lang="de-DE" smtClean="0">
              <a:latin typeface="Times" pitchFamily="18" charset="0"/>
              <a:ea typeface="ＭＳ Ｐゴシック"/>
              <a:cs typeface="ＭＳ Ｐゴシック"/>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pPr defTabSz="958850"/>
            <a:fld id="{934B884E-ECB3-4BB4-BA97-76F2942D1884}" type="slidenum">
              <a:rPr lang="de-DE" smtClean="0">
                <a:latin typeface="Times" pitchFamily="18" charset="0"/>
                <a:ea typeface="ＭＳ Ｐゴシック"/>
                <a:cs typeface="ＭＳ Ｐゴシック"/>
              </a:rPr>
              <a:pPr defTabSz="958850"/>
              <a:t>58</a:t>
            </a:fld>
            <a:endParaRPr lang="de-DE" smtClean="0">
              <a:latin typeface="Times" pitchFamily="18" charset="0"/>
              <a:ea typeface="ＭＳ Ｐゴシック"/>
              <a:cs typeface="ＭＳ Ｐゴシック"/>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pPr defTabSz="958850"/>
            <a:fld id="{89BF206E-BE60-43CC-A786-316642859082}" type="slidenum">
              <a:rPr lang="de-DE" smtClean="0">
                <a:latin typeface="Times" pitchFamily="18" charset="0"/>
                <a:ea typeface="ＭＳ Ｐゴシック"/>
                <a:cs typeface="ＭＳ Ｐゴシック"/>
              </a:rPr>
              <a:pPr defTabSz="958850"/>
              <a:t>59</a:t>
            </a:fld>
            <a:endParaRPr lang="de-DE" smtClean="0">
              <a:latin typeface="Times" pitchFamily="18" charset="0"/>
              <a:ea typeface="ＭＳ Ｐゴシック"/>
              <a:cs typeface="ＭＳ Ｐゴシック"/>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Folienbildplatzhalter 1"/>
          <p:cNvSpPr>
            <a:spLocks noGrp="1" noRot="1" noChangeAspect="1"/>
          </p:cNvSpPr>
          <p:nvPr>
            <p:ph type="sldImg"/>
          </p:nvPr>
        </p:nvSpPr>
        <p:spPr>
          <a:ln/>
        </p:spPr>
      </p:sp>
      <p:sp>
        <p:nvSpPr>
          <p:cNvPr id="143362" name="Notizenplatzhalter 2"/>
          <p:cNvSpPr>
            <a:spLocks noGrp="1"/>
          </p:cNvSpPr>
          <p:nvPr>
            <p:ph type="body" idx="1"/>
          </p:nvPr>
        </p:nvSpPr>
        <p:spPr>
          <a:noFill/>
          <a:ln/>
        </p:spPr>
        <p:txBody>
          <a:bodyPr/>
          <a:lstStyle/>
          <a:p>
            <a:pPr defTabSz="933450"/>
            <a:r>
              <a:rPr lang="de-DE" smtClean="0">
                <a:latin typeface="Arial" charset="0"/>
                <a:ea typeface="Geneva"/>
                <a:cs typeface="Arial" charset="0"/>
              </a:rPr>
              <a:t>Weinheimer Initiative wurde initiiert durch Freudenberg Stiftung, Weinheim.</a:t>
            </a:r>
          </a:p>
          <a:p>
            <a:pPr defTabSz="933450"/>
            <a:r>
              <a:rPr lang="de-DE" smtClean="0">
                <a:latin typeface="Arial" charset="0"/>
                <a:ea typeface="Geneva"/>
                <a:cs typeface="Arial" charset="0"/>
              </a:rPr>
              <a:t>Deutscher Verein für öffentliche und private Fürsorge e.V. ist der Zusammenschluss der öffentlichen und freien Träger sozialer Arbeit, also von Städten, Landkreisen und Gemeinden sowie den Organisationen und Spitzenverbänden der freien Wohlfahrtspflege (AWO, DRK, Caritas, Diakonie, Paritätischer etc.). Vorangegangen war dem Papier unter anderem ein Forschungsprojekt mit der Deutschen Bank Stiftung unter dem Titel „Coole Schule: Lust statt Frust am Lernen“ (2002-2005).</a:t>
            </a:r>
          </a:p>
          <a:p>
            <a:pPr defTabSz="933450"/>
            <a:endParaRPr lang="de-DE" smtClean="0">
              <a:latin typeface="Arial" charset="0"/>
              <a:ea typeface="Geneva"/>
              <a:cs typeface="Arial" charset="0"/>
            </a:endParaRPr>
          </a:p>
          <a:p>
            <a:pPr defTabSz="933450"/>
            <a:endParaRPr lang="de-DE" smtClean="0">
              <a:latin typeface="Arial" charset="0"/>
              <a:ea typeface="Geneva"/>
              <a:cs typeface="Arial" charset="0"/>
            </a:endParaRPr>
          </a:p>
        </p:txBody>
      </p:sp>
      <p:sp>
        <p:nvSpPr>
          <p:cNvPr id="143363" name="Foliennummernplatzhalter 3"/>
          <p:cNvSpPr>
            <a:spLocks noGrp="1"/>
          </p:cNvSpPr>
          <p:nvPr>
            <p:ph type="sldNum" sz="quarter" idx="5"/>
          </p:nvPr>
        </p:nvSpPr>
        <p:spPr>
          <a:noFill/>
        </p:spPr>
        <p:txBody>
          <a:bodyPr/>
          <a:lstStyle/>
          <a:p>
            <a:pPr defTabSz="958850"/>
            <a:fld id="{48EE18CB-EE27-4672-85A9-9C6998FA293D}" type="slidenum">
              <a:rPr lang="de-DE" smtClean="0">
                <a:latin typeface="Times" pitchFamily="18" charset="0"/>
                <a:ea typeface="ＭＳ Ｐゴシック"/>
                <a:cs typeface="ＭＳ Ｐゴシック"/>
              </a:rPr>
              <a:pPr defTabSz="958850"/>
              <a:t>60</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58850"/>
            <a:fld id="{6FEBF326-6F49-43C0-BF2E-48168B697B89}" type="slidenum">
              <a:rPr lang="de-DE" smtClean="0">
                <a:latin typeface="Times" pitchFamily="18" charset="0"/>
                <a:ea typeface="ＭＳ Ｐゴシック"/>
                <a:cs typeface="ＭＳ Ｐゴシック"/>
              </a:rPr>
              <a:pPr defTabSz="958850"/>
              <a:t>6</a:t>
            </a:fld>
            <a:endParaRPr lang="de-DE" smtClean="0">
              <a:latin typeface="Times" pitchFamily="18" charset="0"/>
              <a:ea typeface="ＭＳ Ｐゴシック"/>
              <a:cs typeface="ＭＳ Ｐゴシック"/>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lienbildplatzhalter 1"/>
          <p:cNvSpPr>
            <a:spLocks noGrp="1" noRot="1" noChangeAspect="1"/>
          </p:cNvSpPr>
          <p:nvPr>
            <p:ph type="sldImg"/>
          </p:nvPr>
        </p:nvSpPr>
        <p:spPr>
          <a:ln/>
        </p:spPr>
      </p:sp>
      <p:sp>
        <p:nvSpPr>
          <p:cNvPr id="145410"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45411" name="Foliennummernplatzhalter 3"/>
          <p:cNvSpPr>
            <a:spLocks noGrp="1"/>
          </p:cNvSpPr>
          <p:nvPr>
            <p:ph type="sldNum" sz="quarter" idx="5"/>
          </p:nvPr>
        </p:nvSpPr>
        <p:spPr>
          <a:noFill/>
        </p:spPr>
        <p:txBody>
          <a:bodyPr/>
          <a:lstStyle/>
          <a:p>
            <a:pPr defTabSz="958850"/>
            <a:fld id="{16F1F0B6-1129-4FED-8228-3A329A643D44}" type="slidenum">
              <a:rPr lang="de-DE" smtClean="0">
                <a:latin typeface="Times" pitchFamily="18" charset="0"/>
                <a:ea typeface="ＭＳ Ｐゴシック"/>
                <a:cs typeface="ＭＳ Ｐゴシック"/>
              </a:rPr>
              <a:pPr defTabSz="958850"/>
              <a:t>61</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lienbildplatzhalter 1"/>
          <p:cNvSpPr>
            <a:spLocks noGrp="1" noRot="1" noChangeAspect="1"/>
          </p:cNvSpPr>
          <p:nvPr>
            <p:ph type="sldImg"/>
          </p:nvPr>
        </p:nvSpPr>
        <p:spPr>
          <a:ln/>
        </p:spPr>
      </p:sp>
      <p:sp>
        <p:nvSpPr>
          <p:cNvPr id="147458"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47459" name="Foliennummernplatzhalter 3"/>
          <p:cNvSpPr>
            <a:spLocks noGrp="1"/>
          </p:cNvSpPr>
          <p:nvPr>
            <p:ph type="sldNum" sz="quarter" idx="5"/>
          </p:nvPr>
        </p:nvSpPr>
        <p:spPr>
          <a:noFill/>
        </p:spPr>
        <p:txBody>
          <a:bodyPr/>
          <a:lstStyle/>
          <a:p>
            <a:pPr defTabSz="958850"/>
            <a:fld id="{255B52CD-D145-4775-9EF6-45494BDB7687}" type="slidenum">
              <a:rPr lang="de-DE" smtClean="0">
                <a:latin typeface="Times" pitchFamily="18" charset="0"/>
                <a:ea typeface="ＭＳ Ｐゴシック"/>
                <a:cs typeface="ＭＳ Ｐゴシック"/>
              </a:rPr>
              <a:pPr defTabSz="958850"/>
              <a:t>62</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Folienbildplatzhalter 1"/>
          <p:cNvSpPr>
            <a:spLocks noGrp="1" noRot="1" noChangeAspect="1"/>
          </p:cNvSpPr>
          <p:nvPr>
            <p:ph type="sldImg"/>
          </p:nvPr>
        </p:nvSpPr>
        <p:spPr>
          <a:ln/>
        </p:spPr>
      </p:sp>
      <p:sp>
        <p:nvSpPr>
          <p:cNvPr id="149506"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49507" name="Foliennummernplatzhalter 3"/>
          <p:cNvSpPr>
            <a:spLocks noGrp="1"/>
          </p:cNvSpPr>
          <p:nvPr>
            <p:ph type="sldNum" sz="quarter" idx="5"/>
          </p:nvPr>
        </p:nvSpPr>
        <p:spPr>
          <a:noFill/>
        </p:spPr>
        <p:txBody>
          <a:bodyPr/>
          <a:lstStyle/>
          <a:p>
            <a:pPr defTabSz="958850"/>
            <a:fld id="{42D2B916-B00D-431B-A46B-7DCC580C6109}" type="slidenum">
              <a:rPr lang="de-DE" smtClean="0">
                <a:latin typeface="Times" pitchFamily="18" charset="0"/>
                <a:ea typeface="ＭＳ Ｐゴシック"/>
                <a:cs typeface="ＭＳ Ｐゴシック"/>
              </a:rPr>
              <a:pPr defTabSz="958850"/>
              <a:t>63</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Folienbildplatzhalter 1"/>
          <p:cNvSpPr>
            <a:spLocks noGrp="1" noRot="1" noChangeAspect="1"/>
          </p:cNvSpPr>
          <p:nvPr>
            <p:ph type="sldImg"/>
          </p:nvPr>
        </p:nvSpPr>
        <p:spPr>
          <a:ln/>
        </p:spPr>
      </p:sp>
      <p:sp>
        <p:nvSpPr>
          <p:cNvPr id="151554"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51555" name="Foliennummernplatzhalter 3"/>
          <p:cNvSpPr>
            <a:spLocks noGrp="1"/>
          </p:cNvSpPr>
          <p:nvPr>
            <p:ph type="sldNum" sz="quarter" idx="5"/>
          </p:nvPr>
        </p:nvSpPr>
        <p:spPr>
          <a:noFill/>
        </p:spPr>
        <p:txBody>
          <a:bodyPr/>
          <a:lstStyle/>
          <a:p>
            <a:pPr defTabSz="958850"/>
            <a:fld id="{893A8E49-A223-44E0-B2FD-E777179DC400}" type="slidenum">
              <a:rPr lang="de-DE" smtClean="0">
                <a:latin typeface="Times" pitchFamily="18" charset="0"/>
                <a:ea typeface="ＭＳ Ｐゴシック"/>
                <a:cs typeface="ＭＳ Ｐゴシック"/>
              </a:rPr>
              <a:pPr defTabSz="958850"/>
              <a:t>64</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lienbildplatzhalter 1"/>
          <p:cNvSpPr>
            <a:spLocks noGrp="1" noRot="1" noChangeAspect="1"/>
          </p:cNvSpPr>
          <p:nvPr>
            <p:ph type="sldImg"/>
          </p:nvPr>
        </p:nvSpPr>
        <p:spPr>
          <a:ln/>
        </p:spPr>
      </p:sp>
      <p:sp>
        <p:nvSpPr>
          <p:cNvPr id="153602"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53603" name="Foliennummernplatzhalter 3"/>
          <p:cNvSpPr>
            <a:spLocks noGrp="1"/>
          </p:cNvSpPr>
          <p:nvPr>
            <p:ph type="sldNum" sz="quarter" idx="5"/>
          </p:nvPr>
        </p:nvSpPr>
        <p:spPr>
          <a:noFill/>
        </p:spPr>
        <p:txBody>
          <a:bodyPr/>
          <a:lstStyle/>
          <a:p>
            <a:pPr defTabSz="958850"/>
            <a:fld id="{5F93F413-32A8-478D-92C9-4B23B650615F}" type="slidenum">
              <a:rPr lang="de-DE" smtClean="0">
                <a:latin typeface="Times" pitchFamily="18" charset="0"/>
                <a:ea typeface="ＭＳ Ｐゴシック"/>
                <a:cs typeface="ＭＳ Ｐゴシック"/>
              </a:rPr>
              <a:pPr defTabSz="958850"/>
              <a:t>65</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Folienbildplatzhalter 1"/>
          <p:cNvSpPr>
            <a:spLocks noGrp="1" noRot="1" noChangeAspect="1"/>
          </p:cNvSpPr>
          <p:nvPr>
            <p:ph type="sldImg"/>
          </p:nvPr>
        </p:nvSpPr>
        <p:spPr>
          <a:ln/>
        </p:spPr>
      </p:sp>
      <p:sp>
        <p:nvSpPr>
          <p:cNvPr id="155650"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55651" name="Foliennummernplatzhalter 3"/>
          <p:cNvSpPr>
            <a:spLocks noGrp="1"/>
          </p:cNvSpPr>
          <p:nvPr>
            <p:ph type="sldNum" sz="quarter" idx="5"/>
          </p:nvPr>
        </p:nvSpPr>
        <p:spPr>
          <a:noFill/>
        </p:spPr>
        <p:txBody>
          <a:bodyPr/>
          <a:lstStyle/>
          <a:p>
            <a:pPr defTabSz="958850"/>
            <a:fld id="{FD729A8A-8B81-48FD-B3A5-058B0A6A4093}" type="slidenum">
              <a:rPr lang="de-DE" smtClean="0">
                <a:latin typeface="Times" pitchFamily="18" charset="0"/>
                <a:ea typeface="ＭＳ Ｐゴシック"/>
                <a:cs typeface="ＭＳ Ｐゴシック"/>
              </a:rPr>
              <a:pPr defTabSz="958850"/>
              <a:t>66</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Folienbildplatzhalter 1"/>
          <p:cNvSpPr>
            <a:spLocks noGrp="1" noRot="1" noChangeAspect="1"/>
          </p:cNvSpPr>
          <p:nvPr>
            <p:ph type="sldImg"/>
          </p:nvPr>
        </p:nvSpPr>
        <p:spPr>
          <a:ln/>
        </p:spPr>
      </p:sp>
      <p:sp>
        <p:nvSpPr>
          <p:cNvPr id="157698"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57699" name="Foliennummernplatzhalter 3"/>
          <p:cNvSpPr>
            <a:spLocks noGrp="1"/>
          </p:cNvSpPr>
          <p:nvPr>
            <p:ph type="sldNum" sz="quarter" idx="5"/>
          </p:nvPr>
        </p:nvSpPr>
        <p:spPr>
          <a:noFill/>
        </p:spPr>
        <p:txBody>
          <a:bodyPr/>
          <a:lstStyle/>
          <a:p>
            <a:pPr defTabSz="958850"/>
            <a:fld id="{09BAC511-7394-40AD-9770-CDDCEAFF6355}" type="slidenum">
              <a:rPr lang="de-DE" smtClean="0">
                <a:latin typeface="Times" pitchFamily="18" charset="0"/>
                <a:ea typeface="ＭＳ Ｐゴシック"/>
                <a:cs typeface="ＭＳ Ｐゴシック"/>
              </a:rPr>
              <a:pPr defTabSz="958850"/>
              <a:t>67</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Folienbildplatzhalter 1"/>
          <p:cNvSpPr>
            <a:spLocks noGrp="1" noRot="1" noChangeAspect="1"/>
          </p:cNvSpPr>
          <p:nvPr>
            <p:ph type="sldImg"/>
          </p:nvPr>
        </p:nvSpPr>
        <p:spPr>
          <a:ln/>
        </p:spPr>
      </p:sp>
      <p:sp>
        <p:nvSpPr>
          <p:cNvPr id="161794"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61795" name="Foliennummernplatzhalter 3"/>
          <p:cNvSpPr>
            <a:spLocks noGrp="1"/>
          </p:cNvSpPr>
          <p:nvPr>
            <p:ph type="sldNum" sz="quarter" idx="5"/>
          </p:nvPr>
        </p:nvSpPr>
        <p:spPr>
          <a:noFill/>
        </p:spPr>
        <p:txBody>
          <a:bodyPr/>
          <a:lstStyle/>
          <a:p>
            <a:pPr defTabSz="958850"/>
            <a:fld id="{409CFCDE-3FB5-4D4D-9287-D9D0B594BE1A}" type="slidenum">
              <a:rPr lang="de-DE" smtClean="0">
                <a:latin typeface="Times" pitchFamily="18" charset="0"/>
                <a:ea typeface="ＭＳ Ｐゴシック"/>
                <a:cs typeface="ＭＳ Ｐゴシック"/>
              </a:rPr>
              <a:pPr defTabSz="958850"/>
              <a:t>69</a:t>
            </a:fld>
            <a:endParaRPr lang="de-DE" smtClean="0">
              <a:latin typeface="Times" pitchFamily="18" charset="0"/>
              <a:ea typeface="ＭＳ Ｐゴシック"/>
              <a:cs typeface="ＭＳ Ｐゴシック"/>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Folienbildplatzhalter 1"/>
          <p:cNvSpPr>
            <a:spLocks noGrp="1" noRot="1" noChangeAspect="1"/>
          </p:cNvSpPr>
          <p:nvPr>
            <p:ph type="sldImg"/>
          </p:nvPr>
        </p:nvSpPr>
        <p:spPr>
          <a:ln/>
        </p:spPr>
      </p:sp>
      <p:sp>
        <p:nvSpPr>
          <p:cNvPr id="163842"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63843" name="Foliennummernplatzhalter 3"/>
          <p:cNvSpPr>
            <a:spLocks noGrp="1"/>
          </p:cNvSpPr>
          <p:nvPr>
            <p:ph type="sldNum" sz="quarter" idx="5"/>
          </p:nvPr>
        </p:nvSpPr>
        <p:spPr>
          <a:noFill/>
        </p:spPr>
        <p:txBody>
          <a:bodyPr/>
          <a:lstStyle/>
          <a:p>
            <a:pPr defTabSz="958850"/>
            <a:fld id="{22F8A916-1866-4162-A9DA-4E971227FBF0}" type="slidenum">
              <a:rPr lang="de-DE" smtClean="0">
                <a:latin typeface="Times" pitchFamily="18" charset="0"/>
                <a:ea typeface="ＭＳ Ｐゴシック"/>
                <a:cs typeface="ＭＳ Ｐゴシック"/>
              </a:rPr>
              <a:pPr defTabSz="958850"/>
              <a:t>70</a:t>
            </a:fld>
            <a:endParaRPr lang="de-DE" smtClean="0">
              <a:latin typeface="Times"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58850"/>
            <a:fld id="{C1D9A9EB-5116-430F-860C-CB4B63C861C1}" type="slidenum">
              <a:rPr lang="de-DE" smtClean="0">
                <a:latin typeface="Times" pitchFamily="18" charset="0"/>
                <a:ea typeface="ＭＳ Ｐゴシック"/>
                <a:cs typeface="ＭＳ Ｐゴシック"/>
              </a:rPr>
              <a:pPr defTabSz="958850"/>
              <a:t>7</a:t>
            </a:fld>
            <a:endParaRPr lang="de-DE" smtClean="0">
              <a:latin typeface="Times" pitchFamily="18" charset="0"/>
              <a:ea typeface="ＭＳ Ｐゴシック"/>
              <a:cs typeface="ＭＳ Ｐゴシック"/>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Folienbildplatzhalter 1"/>
          <p:cNvSpPr>
            <a:spLocks noGrp="1" noRot="1" noChangeAspect="1"/>
          </p:cNvSpPr>
          <p:nvPr>
            <p:ph type="sldImg"/>
          </p:nvPr>
        </p:nvSpPr>
        <p:spPr>
          <a:ln/>
        </p:spPr>
      </p:sp>
      <p:sp>
        <p:nvSpPr>
          <p:cNvPr id="165890" name="Notizenplatzhalter 2"/>
          <p:cNvSpPr>
            <a:spLocks noGrp="1"/>
          </p:cNvSpPr>
          <p:nvPr>
            <p:ph type="body" idx="1"/>
          </p:nvPr>
        </p:nvSpPr>
        <p:spPr>
          <a:noFill/>
          <a:ln/>
        </p:spPr>
        <p:txBody>
          <a:bodyPr/>
          <a:lstStyle/>
          <a:p>
            <a:endParaRPr lang="de-DE" smtClean="0">
              <a:latin typeface="Times" pitchFamily="18" charset="0"/>
              <a:ea typeface="Geneva"/>
              <a:cs typeface="Geneva"/>
            </a:endParaRPr>
          </a:p>
        </p:txBody>
      </p:sp>
      <p:sp>
        <p:nvSpPr>
          <p:cNvPr id="165891" name="Foliennummernplatzhalter 3"/>
          <p:cNvSpPr>
            <a:spLocks noGrp="1"/>
          </p:cNvSpPr>
          <p:nvPr>
            <p:ph type="sldNum" sz="quarter" idx="5"/>
          </p:nvPr>
        </p:nvSpPr>
        <p:spPr>
          <a:noFill/>
        </p:spPr>
        <p:txBody>
          <a:bodyPr/>
          <a:lstStyle/>
          <a:p>
            <a:pPr defTabSz="958850"/>
            <a:fld id="{30AA711B-0102-4B6F-ADD1-A2541C3F5F10}" type="slidenum">
              <a:rPr lang="de-DE" smtClean="0">
                <a:latin typeface="Times" pitchFamily="18" charset="0"/>
                <a:ea typeface="ＭＳ Ｐゴシック"/>
                <a:cs typeface="ＭＳ Ｐゴシック"/>
              </a:rPr>
              <a:pPr defTabSz="958850"/>
              <a:t>71</a:t>
            </a:fld>
            <a:endParaRPr lang="de-DE" smtClean="0">
              <a:latin typeface="Times" pitchFamily="18" charset="0"/>
              <a:ea typeface="ＭＳ Ｐゴシック"/>
              <a:cs typeface="ＭＳ Ｐゴシック"/>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58850"/>
            <a:fld id="{F8E4CC7C-6B40-4802-AA20-94213E1E384A}" type="slidenum">
              <a:rPr lang="de-DE" smtClean="0">
                <a:latin typeface="Times" pitchFamily="18" charset="0"/>
                <a:ea typeface="ＭＳ Ｐゴシック"/>
                <a:cs typeface="ＭＳ Ｐゴシック"/>
              </a:rPr>
              <a:pPr defTabSz="958850"/>
              <a:t>8</a:t>
            </a:fld>
            <a:endParaRPr lang="de-DE" smtClean="0">
              <a:latin typeface="Times" pitchFamily="18" charset="0"/>
              <a:ea typeface="ＭＳ Ｐゴシック"/>
              <a:cs typeface="ＭＳ Ｐゴシック"/>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de-DE" smtClean="0">
              <a:latin typeface="Times" pitchFamily="18" charset="0"/>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de-DE" smtClean="0">
              <a:latin typeface="Times" pitchFamily="18" charset="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rgbClr val="FF0000"/>
        </a:solidFill>
        <a:effectLst/>
      </p:bgPr>
    </p:bg>
    <p:spTree>
      <p:nvGrpSpPr>
        <p:cNvPr id="1" name=""/>
        <p:cNvGrpSpPr/>
        <p:nvPr/>
      </p:nvGrpSpPr>
      <p:grpSpPr>
        <a:xfrm>
          <a:off x="0" y="0"/>
          <a:ext cx="0" cy="0"/>
          <a:chOff x="0" y="0"/>
          <a:chExt cx="0" cy="0"/>
        </a:xfrm>
      </p:grpSpPr>
      <p:sp>
        <p:nvSpPr>
          <p:cNvPr id="3" name="Rectangle 13"/>
          <p:cNvSpPr>
            <a:spLocks noChangeArrowheads="1"/>
          </p:cNvSpPr>
          <p:nvPr userDrawn="1"/>
        </p:nvSpPr>
        <p:spPr bwMode="auto">
          <a:xfrm>
            <a:off x="0" y="3429000"/>
            <a:ext cx="9144000" cy="3429000"/>
          </a:xfrm>
          <a:prstGeom prst="rect">
            <a:avLst/>
          </a:prstGeom>
          <a:solidFill>
            <a:srgbClr val="800000"/>
          </a:solidFill>
          <a:ln w="9525">
            <a:noFill/>
            <a:miter lim="800000"/>
            <a:headEnd/>
            <a:tailEnd/>
          </a:ln>
          <a:effectLst/>
        </p:spPr>
        <p:txBody>
          <a:bodyPr wrap="none" anchor="ctr"/>
          <a:lstStyle/>
          <a:p>
            <a:pPr>
              <a:buFont typeface="Times" charset="0"/>
              <a:buChar char="•"/>
              <a:defRPr/>
            </a:pPr>
            <a:endParaRPr lang="de-DE">
              <a:solidFill>
                <a:srgbClr val="333399"/>
              </a:solidFill>
              <a:ea typeface="ＭＳ Ｐゴシック" charset="-128"/>
              <a:cs typeface="+mn-cs"/>
            </a:endParaRPr>
          </a:p>
        </p:txBody>
      </p:sp>
      <p:sp>
        <p:nvSpPr>
          <p:cNvPr id="4" name="Rectangle 15"/>
          <p:cNvSpPr>
            <a:spLocks noChangeArrowheads="1"/>
          </p:cNvSpPr>
          <p:nvPr/>
        </p:nvSpPr>
        <p:spPr bwMode="auto">
          <a:xfrm>
            <a:off x="0" y="0"/>
            <a:ext cx="9144000" cy="5218113"/>
          </a:xfrm>
          <a:prstGeom prst="rect">
            <a:avLst/>
          </a:prstGeom>
          <a:solidFill>
            <a:schemeClr val="bg1"/>
          </a:solidFill>
          <a:ln w="10160">
            <a:noFill/>
            <a:miter lim="800000"/>
            <a:headEnd/>
            <a:tailEnd/>
          </a:ln>
          <a:effectLst/>
        </p:spPr>
        <p:txBody>
          <a:bodyPr wrap="none" anchor="ctr"/>
          <a:lstStyle/>
          <a:p>
            <a:pPr>
              <a:buFont typeface="Times" charset="0"/>
              <a:buChar char="•"/>
              <a:defRPr/>
            </a:pPr>
            <a:endParaRPr lang="de-DE">
              <a:ea typeface="ＭＳ Ｐゴシック" charset="-128"/>
              <a:cs typeface="+mn-cs"/>
            </a:endParaRPr>
          </a:p>
        </p:txBody>
      </p:sp>
      <p:sp>
        <p:nvSpPr>
          <p:cNvPr id="5" name="Text Box 25"/>
          <p:cNvSpPr txBox="1">
            <a:spLocks noChangeArrowheads="1"/>
          </p:cNvSpPr>
          <p:nvPr/>
        </p:nvSpPr>
        <p:spPr bwMode="auto">
          <a:xfrm>
            <a:off x="533400" y="6248400"/>
            <a:ext cx="5105400" cy="212725"/>
          </a:xfrm>
          <a:prstGeom prst="rect">
            <a:avLst/>
          </a:prstGeom>
          <a:noFill/>
          <a:ln w="9525">
            <a:noFill/>
            <a:miter lim="800000"/>
            <a:headEnd/>
            <a:tailEnd/>
          </a:ln>
          <a:effectLst/>
        </p:spPr>
        <p:txBody>
          <a:bodyPr lIns="0" tIns="0" rIns="0" bIns="0">
            <a:spAutoFit/>
          </a:bodyPr>
          <a:lstStyle/>
          <a:p>
            <a:pPr>
              <a:spcBef>
                <a:spcPct val="50000"/>
              </a:spcBef>
              <a:buFont typeface="Times" charset="0"/>
              <a:buNone/>
              <a:defRPr/>
            </a:pPr>
            <a:endParaRPr lang="de-DE" sz="1400">
              <a:ea typeface="ＭＳ Ｐゴシック" charset="-128"/>
              <a:cs typeface="+mn-cs"/>
            </a:endParaRPr>
          </a:p>
        </p:txBody>
      </p:sp>
      <p:sp>
        <p:nvSpPr>
          <p:cNvPr id="23556" name="Rectangle 4"/>
          <p:cNvSpPr>
            <a:spLocks noGrp="1" noChangeArrowheads="1"/>
          </p:cNvSpPr>
          <p:nvPr>
            <p:ph type="ctrTitle"/>
          </p:nvPr>
        </p:nvSpPr>
        <p:spPr bwMode="auto">
          <a:xfrm>
            <a:off x="533400" y="1219200"/>
            <a:ext cx="6765925" cy="359073"/>
          </a:xfrm>
          <a:prstGeom prst="rect">
            <a:avLst/>
          </a:prstGeom>
          <a:noFill/>
          <a:ln>
            <a:miter lim="800000"/>
            <a:headEnd/>
            <a:tailEnd/>
          </a:ln>
        </p:spPr>
        <p:txBody>
          <a:bodyPr vert="horz" wrap="square" lIns="0" tIns="0" rIns="0" bIns="0" numCol="1" anchor="t" anchorCtr="0" compatLnSpc="1">
            <a:prstTxWarp prst="textNoShape">
              <a:avLst/>
            </a:prstTxWarp>
            <a:spAutoFit/>
          </a:bodyPr>
          <a:lstStyle>
            <a:lvl1pPr>
              <a:lnSpc>
                <a:spcPts val="2400"/>
              </a:lnSpc>
              <a:defRPr sz="4000">
                <a:solidFill>
                  <a:schemeClr val="tx1"/>
                </a:solidFill>
              </a:defRPr>
            </a:lvl1pPr>
          </a:lstStyle>
          <a:p>
            <a:r>
              <a:rPr lang="de-DE" dirty="0" smtClean="0"/>
              <a:t>Mastertitelformat bearbeiten</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464175"/>
          </a:xfrm>
          <a:prstGeom prst="rect">
            <a:avLst/>
          </a:prstGeo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46417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25"/>
          <p:cNvSpPr>
            <a:spLocks noChangeArrowheads="1"/>
          </p:cNvSpPr>
          <p:nvPr/>
        </p:nvSpPr>
        <p:spPr bwMode="auto">
          <a:xfrm>
            <a:off x="0" y="6391275"/>
            <a:ext cx="9144000" cy="695325"/>
          </a:xfrm>
          <a:prstGeom prst="rect">
            <a:avLst/>
          </a:prstGeom>
          <a:solidFill>
            <a:srgbClr val="800000"/>
          </a:solidFill>
          <a:ln w="9525">
            <a:noFill/>
            <a:miter lim="800000"/>
            <a:headEnd/>
            <a:tailEnd/>
          </a:ln>
          <a:effectLst/>
        </p:spPr>
        <p:txBody>
          <a:bodyPr wrap="none" anchor="ctr"/>
          <a:lstStyle/>
          <a:p>
            <a:pPr algn="ctr" eaLnBrk="0" hangingPunct="0">
              <a:defRPr/>
            </a:pPr>
            <a:endParaRPr lang="de-DE">
              <a:solidFill>
                <a:srgbClr val="153F77"/>
              </a:solidFill>
              <a:latin typeface="Times" charset="0"/>
              <a:ea typeface="ＭＳ Ｐゴシック" charset="-128"/>
              <a:cs typeface="+mn-cs"/>
            </a:endParaRPr>
          </a:p>
        </p:txBody>
      </p:sp>
      <p:sp>
        <p:nvSpPr>
          <p:cNvPr id="5" name="Line 21"/>
          <p:cNvSpPr>
            <a:spLocks noChangeShapeType="1"/>
          </p:cNvSpPr>
          <p:nvPr/>
        </p:nvSpPr>
        <p:spPr bwMode="auto">
          <a:xfrm>
            <a:off x="7543800" y="1066800"/>
            <a:ext cx="0" cy="107950"/>
          </a:xfrm>
          <a:prstGeom prst="line">
            <a:avLst/>
          </a:prstGeom>
          <a:noFill/>
          <a:ln w="10160">
            <a:solidFill>
              <a:schemeClr val="bg1"/>
            </a:solidFill>
            <a:round/>
            <a:headEnd/>
            <a:tailEnd/>
          </a:ln>
          <a:effectLst/>
        </p:spPr>
        <p:txBody>
          <a:bodyPr wrap="none" anchor="ctr"/>
          <a:lstStyle/>
          <a:p>
            <a:pPr>
              <a:buFont typeface="Times" charset="0"/>
              <a:buChar char="•"/>
              <a:defRPr/>
            </a:pPr>
            <a:endParaRPr lang="de-DE">
              <a:ea typeface="+mn-ea"/>
              <a:cs typeface="+mn-cs"/>
            </a:endParaRPr>
          </a:p>
        </p:txBody>
      </p:sp>
      <p:pic>
        <p:nvPicPr>
          <p:cNvPr id="6" name="Grafik 7" descr="bdwi_logo_rgb.jpg"/>
          <p:cNvPicPr>
            <a:picLocks noChangeAspect="1"/>
          </p:cNvPicPr>
          <p:nvPr userDrawn="1"/>
        </p:nvPicPr>
        <p:blipFill>
          <a:blip r:embed="rId2"/>
          <a:srcRect/>
          <a:stretch>
            <a:fillRect/>
          </a:stretch>
        </p:blipFill>
        <p:spPr bwMode="auto">
          <a:xfrm>
            <a:off x="7956550" y="188913"/>
            <a:ext cx="900113" cy="900112"/>
          </a:xfrm>
          <a:prstGeom prst="rect">
            <a:avLst/>
          </a:prstGeom>
          <a:noFill/>
          <a:ln w="9525">
            <a:noFill/>
            <a:miter lim="800000"/>
            <a:headEnd/>
            <a:tailEnd/>
          </a:ln>
        </p:spPr>
      </p:pic>
      <p:sp>
        <p:nvSpPr>
          <p:cNvPr id="7" name="Fußzeilenplatzhalter 4"/>
          <p:cNvSpPr txBox="1">
            <a:spLocks/>
          </p:cNvSpPr>
          <p:nvPr userDrawn="1"/>
        </p:nvSpPr>
        <p:spPr>
          <a:xfrm>
            <a:off x="533400" y="6477000"/>
            <a:ext cx="8229600" cy="215900"/>
          </a:xfrm>
          <a:prstGeom prst="rect">
            <a:avLst/>
          </a:prstGeom>
          <a:noFill/>
        </p:spPr>
        <p:txBody>
          <a:bodyPr/>
          <a:lstStyle/>
          <a:p>
            <a:pPr>
              <a:buFont typeface="Times" pitchFamily="18" charset="0"/>
              <a:buNone/>
              <a:defRPr/>
            </a:pPr>
            <a:r>
              <a:rPr lang="de-DE" sz="1200" dirty="0">
                <a:solidFill>
                  <a:schemeClr val="bg1"/>
                </a:solidFill>
                <a:ea typeface="ＭＳ Ｐゴシック" pitchFamily="-106" charset="-128"/>
                <a:cs typeface="+mn-cs"/>
              </a:rPr>
              <a:t>„Offene und verdeckte Privatisierung im Bildungssystem" //  Wernicke // 3. November 2010</a:t>
            </a:r>
          </a:p>
        </p:txBody>
      </p:sp>
      <p:sp>
        <p:nvSpPr>
          <p:cNvPr id="2" name="Titel 1"/>
          <p:cNvSpPr>
            <a:spLocks noGrp="1"/>
          </p:cNvSpPr>
          <p:nvPr>
            <p:ph type="title"/>
          </p:nvPr>
        </p:nvSpPr>
        <p:spPr>
          <a:xfrm>
            <a:off x="457200" y="274638"/>
            <a:ext cx="8229600" cy="1143000"/>
          </a:xfrm>
          <a:prstGeom prst="rect">
            <a:avLst/>
          </a:prstGeom>
        </p:spPr>
        <p:txBody>
          <a:bodyPr vert="horz"/>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smtClean="0"/>
              <a:t>Mastertitelformat bearbeiten</a:t>
            </a:r>
            <a:endParaRPr lang="de-DE"/>
          </a:p>
        </p:txBody>
      </p:sp>
      <p:sp>
        <p:nvSpPr>
          <p:cNvPr id="3" name="Inhaltsplatzhalter 2"/>
          <p:cNvSpPr>
            <a:spLocks noGrp="1"/>
          </p:cNvSpPr>
          <p:nvPr>
            <p:ph sz="half" idx="1"/>
          </p:nvPr>
        </p:nvSpPr>
        <p:spPr>
          <a:xfrm>
            <a:off x="914400" y="1828800"/>
            <a:ext cx="3522663" cy="3910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89463" y="1828800"/>
            <a:ext cx="3522662" cy="3910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smtClean="0"/>
              <a:t>Mastertitelformat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25"/>
          <p:cNvSpPr>
            <a:spLocks noChangeArrowheads="1"/>
          </p:cNvSpPr>
          <p:nvPr/>
        </p:nvSpPr>
        <p:spPr bwMode="auto">
          <a:xfrm>
            <a:off x="0" y="6391275"/>
            <a:ext cx="9144000" cy="695325"/>
          </a:xfrm>
          <a:prstGeom prst="rect">
            <a:avLst/>
          </a:prstGeom>
          <a:solidFill>
            <a:srgbClr val="800000"/>
          </a:solidFill>
          <a:ln w="9525">
            <a:noFill/>
            <a:miter lim="800000"/>
            <a:headEnd/>
            <a:tailEnd/>
          </a:ln>
          <a:effectLst/>
        </p:spPr>
        <p:txBody>
          <a:bodyPr wrap="none" anchor="ctr"/>
          <a:lstStyle/>
          <a:p>
            <a:pPr algn="ctr" eaLnBrk="0" hangingPunct="0">
              <a:defRPr/>
            </a:pPr>
            <a:endParaRPr lang="de-DE">
              <a:solidFill>
                <a:srgbClr val="153F77"/>
              </a:solidFill>
              <a:latin typeface="Times" charset="0"/>
              <a:ea typeface="ＭＳ Ｐゴシック" charset="-128"/>
              <a:cs typeface="+mn-cs"/>
            </a:endParaRPr>
          </a:p>
        </p:txBody>
      </p:sp>
      <p:sp>
        <p:nvSpPr>
          <p:cNvPr id="55299" name="Rectangle 3"/>
          <p:cNvSpPr>
            <a:spLocks noGrp="1" noChangeArrowheads="1"/>
          </p:cNvSpPr>
          <p:nvPr>
            <p:ph type="body" idx="1"/>
          </p:nvPr>
        </p:nvSpPr>
        <p:spPr bwMode="auto">
          <a:xfrm>
            <a:off x="914400" y="1828800"/>
            <a:ext cx="7197725" cy="3910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DE" smtClean="0"/>
          </a:p>
        </p:txBody>
      </p:sp>
      <p:sp>
        <p:nvSpPr>
          <p:cNvPr id="1045" name="Line 21"/>
          <p:cNvSpPr>
            <a:spLocks noChangeShapeType="1"/>
          </p:cNvSpPr>
          <p:nvPr/>
        </p:nvSpPr>
        <p:spPr bwMode="auto">
          <a:xfrm>
            <a:off x="7543800" y="1066800"/>
            <a:ext cx="0" cy="107950"/>
          </a:xfrm>
          <a:prstGeom prst="line">
            <a:avLst/>
          </a:prstGeom>
          <a:noFill/>
          <a:ln w="10160">
            <a:solidFill>
              <a:schemeClr val="bg1"/>
            </a:solidFill>
            <a:round/>
            <a:headEnd/>
            <a:tailEnd/>
          </a:ln>
          <a:effectLst/>
        </p:spPr>
        <p:txBody>
          <a:bodyPr wrap="none" anchor="ctr"/>
          <a:lstStyle/>
          <a:p>
            <a:pPr>
              <a:buFont typeface="Times" charset="0"/>
              <a:buChar char="•"/>
              <a:defRPr/>
            </a:pPr>
            <a:endParaRPr lang="de-DE">
              <a:ea typeface="+mn-ea"/>
              <a:cs typeface="+mn-cs"/>
            </a:endParaRPr>
          </a:p>
        </p:txBody>
      </p:sp>
      <p:sp>
        <p:nvSpPr>
          <p:cNvPr id="7" name="Fußzeilenplatzhalter 4"/>
          <p:cNvSpPr txBox="1">
            <a:spLocks/>
          </p:cNvSpPr>
          <p:nvPr/>
        </p:nvSpPr>
        <p:spPr>
          <a:xfrm>
            <a:off x="533400" y="6477000"/>
            <a:ext cx="8229600" cy="215900"/>
          </a:xfrm>
          <a:prstGeom prst="rect">
            <a:avLst/>
          </a:prstGeom>
          <a:noFill/>
        </p:spPr>
        <p:txBody>
          <a:bodyPr/>
          <a:lstStyle/>
          <a:p>
            <a:pPr>
              <a:buFont typeface="Times" pitchFamily="18" charset="0"/>
              <a:buNone/>
              <a:defRPr/>
            </a:pPr>
            <a:r>
              <a:rPr lang="de-DE" sz="1200" dirty="0">
                <a:solidFill>
                  <a:schemeClr val="bg1"/>
                </a:solidFill>
                <a:ea typeface="ＭＳ Ｐゴシック" pitchFamily="-106" charset="-128"/>
                <a:cs typeface="+mn-cs"/>
              </a:rPr>
              <a:t>„Offene und verdeckte Privatisierung im Bildungssystem" //  Wernicke // 3. November 2010</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l" rtl="0" eaLnBrk="0" fontAlgn="base" hangingPunct="0">
        <a:lnSpc>
          <a:spcPts val="2800"/>
        </a:lnSpc>
        <a:spcBef>
          <a:spcPct val="0"/>
        </a:spcBef>
        <a:spcAft>
          <a:spcPct val="0"/>
        </a:spcAft>
        <a:defRPr sz="2800" b="1">
          <a:solidFill>
            <a:schemeClr val="bg1"/>
          </a:solidFill>
          <a:latin typeface="+mj-lt"/>
          <a:ea typeface="Geneva" pitchFamily="-105" charset="0"/>
          <a:cs typeface="Geneva" pitchFamily="-105" charset="0"/>
        </a:defRPr>
      </a:lvl1pPr>
      <a:lvl2pPr algn="l" rtl="0" eaLnBrk="0" fontAlgn="base" hangingPunct="0">
        <a:lnSpc>
          <a:spcPts val="2800"/>
        </a:lnSpc>
        <a:spcBef>
          <a:spcPct val="0"/>
        </a:spcBef>
        <a:spcAft>
          <a:spcPct val="0"/>
        </a:spcAft>
        <a:defRPr sz="2800" b="1">
          <a:solidFill>
            <a:schemeClr val="bg1"/>
          </a:solidFill>
          <a:latin typeface="Arial" charset="0"/>
          <a:ea typeface="Geneva" pitchFamily="-105" charset="0"/>
          <a:cs typeface="Geneva" pitchFamily="-105" charset="0"/>
        </a:defRPr>
      </a:lvl2pPr>
      <a:lvl3pPr algn="l" rtl="0" eaLnBrk="0" fontAlgn="base" hangingPunct="0">
        <a:lnSpc>
          <a:spcPts val="2800"/>
        </a:lnSpc>
        <a:spcBef>
          <a:spcPct val="0"/>
        </a:spcBef>
        <a:spcAft>
          <a:spcPct val="0"/>
        </a:spcAft>
        <a:defRPr sz="2800" b="1">
          <a:solidFill>
            <a:schemeClr val="bg1"/>
          </a:solidFill>
          <a:latin typeface="Arial" charset="0"/>
          <a:ea typeface="Geneva" pitchFamily="-105" charset="0"/>
          <a:cs typeface="Geneva" pitchFamily="-105" charset="0"/>
        </a:defRPr>
      </a:lvl3pPr>
      <a:lvl4pPr algn="l" rtl="0" eaLnBrk="0" fontAlgn="base" hangingPunct="0">
        <a:lnSpc>
          <a:spcPts val="2800"/>
        </a:lnSpc>
        <a:spcBef>
          <a:spcPct val="0"/>
        </a:spcBef>
        <a:spcAft>
          <a:spcPct val="0"/>
        </a:spcAft>
        <a:defRPr sz="2800" b="1">
          <a:solidFill>
            <a:schemeClr val="bg1"/>
          </a:solidFill>
          <a:latin typeface="Arial" charset="0"/>
          <a:ea typeface="Geneva" pitchFamily="-105" charset="0"/>
          <a:cs typeface="Geneva" pitchFamily="-105" charset="0"/>
        </a:defRPr>
      </a:lvl4pPr>
      <a:lvl5pPr algn="l" rtl="0" eaLnBrk="0" fontAlgn="base" hangingPunct="0">
        <a:lnSpc>
          <a:spcPts val="2800"/>
        </a:lnSpc>
        <a:spcBef>
          <a:spcPct val="0"/>
        </a:spcBef>
        <a:spcAft>
          <a:spcPct val="0"/>
        </a:spcAft>
        <a:defRPr sz="2800" b="1">
          <a:solidFill>
            <a:schemeClr val="bg1"/>
          </a:solidFill>
          <a:latin typeface="Arial" charset="0"/>
          <a:ea typeface="Geneva" pitchFamily="-105" charset="0"/>
          <a:cs typeface="Geneva" pitchFamily="-105" charset="0"/>
        </a:defRPr>
      </a:lvl5pPr>
      <a:lvl6pPr marL="457200" algn="l" rtl="0" fontAlgn="base">
        <a:lnSpc>
          <a:spcPts val="2800"/>
        </a:lnSpc>
        <a:spcBef>
          <a:spcPct val="0"/>
        </a:spcBef>
        <a:spcAft>
          <a:spcPct val="0"/>
        </a:spcAft>
        <a:defRPr sz="2800" b="1">
          <a:solidFill>
            <a:schemeClr val="bg1"/>
          </a:solidFill>
          <a:latin typeface="Arial" charset="0"/>
        </a:defRPr>
      </a:lvl6pPr>
      <a:lvl7pPr marL="914400" algn="l" rtl="0" fontAlgn="base">
        <a:lnSpc>
          <a:spcPts val="2800"/>
        </a:lnSpc>
        <a:spcBef>
          <a:spcPct val="0"/>
        </a:spcBef>
        <a:spcAft>
          <a:spcPct val="0"/>
        </a:spcAft>
        <a:defRPr sz="2800" b="1">
          <a:solidFill>
            <a:schemeClr val="bg1"/>
          </a:solidFill>
          <a:latin typeface="Arial" charset="0"/>
        </a:defRPr>
      </a:lvl7pPr>
      <a:lvl8pPr marL="1371600" algn="l" rtl="0" fontAlgn="base">
        <a:lnSpc>
          <a:spcPts val="2800"/>
        </a:lnSpc>
        <a:spcBef>
          <a:spcPct val="0"/>
        </a:spcBef>
        <a:spcAft>
          <a:spcPct val="0"/>
        </a:spcAft>
        <a:defRPr sz="2800" b="1">
          <a:solidFill>
            <a:schemeClr val="bg1"/>
          </a:solidFill>
          <a:latin typeface="Arial" charset="0"/>
        </a:defRPr>
      </a:lvl8pPr>
      <a:lvl9pPr marL="1828800" algn="l" rtl="0" fontAlgn="base">
        <a:lnSpc>
          <a:spcPts val="2800"/>
        </a:lnSpc>
        <a:spcBef>
          <a:spcPct val="0"/>
        </a:spcBef>
        <a:spcAft>
          <a:spcPct val="0"/>
        </a:spcAft>
        <a:defRPr sz="2800" b="1">
          <a:solidFill>
            <a:schemeClr val="bg1"/>
          </a:solidFill>
          <a:latin typeface="Arial" charset="0"/>
        </a:defRPr>
      </a:lvl9pPr>
    </p:titleStyle>
    <p:bodyStyle>
      <a:lvl1pPr marL="254000" indent="-254000" algn="l" rtl="0" eaLnBrk="0" fontAlgn="base" hangingPunct="0">
        <a:lnSpc>
          <a:spcPts val="2200"/>
        </a:lnSpc>
        <a:spcBef>
          <a:spcPts val="1600"/>
        </a:spcBef>
        <a:spcAft>
          <a:spcPct val="0"/>
        </a:spcAft>
        <a:buSzPct val="120000"/>
        <a:buFont typeface="Times" pitchFamily="18" charset="0"/>
        <a:buBlip>
          <a:blip r:embed="rId13"/>
        </a:buBlip>
        <a:defRPr sz="3200" b="1">
          <a:solidFill>
            <a:schemeClr val="tx1"/>
          </a:solidFill>
          <a:latin typeface="+mn-lt"/>
          <a:ea typeface="Geneva" pitchFamily="-105" charset="0"/>
          <a:cs typeface="Geneva" pitchFamily="-105" charset="0"/>
        </a:defRPr>
      </a:lvl1pPr>
      <a:lvl2pPr marL="584200" indent="-139700" algn="l" rtl="0" eaLnBrk="0" fontAlgn="base" hangingPunct="0">
        <a:lnSpc>
          <a:spcPts val="1600"/>
        </a:lnSpc>
        <a:spcBef>
          <a:spcPts val="800"/>
        </a:spcBef>
        <a:spcAft>
          <a:spcPct val="0"/>
        </a:spcAft>
        <a:buClr>
          <a:srgbClr val="FF0000"/>
        </a:buClr>
        <a:buFont typeface="Times" pitchFamily="18" charset="0"/>
        <a:buChar char="•"/>
        <a:defRPr sz="1400">
          <a:solidFill>
            <a:schemeClr val="tx1"/>
          </a:solidFill>
          <a:latin typeface="+mn-lt"/>
          <a:ea typeface="Geneva" charset="-128"/>
          <a:cs typeface="Geneva" pitchFamily="-105" charset="0"/>
        </a:defRPr>
      </a:lvl2pPr>
      <a:lvl3pPr marL="892175" indent="-117475" algn="l" rtl="0" eaLnBrk="0" fontAlgn="base" hangingPunct="0">
        <a:lnSpc>
          <a:spcPts val="1400"/>
        </a:lnSpc>
        <a:spcBef>
          <a:spcPts val="600"/>
        </a:spcBef>
        <a:spcAft>
          <a:spcPct val="0"/>
        </a:spcAft>
        <a:buClr>
          <a:schemeClr val="bg2"/>
        </a:buClr>
        <a:buFont typeface="Wingdings" pitchFamily="2" charset="2"/>
        <a:buChar char="§"/>
        <a:defRPr sz="1200">
          <a:solidFill>
            <a:schemeClr val="tx1"/>
          </a:solidFill>
          <a:latin typeface="+mn-lt"/>
          <a:ea typeface="Geneva" charset="-128"/>
          <a:cs typeface="Geneva" pitchFamily="-105" charset="0"/>
        </a:defRPr>
      </a:lvl3pPr>
      <a:lvl4pPr marL="1311275" indent="-228600" algn="l" rtl="0" eaLnBrk="0" fontAlgn="base" hangingPunct="0">
        <a:spcBef>
          <a:spcPct val="20000"/>
        </a:spcBef>
        <a:spcAft>
          <a:spcPct val="0"/>
        </a:spcAft>
        <a:buChar char="–"/>
        <a:defRPr sz="2000">
          <a:solidFill>
            <a:schemeClr val="tx1"/>
          </a:solidFill>
          <a:latin typeface="+mn-lt"/>
          <a:ea typeface="Geneva" charset="-128"/>
          <a:cs typeface="Geneva" pitchFamily="-105" charset="0"/>
        </a:defRPr>
      </a:lvl4pPr>
      <a:lvl5pPr marL="1808163" indent="-306388" algn="l" rtl="0" eaLnBrk="0" fontAlgn="base" hangingPunct="0">
        <a:spcBef>
          <a:spcPct val="20000"/>
        </a:spcBef>
        <a:spcAft>
          <a:spcPct val="0"/>
        </a:spcAft>
        <a:buChar char="»"/>
        <a:defRPr sz="2000">
          <a:solidFill>
            <a:schemeClr val="tx1"/>
          </a:solidFill>
          <a:latin typeface="Times" charset="0"/>
          <a:ea typeface="Geneva" charset="-128"/>
          <a:cs typeface="Geneva" pitchFamily="-105" charset="0"/>
        </a:defRPr>
      </a:lvl5pPr>
      <a:lvl6pPr marL="2265363" indent="-306388" algn="l" rtl="0" fontAlgn="base">
        <a:spcBef>
          <a:spcPct val="20000"/>
        </a:spcBef>
        <a:spcAft>
          <a:spcPct val="0"/>
        </a:spcAft>
        <a:defRPr sz="2000">
          <a:solidFill>
            <a:schemeClr val="tx1"/>
          </a:solidFill>
          <a:latin typeface="Times" charset="0"/>
          <a:ea typeface="Geneva" charset="-128"/>
        </a:defRPr>
      </a:lvl6pPr>
      <a:lvl7pPr marL="2722563" indent="-306388" algn="l" rtl="0" fontAlgn="base">
        <a:spcBef>
          <a:spcPct val="20000"/>
        </a:spcBef>
        <a:spcAft>
          <a:spcPct val="0"/>
        </a:spcAft>
        <a:defRPr sz="2000">
          <a:solidFill>
            <a:schemeClr val="tx1"/>
          </a:solidFill>
          <a:latin typeface="Times" charset="0"/>
          <a:ea typeface="Geneva" charset="-128"/>
        </a:defRPr>
      </a:lvl7pPr>
      <a:lvl8pPr marL="3179763" indent="-306388" algn="l" rtl="0" fontAlgn="base">
        <a:spcBef>
          <a:spcPct val="20000"/>
        </a:spcBef>
        <a:spcAft>
          <a:spcPct val="0"/>
        </a:spcAft>
        <a:defRPr sz="2000">
          <a:solidFill>
            <a:schemeClr val="tx1"/>
          </a:solidFill>
          <a:latin typeface="Times" charset="0"/>
          <a:ea typeface="Geneva" charset="-128"/>
        </a:defRPr>
      </a:lvl8pPr>
      <a:lvl9pPr marL="3636963" indent="-306388" algn="l" rtl="0" fontAlgn="base">
        <a:spcBef>
          <a:spcPct val="20000"/>
        </a:spcBef>
        <a:spcAft>
          <a:spcPct val="0"/>
        </a:spcAft>
        <a:defRPr sz="2000">
          <a:solidFill>
            <a:schemeClr val="tx1"/>
          </a:solidFill>
          <a:latin typeface="Times" charset="0"/>
          <a:ea typeface="Geneva"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achdenkseiten.de/?p=2807"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png"/><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png"/><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file:///C:\%23Dateien%20von%20Jens\Vortrag%20P&#228;dagogische%20Woche%202010%20-%20Stand%2001.10.2010\Georg%20Schramm%20-%20Geld%20gegen%20Staaten.mp4" TargetMode="External"/><Relationship Id="rId4" Type="http://schemas.openxmlformats.org/officeDocument/2006/relationships/hyperlink" Target="http://www.youtube.com/watch?v=T3qiRn3tVp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paritaet-berlin.de/upload/download/3606_buergerschulen.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aritaet-bremen.de/_data/10-Punkte-Agenda.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weinheimer-initiative.de/Portals/7/Dokumente/WEINHEIMER_Erkl%C3%A4rung%202007.pdf" TargetMode="External"/><Relationship Id="rId7" Type="http://schemas.openxmlformats.org/officeDocument/2006/relationships/hyperlink" Target="http://www.bildungsregionbraunschweig.de/img/Regionale_Bildungslandschaften.pdf"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http://www.hlt.de/fileadmin/user_upload/Downloads/HLT_Strategiepapier_I_Kurzfassung.pdf" TargetMode="External"/><Relationship Id="rId5" Type="http://schemas.openxmlformats.org/officeDocument/2006/relationships/hyperlink" Target="http://www.staedtetag.de/imperia/md/content/veranstalt/2007/58.pdf" TargetMode="External"/><Relationship Id="rId4" Type="http://schemas.openxmlformats.org/officeDocument/2006/relationships/hyperlink" Target="http://www.deutscher-verein.de/05-empfehlungen/empfehlungen_archiv/empfehlungen2007/pdf/Diskussionspapier_des_Deutschen_Vereins_zum_Aufbau_Kommunaler_Bildungslandschaften.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bildungsklick.de/pm/1980/forderung-nach-kommunalisierung-der-schule/"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hyperlink" Target="http://www.spdnds.de/imperia/md/content/spdlandesverbandniedersachsen/spdnds/zukunftderbildung.pd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subTitle" idx="4294967295"/>
          </p:nvPr>
        </p:nvSpPr>
        <p:spPr>
          <a:xfrm>
            <a:off x="609600" y="5445125"/>
            <a:ext cx="8534400" cy="774700"/>
          </a:xfrm>
        </p:spPr>
        <p:txBody>
          <a:bodyPr/>
          <a:lstStyle/>
          <a:p>
            <a:pPr eaLnBrk="1" hangingPunct="1">
              <a:buFont typeface="Times" pitchFamily="18" charset="0"/>
              <a:buNone/>
            </a:pPr>
            <a:r>
              <a:rPr lang="de-DE" b="0" smtClean="0">
                <a:solidFill>
                  <a:schemeClr val="bg1"/>
                </a:solidFill>
                <a:ea typeface="Geneva"/>
                <a:cs typeface="Geneva"/>
              </a:rPr>
              <a:t>Jens Wernicke</a:t>
            </a:r>
          </a:p>
          <a:p>
            <a:pPr eaLnBrk="1" hangingPunct="1">
              <a:buFont typeface="Times" pitchFamily="18" charset="0"/>
              <a:buNone/>
            </a:pPr>
            <a:endParaRPr lang="de-DE" b="0" smtClean="0">
              <a:solidFill>
                <a:schemeClr val="bg1"/>
              </a:solidFill>
              <a:ea typeface="Geneva"/>
              <a:cs typeface="Geneva"/>
            </a:endParaRPr>
          </a:p>
        </p:txBody>
      </p:sp>
      <p:sp>
        <p:nvSpPr>
          <p:cNvPr id="524292" name="Rectangle 4"/>
          <p:cNvSpPr>
            <a:spLocks noGrp="1" noChangeArrowheads="1"/>
          </p:cNvSpPr>
          <p:nvPr>
            <p:ph type="ctrTitle"/>
          </p:nvPr>
        </p:nvSpPr>
        <p:spPr>
          <a:xfrm>
            <a:off x="684213" y="2644775"/>
            <a:ext cx="8280400" cy="855663"/>
          </a:xfrm>
          <a:noFill/>
        </p:spPr>
        <p:txBody>
          <a:bodyPr/>
          <a:lstStyle/>
          <a:p>
            <a:pPr eaLnBrk="1" hangingPunct="1">
              <a:lnSpc>
                <a:spcPts val="3500"/>
              </a:lnSpc>
            </a:pPr>
            <a:r>
              <a:rPr lang="de-DE" sz="2800" smtClean="0">
                <a:ea typeface="Geneva"/>
                <a:cs typeface="Geneva"/>
              </a:rPr>
              <a:t>Auf dem Weg zur kommunalen Schule </a:t>
            </a:r>
            <a:br>
              <a:rPr lang="de-DE" sz="2800" smtClean="0">
                <a:ea typeface="Geneva"/>
                <a:cs typeface="Geneva"/>
              </a:rPr>
            </a:br>
            <a:r>
              <a:rPr lang="de-DE" sz="2400" b="0" smtClean="0">
                <a:ea typeface="Geneva"/>
                <a:cs typeface="Geneva"/>
              </a:rPr>
              <a:t>Offene und verdeckte Privatisierung im Bildungssystem</a:t>
            </a:r>
          </a:p>
        </p:txBody>
      </p:sp>
      <p:pic>
        <p:nvPicPr>
          <p:cNvPr id="15363" name="Grafik 4" descr="bdwi_logo_rgb.jpg"/>
          <p:cNvPicPr>
            <a:picLocks noChangeAspect="1"/>
          </p:cNvPicPr>
          <p:nvPr/>
        </p:nvPicPr>
        <p:blipFill>
          <a:blip r:embed="rId3"/>
          <a:srcRect/>
          <a:stretch>
            <a:fillRect/>
          </a:stretch>
        </p:blipFill>
        <p:spPr bwMode="auto">
          <a:xfrm>
            <a:off x="7164388" y="333375"/>
            <a:ext cx="1439862"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anim calcmode="lin" valueType="num">
                                      <p:cBhvr additive="base">
                                        <p:cTn id="7" dur="500" fill="hold"/>
                                        <p:tgtEl>
                                          <p:spTgt spid="524292"/>
                                        </p:tgtEl>
                                        <p:attrNameLst>
                                          <p:attrName>ppt_x</p:attrName>
                                        </p:attrNameLst>
                                      </p:cBhvr>
                                      <p:tavLst>
                                        <p:tav tm="0">
                                          <p:val>
                                            <p:strVal val="0-#ppt_w/2"/>
                                          </p:val>
                                        </p:tav>
                                        <p:tav tm="100000">
                                          <p:val>
                                            <p:strVal val="#ppt_x"/>
                                          </p:val>
                                        </p:tav>
                                      </p:tavLst>
                                    </p:anim>
                                    <p:anim calcmode="lin" valueType="num">
                                      <p:cBhvr additive="base">
                                        <p:cTn id="8" dur="500" fill="hold"/>
                                        <p:tgtEl>
                                          <p:spTgt spid="524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33794"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8"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1.2. …und den Interessen dahinter</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11" name="AutoShape 87"/>
          <p:cNvSpPr>
            <a:spLocks noChangeArrowheads="1"/>
          </p:cNvSpPr>
          <p:nvPr/>
        </p:nvSpPr>
        <p:spPr bwMode="auto">
          <a:xfrm>
            <a:off x="4500563" y="3429000"/>
            <a:ext cx="41148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lgn="ctr"/>
            <a:r>
              <a:rPr lang="en-GB" sz="1600"/>
              <a:t>    “</a:t>
            </a:r>
            <a:r>
              <a:rPr lang="en-GB" sz="1600">
                <a:solidFill>
                  <a:srgbClr val="000000"/>
                </a:solidFill>
              </a:rPr>
              <a:t>Chicago School” / Monetarismus</a:t>
            </a:r>
            <a:r>
              <a:rPr lang="en-GB" sz="1600"/>
              <a:t> </a:t>
            </a:r>
            <a:endParaRPr lang="de-DE" sz="1600"/>
          </a:p>
        </p:txBody>
      </p:sp>
      <p:sp>
        <p:nvSpPr>
          <p:cNvPr id="77913" name="AutoShape 89"/>
          <p:cNvSpPr>
            <a:spLocks noChangeArrowheads="1"/>
          </p:cNvSpPr>
          <p:nvPr/>
        </p:nvSpPr>
        <p:spPr bwMode="auto">
          <a:xfrm>
            <a:off x="4500563" y="3429000"/>
            <a:ext cx="41148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pPr algn="ctr"/>
            <a:r>
              <a:rPr lang="en-GB" sz="1600">
                <a:solidFill>
                  <a:srgbClr val="000000"/>
                </a:solidFill>
              </a:rPr>
              <a:t>     “Globalisierung” der Finanzmärkte</a:t>
            </a:r>
            <a:endParaRPr lang="de-DE" sz="1600">
              <a:solidFill>
                <a:srgbClr val="000000"/>
              </a:solidFill>
            </a:endParaRPr>
          </a:p>
        </p:txBody>
      </p:sp>
      <p:grpSp>
        <p:nvGrpSpPr>
          <p:cNvPr id="2" name="Group 4"/>
          <p:cNvGrpSpPr>
            <a:grpSpLocks/>
          </p:cNvGrpSpPr>
          <p:nvPr/>
        </p:nvGrpSpPr>
        <p:grpSpPr bwMode="auto">
          <a:xfrm>
            <a:off x="3565525" y="1484313"/>
            <a:ext cx="1870075" cy="1919287"/>
            <a:chOff x="2256" y="1056"/>
            <a:chExt cx="1488" cy="2256"/>
          </a:xfrm>
        </p:grpSpPr>
        <p:sp>
          <p:nvSpPr>
            <p:cNvPr id="35918" name="Freeform 5"/>
            <p:cNvSpPr>
              <a:spLocks/>
            </p:cNvSpPr>
            <p:nvPr/>
          </p:nvSpPr>
          <p:spPr bwMode="auto">
            <a:xfrm>
              <a:off x="2400" y="1056"/>
              <a:ext cx="1344" cy="1968"/>
            </a:xfrm>
            <a:custGeom>
              <a:avLst/>
              <a:gdLst>
                <a:gd name="T0" fmla="*/ 480 w 1344"/>
                <a:gd name="T1" fmla="*/ 0 h 1968"/>
                <a:gd name="T2" fmla="*/ 1344 w 1344"/>
                <a:gd name="T3" fmla="*/ 0 h 1968"/>
                <a:gd name="T4" fmla="*/ 624 w 1344"/>
                <a:gd name="T5" fmla="*/ 864 h 1968"/>
                <a:gd name="T6" fmla="*/ 1056 w 1344"/>
                <a:gd name="T7" fmla="*/ 720 h 1968"/>
                <a:gd name="T8" fmla="*/ 192 w 1344"/>
                <a:gd name="T9" fmla="*/ 1968 h 1968"/>
                <a:gd name="T10" fmla="*/ 0 w 1344"/>
                <a:gd name="T11" fmla="*/ 1968 h 1968"/>
                <a:gd name="T12" fmla="*/ 432 w 1344"/>
                <a:gd name="T13" fmla="*/ 1056 h 1968"/>
                <a:gd name="T14" fmla="*/ 144 w 1344"/>
                <a:gd name="T15" fmla="*/ 1152 h 1968"/>
                <a:gd name="T16" fmla="*/ 432 w 1344"/>
                <a:gd name="T17" fmla="*/ 48 h 1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4"/>
                <a:gd name="T28" fmla="*/ 0 h 1968"/>
                <a:gd name="T29" fmla="*/ 1344 w 1344"/>
                <a:gd name="T30" fmla="*/ 1968 h 19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4" h="1968">
                  <a:moveTo>
                    <a:pt x="480" y="0"/>
                  </a:moveTo>
                  <a:lnTo>
                    <a:pt x="1344" y="0"/>
                  </a:lnTo>
                  <a:lnTo>
                    <a:pt x="624" y="864"/>
                  </a:lnTo>
                  <a:lnTo>
                    <a:pt x="1056" y="720"/>
                  </a:lnTo>
                  <a:lnTo>
                    <a:pt x="192" y="1968"/>
                  </a:lnTo>
                  <a:lnTo>
                    <a:pt x="0" y="1968"/>
                  </a:lnTo>
                  <a:lnTo>
                    <a:pt x="432" y="1056"/>
                  </a:lnTo>
                  <a:lnTo>
                    <a:pt x="144" y="1152"/>
                  </a:lnTo>
                  <a:lnTo>
                    <a:pt x="432" y="48"/>
                  </a:lnTo>
                </a:path>
              </a:pathLst>
            </a:custGeom>
            <a:solidFill>
              <a:srgbClr val="FFFF66"/>
            </a:solidFill>
            <a:ln w="9525">
              <a:noFill/>
              <a:round/>
              <a:headEnd/>
              <a:tailEnd/>
            </a:ln>
          </p:spPr>
          <p:txBody>
            <a:bodyPr/>
            <a:lstStyle/>
            <a:p>
              <a:endParaRPr lang="de-DE"/>
            </a:p>
          </p:txBody>
        </p:sp>
        <p:sp>
          <p:nvSpPr>
            <p:cNvPr id="35919" name="Freeform 6"/>
            <p:cNvSpPr>
              <a:spLocks/>
            </p:cNvSpPr>
            <p:nvPr/>
          </p:nvSpPr>
          <p:spPr bwMode="auto">
            <a:xfrm>
              <a:off x="2256" y="2928"/>
              <a:ext cx="576" cy="384"/>
            </a:xfrm>
            <a:custGeom>
              <a:avLst/>
              <a:gdLst>
                <a:gd name="T0" fmla="*/ 0 w 576"/>
                <a:gd name="T1" fmla="*/ 0 h 384"/>
                <a:gd name="T2" fmla="*/ 576 w 576"/>
                <a:gd name="T3" fmla="*/ 0 h 384"/>
                <a:gd name="T4" fmla="*/ 144 w 576"/>
                <a:gd name="T5" fmla="*/ 384 h 384"/>
                <a:gd name="T6" fmla="*/ 0 w 576"/>
                <a:gd name="T7" fmla="*/ 0 h 384"/>
                <a:gd name="T8" fmla="*/ 0 60000 65536"/>
                <a:gd name="T9" fmla="*/ 0 60000 65536"/>
                <a:gd name="T10" fmla="*/ 0 60000 65536"/>
                <a:gd name="T11" fmla="*/ 0 60000 65536"/>
                <a:gd name="T12" fmla="*/ 0 w 576"/>
                <a:gd name="T13" fmla="*/ 0 h 384"/>
                <a:gd name="T14" fmla="*/ 576 w 576"/>
                <a:gd name="T15" fmla="*/ 384 h 384"/>
              </a:gdLst>
              <a:ahLst/>
              <a:cxnLst>
                <a:cxn ang="T8">
                  <a:pos x="T0" y="T1"/>
                </a:cxn>
                <a:cxn ang="T9">
                  <a:pos x="T2" y="T3"/>
                </a:cxn>
                <a:cxn ang="T10">
                  <a:pos x="T4" y="T5"/>
                </a:cxn>
                <a:cxn ang="T11">
                  <a:pos x="T6" y="T7"/>
                </a:cxn>
              </a:cxnLst>
              <a:rect l="T12" t="T13" r="T14" b="T15"/>
              <a:pathLst>
                <a:path w="576" h="384">
                  <a:moveTo>
                    <a:pt x="0" y="0"/>
                  </a:moveTo>
                  <a:lnTo>
                    <a:pt x="576" y="0"/>
                  </a:lnTo>
                  <a:lnTo>
                    <a:pt x="144" y="384"/>
                  </a:lnTo>
                  <a:lnTo>
                    <a:pt x="0" y="0"/>
                  </a:lnTo>
                  <a:close/>
                </a:path>
              </a:pathLst>
            </a:custGeom>
            <a:solidFill>
              <a:srgbClr val="FFFF66"/>
            </a:solidFill>
            <a:ln w="9525">
              <a:noFill/>
              <a:round/>
              <a:headEnd/>
              <a:tailEnd/>
            </a:ln>
          </p:spPr>
          <p:txBody>
            <a:bodyPr/>
            <a:lstStyle/>
            <a:p>
              <a:endParaRPr lang="de-DE"/>
            </a:p>
          </p:txBody>
        </p:sp>
      </p:grpSp>
      <p:sp>
        <p:nvSpPr>
          <p:cNvPr id="77835" name="Rectangle 11"/>
          <p:cNvSpPr>
            <a:spLocks noChangeArrowheads="1"/>
          </p:cNvSpPr>
          <p:nvPr/>
        </p:nvSpPr>
        <p:spPr bwMode="auto">
          <a:xfrm>
            <a:off x="539750" y="795338"/>
            <a:ext cx="2247900" cy="762000"/>
          </a:xfrm>
          <a:prstGeom prst="rect">
            <a:avLst/>
          </a:prstGeom>
          <a:noFill/>
          <a:ln w="9525">
            <a:noFill/>
            <a:miter lim="800000"/>
            <a:headEnd/>
            <a:tailEnd/>
          </a:ln>
        </p:spPr>
        <p:txBody>
          <a:bodyPr anchor="ctr"/>
          <a:lstStyle/>
          <a:p>
            <a:r>
              <a:rPr lang="de-DE" sz="2800" b="1">
                <a:solidFill>
                  <a:schemeClr val="bg2"/>
                </a:solidFill>
              </a:rPr>
              <a:t>Verwaltung</a:t>
            </a:r>
          </a:p>
        </p:txBody>
      </p:sp>
      <p:grpSp>
        <p:nvGrpSpPr>
          <p:cNvPr id="3" name="Group 12"/>
          <p:cNvGrpSpPr>
            <a:grpSpLocks/>
          </p:cNvGrpSpPr>
          <p:nvPr/>
        </p:nvGrpSpPr>
        <p:grpSpPr bwMode="auto">
          <a:xfrm>
            <a:off x="3189288" y="2341563"/>
            <a:ext cx="5394325" cy="525462"/>
            <a:chOff x="1873" y="1339"/>
            <a:chExt cx="3398" cy="331"/>
          </a:xfrm>
        </p:grpSpPr>
        <p:grpSp>
          <p:nvGrpSpPr>
            <p:cNvPr id="35894" name="Group 13"/>
            <p:cNvGrpSpPr>
              <a:grpSpLocks/>
            </p:cNvGrpSpPr>
            <p:nvPr/>
          </p:nvGrpSpPr>
          <p:grpSpPr bwMode="auto">
            <a:xfrm>
              <a:off x="1873" y="1339"/>
              <a:ext cx="3360" cy="301"/>
              <a:chOff x="1900" y="1758"/>
              <a:chExt cx="3360" cy="301"/>
            </a:xfrm>
          </p:grpSpPr>
          <p:sp>
            <p:nvSpPr>
              <p:cNvPr id="35896" name="Line 14"/>
              <p:cNvSpPr>
                <a:spLocks noChangeShapeType="1"/>
              </p:cNvSpPr>
              <p:nvPr/>
            </p:nvSpPr>
            <p:spPr bwMode="auto">
              <a:xfrm>
                <a:off x="1938" y="2058"/>
                <a:ext cx="3322" cy="1"/>
              </a:xfrm>
              <a:prstGeom prst="line">
                <a:avLst/>
              </a:prstGeom>
              <a:noFill/>
              <a:ln w="7938">
                <a:solidFill>
                  <a:srgbClr val="000000"/>
                </a:solidFill>
                <a:round/>
                <a:headEnd/>
                <a:tailEnd/>
              </a:ln>
            </p:spPr>
            <p:txBody>
              <a:bodyPr/>
              <a:lstStyle/>
              <a:p>
                <a:endParaRPr lang="de-DE"/>
              </a:p>
            </p:txBody>
          </p:sp>
          <p:sp>
            <p:nvSpPr>
              <p:cNvPr id="35897" name="Line 15"/>
              <p:cNvSpPr>
                <a:spLocks noChangeShapeType="1"/>
              </p:cNvSpPr>
              <p:nvPr/>
            </p:nvSpPr>
            <p:spPr bwMode="auto">
              <a:xfrm>
                <a:off x="1938" y="1925"/>
                <a:ext cx="3322" cy="1"/>
              </a:xfrm>
              <a:prstGeom prst="line">
                <a:avLst/>
              </a:prstGeom>
              <a:noFill/>
              <a:ln w="7938">
                <a:solidFill>
                  <a:srgbClr val="000000"/>
                </a:solidFill>
                <a:round/>
                <a:headEnd/>
                <a:tailEnd/>
              </a:ln>
            </p:spPr>
            <p:txBody>
              <a:bodyPr/>
              <a:lstStyle/>
              <a:p>
                <a:endParaRPr lang="de-DE"/>
              </a:p>
            </p:txBody>
          </p:sp>
          <p:sp>
            <p:nvSpPr>
              <p:cNvPr id="35898" name="Line 16"/>
              <p:cNvSpPr>
                <a:spLocks noChangeShapeType="1"/>
              </p:cNvSpPr>
              <p:nvPr/>
            </p:nvSpPr>
            <p:spPr bwMode="auto">
              <a:xfrm>
                <a:off x="1938" y="1797"/>
                <a:ext cx="3322" cy="1"/>
              </a:xfrm>
              <a:prstGeom prst="line">
                <a:avLst/>
              </a:prstGeom>
              <a:noFill/>
              <a:ln w="7938">
                <a:solidFill>
                  <a:srgbClr val="000000"/>
                </a:solidFill>
                <a:round/>
                <a:headEnd/>
                <a:tailEnd/>
              </a:ln>
            </p:spPr>
            <p:txBody>
              <a:bodyPr/>
              <a:lstStyle/>
              <a:p>
                <a:endParaRPr lang="de-DE"/>
              </a:p>
            </p:txBody>
          </p:sp>
          <p:sp>
            <p:nvSpPr>
              <p:cNvPr id="35899" name="Line 17"/>
              <p:cNvSpPr>
                <a:spLocks noChangeShapeType="1"/>
              </p:cNvSpPr>
              <p:nvPr/>
            </p:nvSpPr>
            <p:spPr bwMode="auto">
              <a:xfrm>
                <a:off x="1900" y="2058"/>
                <a:ext cx="38" cy="1"/>
              </a:xfrm>
              <a:prstGeom prst="line">
                <a:avLst/>
              </a:prstGeom>
              <a:noFill/>
              <a:ln w="7938">
                <a:solidFill>
                  <a:srgbClr val="000000"/>
                </a:solidFill>
                <a:round/>
                <a:headEnd/>
                <a:tailEnd/>
              </a:ln>
            </p:spPr>
            <p:txBody>
              <a:bodyPr/>
              <a:lstStyle/>
              <a:p>
                <a:endParaRPr lang="de-DE"/>
              </a:p>
            </p:txBody>
          </p:sp>
          <p:sp>
            <p:nvSpPr>
              <p:cNvPr id="35900" name="Line 18"/>
              <p:cNvSpPr>
                <a:spLocks noChangeShapeType="1"/>
              </p:cNvSpPr>
              <p:nvPr/>
            </p:nvSpPr>
            <p:spPr bwMode="auto">
              <a:xfrm>
                <a:off x="1900" y="1925"/>
                <a:ext cx="38" cy="1"/>
              </a:xfrm>
              <a:prstGeom prst="line">
                <a:avLst/>
              </a:prstGeom>
              <a:noFill/>
              <a:ln w="7938">
                <a:solidFill>
                  <a:srgbClr val="000000"/>
                </a:solidFill>
                <a:round/>
                <a:headEnd/>
                <a:tailEnd/>
              </a:ln>
            </p:spPr>
            <p:txBody>
              <a:bodyPr/>
              <a:lstStyle/>
              <a:p>
                <a:endParaRPr lang="de-DE"/>
              </a:p>
            </p:txBody>
          </p:sp>
          <p:sp>
            <p:nvSpPr>
              <p:cNvPr id="35901" name="Line 19"/>
              <p:cNvSpPr>
                <a:spLocks noChangeShapeType="1"/>
              </p:cNvSpPr>
              <p:nvPr/>
            </p:nvSpPr>
            <p:spPr bwMode="auto">
              <a:xfrm>
                <a:off x="1900" y="1797"/>
                <a:ext cx="38" cy="1"/>
              </a:xfrm>
              <a:prstGeom prst="line">
                <a:avLst/>
              </a:prstGeom>
              <a:noFill/>
              <a:ln w="7938">
                <a:solidFill>
                  <a:srgbClr val="000000"/>
                </a:solidFill>
                <a:round/>
                <a:headEnd/>
                <a:tailEnd/>
              </a:ln>
            </p:spPr>
            <p:txBody>
              <a:bodyPr/>
              <a:lstStyle/>
              <a:p>
                <a:endParaRPr lang="de-DE"/>
              </a:p>
            </p:txBody>
          </p:sp>
          <p:sp>
            <p:nvSpPr>
              <p:cNvPr id="35902" name="Line 20"/>
              <p:cNvSpPr>
                <a:spLocks noChangeShapeType="1"/>
              </p:cNvSpPr>
              <p:nvPr/>
            </p:nvSpPr>
            <p:spPr bwMode="auto">
              <a:xfrm>
                <a:off x="1938" y="1797"/>
                <a:ext cx="414" cy="94"/>
              </a:xfrm>
              <a:prstGeom prst="line">
                <a:avLst/>
              </a:prstGeom>
              <a:noFill/>
              <a:ln w="22225">
                <a:solidFill>
                  <a:srgbClr val="FF0000"/>
                </a:solidFill>
                <a:round/>
                <a:headEnd/>
                <a:tailEnd/>
              </a:ln>
            </p:spPr>
            <p:txBody>
              <a:bodyPr/>
              <a:lstStyle/>
              <a:p>
                <a:endParaRPr lang="de-DE"/>
              </a:p>
            </p:txBody>
          </p:sp>
          <p:sp>
            <p:nvSpPr>
              <p:cNvPr id="35903" name="Line 21"/>
              <p:cNvSpPr>
                <a:spLocks noChangeShapeType="1"/>
              </p:cNvSpPr>
              <p:nvPr/>
            </p:nvSpPr>
            <p:spPr bwMode="auto">
              <a:xfrm flipV="1">
                <a:off x="2352" y="1866"/>
                <a:ext cx="419" cy="25"/>
              </a:xfrm>
              <a:prstGeom prst="line">
                <a:avLst/>
              </a:prstGeom>
              <a:noFill/>
              <a:ln w="22225">
                <a:solidFill>
                  <a:srgbClr val="FF0000"/>
                </a:solidFill>
                <a:round/>
                <a:headEnd/>
                <a:tailEnd/>
              </a:ln>
            </p:spPr>
            <p:txBody>
              <a:bodyPr/>
              <a:lstStyle/>
              <a:p>
                <a:endParaRPr lang="de-DE"/>
              </a:p>
            </p:txBody>
          </p:sp>
          <p:sp>
            <p:nvSpPr>
              <p:cNvPr id="35904" name="Line 22"/>
              <p:cNvSpPr>
                <a:spLocks noChangeShapeType="1"/>
              </p:cNvSpPr>
              <p:nvPr/>
            </p:nvSpPr>
            <p:spPr bwMode="auto">
              <a:xfrm>
                <a:off x="2771" y="1866"/>
                <a:ext cx="414" cy="10"/>
              </a:xfrm>
              <a:prstGeom prst="line">
                <a:avLst/>
              </a:prstGeom>
              <a:noFill/>
              <a:ln w="22225">
                <a:solidFill>
                  <a:srgbClr val="FF0000"/>
                </a:solidFill>
                <a:round/>
                <a:headEnd/>
                <a:tailEnd/>
              </a:ln>
            </p:spPr>
            <p:txBody>
              <a:bodyPr/>
              <a:lstStyle/>
              <a:p>
                <a:endParaRPr lang="de-DE"/>
              </a:p>
            </p:txBody>
          </p:sp>
          <p:sp>
            <p:nvSpPr>
              <p:cNvPr id="35905" name="Line 23"/>
              <p:cNvSpPr>
                <a:spLocks noChangeShapeType="1"/>
              </p:cNvSpPr>
              <p:nvPr/>
            </p:nvSpPr>
            <p:spPr bwMode="auto">
              <a:xfrm flipV="1">
                <a:off x="3185" y="1842"/>
                <a:ext cx="414" cy="34"/>
              </a:xfrm>
              <a:prstGeom prst="line">
                <a:avLst/>
              </a:prstGeom>
              <a:noFill/>
              <a:ln w="22225">
                <a:solidFill>
                  <a:srgbClr val="FF0000"/>
                </a:solidFill>
                <a:round/>
                <a:headEnd/>
                <a:tailEnd/>
              </a:ln>
            </p:spPr>
            <p:txBody>
              <a:bodyPr/>
              <a:lstStyle/>
              <a:p>
                <a:endParaRPr lang="de-DE"/>
              </a:p>
            </p:txBody>
          </p:sp>
          <p:sp>
            <p:nvSpPr>
              <p:cNvPr id="35906" name="Line 24"/>
              <p:cNvSpPr>
                <a:spLocks noChangeShapeType="1"/>
              </p:cNvSpPr>
              <p:nvPr/>
            </p:nvSpPr>
            <p:spPr bwMode="auto">
              <a:xfrm flipV="1">
                <a:off x="3599" y="1807"/>
                <a:ext cx="414" cy="35"/>
              </a:xfrm>
              <a:prstGeom prst="line">
                <a:avLst/>
              </a:prstGeom>
              <a:noFill/>
              <a:ln w="22225">
                <a:solidFill>
                  <a:srgbClr val="FF0000"/>
                </a:solidFill>
                <a:round/>
                <a:headEnd/>
                <a:tailEnd/>
              </a:ln>
            </p:spPr>
            <p:txBody>
              <a:bodyPr/>
              <a:lstStyle/>
              <a:p>
                <a:endParaRPr lang="de-DE"/>
              </a:p>
            </p:txBody>
          </p:sp>
          <p:sp>
            <p:nvSpPr>
              <p:cNvPr id="35907" name="Line 25"/>
              <p:cNvSpPr>
                <a:spLocks noChangeShapeType="1"/>
              </p:cNvSpPr>
              <p:nvPr/>
            </p:nvSpPr>
            <p:spPr bwMode="auto">
              <a:xfrm>
                <a:off x="4013" y="1807"/>
                <a:ext cx="419" cy="143"/>
              </a:xfrm>
              <a:prstGeom prst="line">
                <a:avLst/>
              </a:prstGeom>
              <a:noFill/>
              <a:ln w="22225">
                <a:solidFill>
                  <a:srgbClr val="FF0000"/>
                </a:solidFill>
                <a:round/>
                <a:headEnd/>
                <a:tailEnd/>
              </a:ln>
            </p:spPr>
            <p:txBody>
              <a:bodyPr/>
              <a:lstStyle/>
              <a:p>
                <a:endParaRPr lang="de-DE"/>
              </a:p>
            </p:txBody>
          </p:sp>
          <p:sp>
            <p:nvSpPr>
              <p:cNvPr id="35908" name="Line 26"/>
              <p:cNvSpPr>
                <a:spLocks noChangeShapeType="1"/>
              </p:cNvSpPr>
              <p:nvPr/>
            </p:nvSpPr>
            <p:spPr bwMode="auto">
              <a:xfrm>
                <a:off x="4432" y="1950"/>
                <a:ext cx="414" cy="49"/>
              </a:xfrm>
              <a:prstGeom prst="line">
                <a:avLst/>
              </a:prstGeom>
              <a:noFill/>
              <a:ln w="22225">
                <a:solidFill>
                  <a:srgbClr val="FF0000"/>
                </a:solidFill>
                <a:round/>
                <a:headEnd/>
                <a:tailEnd/>
              </a:ln>
            </p:spPr>
            <p:txBody>
              <a:bodyPr/>
              <a:lstStyle/>
              <a:p>
                <a:endParaRPr lang="de-DE"/>
              </a:p>
            </p:txBody>
          </p:sp>
          <p:sp>
            <p:nvSpPr>
              <p:cNvPr id="35909" name="Line 27"/>
              <p:cNvSpPr>
                <a:spLocks noChangeShapeType="1"/>
              </p:cNvSpPr>
              <p:nvPr/>
            </p:nvSpPr>
            <p:spPr bwMode="auto">
              <a:xfrm>
                <a:off x="4846" y="1999"/>
                <a:ext cx="414" cy="54"/>
              </a:xfrm>
              <a:prstGeom prst="line">
                <a:avLst/>
              </a:prstGeom>
              <a:noFill/>
              <a:ln w="22225">
                <a:solidFill>
                  <a:srgbClr val="FF0000"/>
                </a:solidFill>
                <a:round/>
                <a:headEnd/>
                <a:tailEnd/>
              </a:ln>
            </p:spPr>
            <p:txBody>
              <a:bodyPr/>
              <a:lstStyle/>
              <a:p>
                <a:endParaRPr lang="de-DE"/>
              </a:p>
            </p:txBody>
          </p:sp>
          <p:sp>
            <p:nvSpPr>
              <p:cNvPr id="35910" name="Freeform 28"/>
              <p:cNvSpPr>
                <a:spLocks/>
              </p:cNvSpPr>
              <p:nvPr/>
            </p:nvSpPr>
            <p:spPr bwMode="auto">
              <a:xfrm>
                <a:off x="1900" y="1758"/>
                <a:ext cx="76" cy="79"/>
              </a:xfrm>
              <a:custGeom>
                <a:avLst/>
                <a:gdLst>
                  <a:gd name="T0" fmla="*/ 38 w 76"/>
                  <a:gd name="T1" fmla="*/ 0 h 79"/>
                  <a:gd name="T2" fmla="*/ 76 w 76"/>
                  <a:gd name="T3" fmla="*/ 39 h 79"/>
                  <a:gd name="T4" fmla="*/ 38 w 76"/>
                  <a:gd name="T5" fmla="*/ 79 h 79"/>
                  <a:gd name="T6" fmla="*/ 0 w 76"/>
                  <a:gd name="T7" fmla="*/ 39 h 79"/>
                  <a:gd name="T8" fmla="*/ 38 w 76"/>
                  <a:gd name="T9" fmla="*/ 0 h 79"/>
                  <a:gd name="T10" fmla="*/ 0 60000 65536"/>
                  <a:gd name="T11" fmla="*/ 0 60000 65536"/>
                  <a:gd name="T12" fmla="*/ 0 60000 65536"/>
                  <a:gd name="T13" fmla="*/ 0 60000 65536"/>
                  <a:gd name="T14" fmla="*/ 0 60000 65536"/>
                  <a:gd name="T15" fmla="*/ 0 w 76"/>
                  <a:gd name="T16" fmla="*/ 0 h 79"/>
                  <a:gd name="T17" fmla="*/ 76 w 76"/>
                  <a:gd name="T18" fmla="*/ 79 h 79"/>
                </a:gdLst>
                <a:ahLst/>
                <a:cxnLst>
                  <a:cxn ang="T10">
                    <a:pos x="T0" y="T1"/>
                  </a:cxn>
                  <a:cxn ang="T11">
                    <a:pos x="T2" y="T3"/>
                  </a:cxn>
                  <a:cxn ang="T12">
                    <a:pos x="T4" y="T5"/>
                  </a:cxn>
                  <a:cxn ang="T13">
                    <a:pos x="T6" y="T7"/>
                  </a:cxn>
                  <a:cxn ang="T14">
                    <a:pos x="T8" y="T9"/>
                  </a:cxn>
                </a:cxnLst>
                <a:rect l="T15" t="T16" r="T17" b="T18"/>
                <a:pathLst>
                  <a:path w="76" h="79">
                    <a:moveTo>
                      <a:pt x="38" y="0"/>
                    </a:moveTo>
                    <a:lnTo>
                      <a:pt x="76" y="39"/>
                    </a:lnTo>
                    <a:lnTo>
                      <a:pt x="38" y="79"/>
                    </a:lnTo>
                    <a:lnTo>
                      <a:pt x="0" y="39"/>
                    </a:lnTo>
                    <a:lnTo>
                      <a:pt x="38" y="0"/>
                    </a:lnTo>
                    <a:close/>
                  </a:path>
                </a:pathLst>
              </a:custGeom>
              <a:solidFill>
                <a:srgbClr val="FF0000"/>
              </a:solidFill>
              <a:ln w="7938">
                <a:solidFill>
                  <a:srgbClr val="FF0000"/>
                </a:solidFill>
                <a:prstDash val="solid"/>
                <a:round/>
                <a:headEnd/>
                <a:tailEnd/>
              </a:ln>
            </p:spPr>
            <p:txBody>
              <a:bodyPr/>
              <a:lstStyle/>
              <a:p>
                <a:endParaRPr lang="de-DE"/>
              </a:p>
            </p:txBody>
          </p:sp>
          <p:sp>
            <p:nvSpPr>
              <p:cNvPr id="35911" name="Freeform 29"/>
              <p:cNvSpPr>
                <a:spLocks/>
              </p:cNvSpPr>
              <p:nvPr/>
            </p:nvSpPr>
            <p:spPr bwMode="auto">
              <a:xfrm>
                <a:off x="2314" y="1851"/>
                <a:ext cx="76" cy="79"/>
              </a:xfrm>
              <a:custGeom>
                <a:avLst/>
                <a:gdLst>
                  <a:gd name="T0" fmla="*/ 38 w 76"/>
                  <a:gd name="T1" fmla="*/ 0 h 79"/>
                  <a:gd name="T2" fmla="*/ 76 w 76"/>
                  <a:gd name="T3" fmla="*/ 40 h 79"/>
                  <a:gd name="T4" fmla="*/ 38 w 76"/>
                  <a:gd name="T5" fmla="*/ 79 h 79"/>
                  <a:gd name="T6" fmla="*/ 0 w 76"/>
                  <a:gd name="T7" fmla="*/ 40 h 79"/>
                  <a:gd name="T8" fmla="*/ 38 w 76"/>
                  <a:gd name="T9" fmla="*/ 0 h 79"/>
                  <a:gd name="T10" fmla="*/ 0 60000 65536"/>
                  <a:gd name="T11" fmla="*/ 0 60000 65536"/>
                  <a:gd name="T12" fmla="*/ 0 60000 65536"/>
                  <a:gd name="T13" fmla="*/ 0 60000 65536"/>
                  <a:gd name="T14" fmla="*/ 0 60000 65536"/>
                  <a:gd name="T15" fmla="*/ 0 w 76"/>
                  <a:gd name="T16" fmla="*/ 0 h 79"/>
                  <a:gd name="T17" fmla="*/ 76 w 76"/>
                  <a:gd name="T18" fmla="*/ 79 h 79"/>
                </a:gdLst>
                <a:ahLst/>
                <a:cxnLst>
                  <a:cxn ang="T10">
                    <a:pos x="T0" y="T1"/>
                  </a:cxn>
                  <a:cxn ang="T11">
                    <a:pos x="T2" y="T3"/>
                  </a:cxn>
                  <a:cxn ang="T12">
                    <a:pos x="T4" y="T5"/>
                  </a:cxn>
                  <a:cxn ang="T13">
                    <a:pos x="T6" y="T7"/>
                  </a:cxn>
                  <a:cxn ang="T14">
                    <a:pos x="T8" y="T9"/>
                  </a:cxn>
                </a:cxnLst>
                <a:rect l="T15" t="T16" r="T17" b="T18"/>
                <a:pathLst>
                  <a:path w="76" h="79">
                    <a:moveTo>
                      <a:pt x="38" y="0"/>
                    </a:moveTo>
                    <a:lnTo>
                      <a:pt x="76" y="40"/>
                    </a:lnTo>
                    <a:lnTo>
                      <a:pt x="38" y="79"/>
                    </a:lnTo>
                    <a:lnTo>
                      <a:pt x="0" y="40"/>
                    </a:lnTo>
                    <a:lnTo>
                      <a:pt x="38" y="0"/>
                    </a:lnTo>
                    <a:close/>
                  </a:path>
                </a:pathLst>
              </a:custGeom>
              <a:solidFill>
                <a:srgbClr val="FF0000"/>
              </a:solidFill>
              <a:ln w="7938">
                <a:solidFill>
                  <a:srgbClr val="FF0000"/>
                </a:solidFill>
                <a:prstDash val="solid"/>
                <a:round/>
                <a:headEnd/>
                <a:tailEnd/>
              </a:ln>
            </p:spPr>
            <p:txBody>
              <a:bodyPr/>
              <a:lstStyle/>
              <a:p>
                <a:endParaRPr lang="de-DE"/>
              </a:p>
            </p:txBody>
          </p:sp>
          <p:sp>
            <p:nvSpPr>
              <p:cNvPr id="35912" name="Freeform 30"/>
              <p:cNvSpPr>
                <a:spLocks/>
              </p:cNvSpPr>
              <p:nvPr/>
            </p:nvSpPr>
            <p:spPr bwMode="auto">
              <a:xfrm>
                <a:off x="2733" y="1827"/>
                <a:ext cx="75" cy="78"/>
              </a:xfrm>
              <a:custGeom>
                <a:avLst/>
                <a:gdLst>
                  <a:gd name="T0" fmla="*/ 38 w 75"/>
                  <a:gd name="T1" fmla="*/ 0 h 78"/>
                  <a:gd name="T2" fmla="*/ 75 w 75"/>
                  <a:gd name="T3" fmla="*/ 39 h 78"/>
                  <a:gd name="T4" fmla="*/ 38 w 75"/>
                  <a:gd name="T5" fmla="*/ 78 h 78"/>
                  <a:gd name="T6" fmla="*/ 0 w 75"/>
                  <a:gd name="T7" fmla="*/ 39 h 78"/>
                  <a:gd name="T8" fmla="*/ 38 w 75"/>
                  <a:gd name="T9" fmla="*/ 0 h 78"/>
                  <a:gd name="T10" fmla="*/ 0 60000 65536"/>
                  <a:gd name="T11" fmla="*/ 0 60000 65536"/>
                  <a:gd name="T12" fmla="*/ 0 60000 65536"/>
                  <a:gd name="T13" fmla="*/ 0 60000 65536"/>
                  <a:gd name="T14" fmla="*/ 0 60000 65536"/>
                  <a:gd name="T15" fmla="*/ 0 w 75"/>
                  <a:gd name="T16" fmla="*/ 0 h 78"/>
                  <a:gd name="T17" fmla="*/ 75 w 75"/>
                  <a:gd name="T18" fmla="*/ 78 h 78"/>
                </a:gdLst>
                <a:ahLst/>
                <a:cxnLst>
                  <a:cxn ang="T10">
                    <a:pos x="T0" y="T1"/>
                  </a:cxn>
                  <a:cxn ang="T11">
                    <a:pos x="T2" y="T3"/>
                  </a:cxn>
                  <a:cxn ang="T12">
                    <a:pos x="T4" y="T5"/>
                  </a:cxn>
                  <a:cxn ang="T13">
                    <a:pos x="T6" y="T7"/>
                  </a:cxn>
                  <a:cxn ang="T14">
                    <a:pos x="T8" y="T9"/>
                  </a:cxn>
                </a:cxnLst>
                <a:rect l="T15" t="T16" r="T17" b="T18"/>
                <a:pathLst>
                  <a:path w="75" h="78">
                    <a:moveTo>
                      <a:pt x="38" y="0"/>
                    </a:moveTo>
                    <a:lnTo>
                      <a:pt x="75" y="39"/>
                    </a:lnTo>
                    <a:lnTo>
                      <a:pt x="38" y="78"/>
                    </a:lnTo>
                    <a:lnTo>
                      <a:pt x="0" y="39"/>
                    </a:lnTo>
                    <a:lnTo>
                      <a:pt x="38" y="0"/>
                    </a:lnTo>
                    <a:close/>
                  </a:path>
                </a:pathLst>
              </a:custGeom>
              <a:solidFill>
                <a:srgbClr val="FF0000"/>
              </a:solidFill>
              <a:ln w="7938">
                <a:solidFill>
                  <a:srgbClr val="FF0000"/>
                </a:solidFill>
                <a:prstDash val="solid"/>
                <a:round/>
                <a:headEnd/>
                <a:tailEnd/>
              </a:ln>
            </p:spPr>
            <p:txBody>
              <a:bodyPr/>
              <a:lstStyle/>
              <a:p>
                <a:endParaRPr lang="de-DE"/>
              </a:p>
            </p:txBody>
          </p:sp>
          <p:sp>
            <p:nvSpPr>
              <p:cNvPr id="35913" name="Freeform 31"/>
              <p:cNvSpPr>
                <a:spLocks/>
              </p:cNvSpPr>
              <p:nvPr/>
            </p:nvSpPr>
            <p:spPr bwMode="auto">
              <a:xfrm>
                <a:off x="3147" y="1837"/>
                <a:ext cx="76" cy="78"/>
              </a:xfrm>
              <a:custGeom>
                <a:avLst/>
                <a:gdLst>
                  <a:gd name="T0" fmla="*/ 38 w 76"/>
                  <a:gd name="T1" fmla="*/ 0 h 78"/>
                  <a:gd name="T2" fmla="*/ 76 w 76"/>
                  <a:gd name="T3" fmla="*/ 39 h 78"/>
                  <a:gd name="T4" fmla="*/ 38 w 76"/>
                  <a:gd name="T5" fmla="*/ 78 h 78"/>
                  <a:gd name="T6" fmla="*/ 0 w 76"/>
                  <a:gd name="T7" fmla="*/ 39 h 78"/>
                  <a:gd name="T8" fmla="*/ 38 w 76"/>
                  <a:gd name="T9" fmla="*/ 0 h 78"/>
                  <a:gd name="T10" fmla="*/ 0 60000 65536"/>
                  <a:gd name="T11" fmla="*/ 0 60000 65536"/>
                  <a:gd name="T12" fmla="*/ 0 60000 65536"/>
                  <a:gd name="T13" fmla="*/ 0 60000 65536"/>
                  <a:gd name="T14" fmla="*/ 0 60000 65536"/>
                  <a:gd name="T15" fmla="*/ 0 w 76"/>
                  <a:gd name="T16" fmla="*/ 0 h 78"/>
                  <a:gd name="T17" fmla="*/ 76 w 76"/>
                  <a:gd name="T18" fmla="*/ 78 h 78"/>
                </a:gdLst>
                <a:ahLst/>
                <a:cxnLst>
                  <a:cxn ang="T10">
                    <a:pos x="T0" y="T1"/>
                  </a:cxn>
                  <a:cxn ang="T11">
                    <a:pos x="T2" y="T3"/>
                  </a:cxn>
                  <a:cxn ang="T12">
                    <a:pos x="T4" y="T5"/>
                  </a:cxn>
                  <a:cxn ang="T13">
                    <a:pos x="T6" y="T7"/>
                  </a:cxn>
                  <a:cxn ang="T14">
                    <a:pos x="T8" y="T9"/>
                  </a:cxn>
                </a:cxnLst>
                <a:rect l="T15" t="T16" r="T17" b="T18"/>
                <a:pathLst>
                  <a:path w="76" h="78">
                    <a:moveTo>
                      <a:pt x="38" y="0"/>
                    </a:moveTo>
                    <a:lnTo>
                      <a:pt x="76" y="39"/>
                    </a:lnTo>
                    <a:lnTo>
                      <a:pt x="38" y="78"/>
                    </a:lnTo>
                    <a:lnTo>
                      <a:pt x="0" y="39"/>
                    </a:lnTo>
                    <a:lnTo>
                      <a:pt x="38" y="0"/>
                    </a:lnTo>
                    <a:close/>
                  </a:path>
                </a:pathLst>
              </a:custGeom>
              <a:solidFill>
                <a:srgbClr val="FF0000"/>
              </a:solidFill>
              <a:ln w="7938">
                <a:solidFill>
                  <a:srgbClr val="FF0000"/>
                </a:solidFill>
                <a:prstDash val="solid"/>
                <a:round/>
                <a:headEnd/>
                <a:tailEnd/>
              </a:ln>
            </p:spPr>
            <p:txBody>
              <a:bodyPr/>
              <a:lstStyle/>
              <a:p>
                <a:endParaRPr lang="de-DE"/>
              </a:p>
            </p:txBody>
          </p:sp>
          <p:sp>
            <p:nvSpPr>
              <p:cNvPr id="35914" name="Freeform 32"/>
              <p:cNvSpPr>
                <a:spLocks/>
              </p:cNvSpPr>
              <p:nvPr/>
            </p:nvSpPr>
            <p:spPr bwMode="auto">
              <a:xfrm>
                <a:off x="3561" y="1802"/>
                <a:ext cx="76" cy="79"/>
              </a:xfrm>
              <a:custGeom>
                <a:avLst/>
                <a:gdLst>
                  <a:gd name="T0" fmla="*/ 38 w 76"/>
                  <a:gd name="T1" fmla="*/ 0 h 79"/>
                  <a:gd name="T2" fmla="*/ 76 w 76"/>
                  <a:gd name="T3" fmla="*/ 40 h 79"/>
                  <a:gd name="T4" fmla="*/ 38 w 76"/>
                  <a:gd name="T5" fmla="*/ 79 h 79"/>
                  <a:gd name="T6" fmla="*/ 0 w 76"/>
                  <a:gd name="T7" fmla="*/ 40 h 79"/>
                  <a:gd name="T8" fmla="*/ 38 w 76"/>
                  <a:gd name="T9" fmla="*/ 0 h 79"/>
                  <a:gd name="T10" fmla="*/ 0 60000 65536"/>
                  <a:gd name="T11" fmla="*/ 0 60000 65536"/>
                  <a:gd name="T12" fmla="*/ 0 60000 65536"/>
                  <a:gd name="T13" fmla="*/ 0 60000 65536"/>
                  <a:gd name="T14" fmla="*/ 0 60000 65536"/>
                  <a:gd name="T15" fmla="*/ 0 w 76"/>
                  <a:gd name="T16" fmla="*/ 0 h 79"/>
                  <a:gd name="T17" fmla="*/ 76 w 76"/>
                  <a:gd name="T18" fmla="*/ 79 h 79"/>
                </a:gdLst>
                <a:ahLst/>
                <a:cxnLst>
                  <a:cxn ang="T10">
                    <a:pos x="T0" y="T1"/>
                  </a:cxn>
                  <a:cxn ang="T11">
                    <a:pos x="T2" y="T3"/>
                  </a:cxn>
                  <a:cxn ang="T12">
                    <a:pos x="T4" y="T5"/>
                  </a:cxn>
                  <a:cxn ang="T13">
                    <a:pos x="T6" y="T7"/>
                  </a:cxn>
                  <a:cxn ang="T14">
                    <a:pos x="T8" y="T9"/>
                  </a:cxn>
                </a:cxnLst>
                <a:rect l="T15" t="T16" r="T17" b="T18"/>
                <a:pathLst>
                  <a:path w="76" h="79">
                    <a:moveTo>
                      <a:pt x="38" y="0"/>
                    </a:moveTo>
                    <a:lnTo>
                      <a:pt x="76" y="40"/>
                    </a:lnTo>
                    <a:lnTo>
                      <a:pt x="38" y="79"/>
                    </a:lnTo>
                    <a:lnTo>
                      <a:pt x="0" y="40"/>
                    </a:lnTo>
                    <a:lnTo>
                      <a:pt x="38" y="0"/>
                    </a:lnTo>
                    <a:close/>
                  </a:path>
                </a:pathLst>
              </a:custGeom>
              <a:solidFill>
                <a:srgbClr val="FF0000"/>
              </a:solidFill>
              <a:ln w="7938">
                <a:solidFill>
                  <a:srgbClr val="FF0000"/>
                </a:solidFill>
                <a:prstDash val="solid"/>
                <a:round/>
                <a:headEnd/>
                <a:tailEnd/>
              </a:ln>
            </p:spPr>
            <p:txBody>
              <a:bodyPr/>
              <a:lstStyle/>
              <a:p>
                <a:endParaRPr lang="de-DE"/>
              </a:p>
            </p:txBody>
          </p:sp>
          <p:sp>
            <p:nvSpPr>
              <p:cNvPr id="35915" name="Freeform 33"/>
              <p:cNvSpPr>
                <a:spLocks/>
              </p:cNvSpPr>
              <p:nvPr/>
            </p:nvSpPr>
            <p:spPr bwMode="auto">
              <a:xfrm>
                <a:off x="3976" y="1768"/>
                <a:ext cx="75" cy="79"/>
              </a:xfrm>
              <a:custGeom>
                <a:avLst/>
                <a:gdLst>
                  <a:gd name="T0" fmla="*/ 37 w 75"/>
                  <a:gd name="T1" fmla="*/ 0 h 79"/>
                  <a:gd name="T2" fmla="*/ 75 w 75"/>
                  <a:gd name="T3" fmla="*/ 39 h 79"/>
                  <a:gd name="T4" fmla="*/ 37 w 75"/>
                  <a:gd name="T5" fmla="*/ 79 h 79"/>
                  <a:gd name="T6" fmla="*/ 0 w 75"/>
                  <a:gd name="T7" fmla="*/ 39 h 79"/>
                  <a:gd name="T8" fmla="*/ 37 w 75"/>
                  <a:gd name="T9" fmla="*/ 0 h 79"/>
                  <a:gd name="T10" fmla="*/ 0 60000 65536"/>
                  <a:gd name="T11" fmla="*/ 0 60000 65536"/>
                  <a:gd name="T12" fmla="*/ 0 60000 65536"/>
                  <a:gd name="T13" fmla="*/ 0 60000 65536"/>
                  <a:gd name="T14" fmla="*/ 0 60000 65536"/>
                  <a:gd name="T15" fmla="*/ 0 w 75"/>
                  <a:gd name="T16" fmla="*/ 0 h 79"/>
                  <a:gd name="T17" fmla="*/ 75 w 75"/>
                  <a:gd name="T18" fmla="*/ 79 h 79"/>
                </a:gdLst>
                <a:ahLst/>
                <a:cxnLst>
                  <a:cxn ang="T10">
                    <a:pos x="T0" y="T1"/>
                  </a:cxn>
                  <a:cxn ang="T11">
                    <a:pos x="T2" y="T3"/>
                  </a:cxn>
                  <a:cxn ang="T12">
                    <a:pos x="T4" y="T5"/>
                  </a:cxn>
                  <a:cxn ang="T13">
                    <a:pos x="T6" y="T7"/>
                  </a:cxn>
                  <a:cxn ang="T14">
                    <a:pos x="T8" y="T9"/>
                  </a:cxn>
                </a:cxnLst>
                <a:rect l="T15" t="T16" r="T17" b="T18"/>
                <a:pathLst>
                  <a:path w="75" h="79">
                    <a:moveTo>
                      <a:pt x="37" y="0"/>
                    </a:moveTo>
                    <a:lnTo>
                      <a:pt x="75" y="39"/>
                    </a:lnTo>
                    <a:lnTo>
                      <a:pt x="37" y="79"/>
                    </a:lnTo>
                    <a:lnTo>
                      <a:pt x="0" y="39"/>
                    </a:lnTo>
                    <a:lnTo>
                      <a:pt x="37" y="0"/>
                    </a:lnTo>
                    <a:close/>
                  </a:path>
                </a:pathLst>
              </a:custGeom>
              <a:solidFill>
                <a:srgbClr val="FF0000"/>
              </a:solidFill>
              <a:ln w="7938">
                <a:solidFill>
                  <a:srgbClr val="FF0000"/>
                </a:solidFill>
                <a:prstDash val="solid"/>
                <a:round/>
                <a:headEnd/>
                <a:tailEnd/>
              </a:ln>
            </p:spPr>
            <p:txBody>
              <a:bodyPr/>
              <a:lstStyle/>
              <a:p>
                <a:endParaRPr lang="de-DE"/>
              </a:p>
            </p:txBody>
          </p:sp>
          <p:sp>
            <p:nvSpPr>
              <p:cNvPr id="35916" name="Freeform 34"/>
              <p:cNvSpPr>
                <a:spLocks/>
              </p:cNvSpPr>
              <p:nvPr/>
            </p:nvSpPr>
            <p:spPr bwMode="auto">
              <a:xfrm>
                <a:off x="4394" y="1910"/>
                <a:ext cx="76" cy="79"/>
              </a:xfrm>
              <a:custGeom>
                <a:avLst/>
                <a:gdLst>
                  <a:gd name="T0" fmla="*/ 38 w 76"/>
                  <a:gd name="T1" fmla="*/ 0 h 79"/>
                  <a:gd name="T2" fmla="*/ 76 w 76"/>
                  <a:gd name="T3" fmla="*/ 40 h 79"/>
                  <a:gd name="T4" fmla="*/ 38 w 76"/>
                  <a:gd name="T5" fmla="*/ 79 h 79"/>
                  <a:gd name="T6" fmla="*/ 0 w 76"/>
                  <a:gd name="T7" fmla="*/ 40 h 79"/>
                  <a:gd name="T8" fmla="*/ 38 w 76"/>
                  <a:gd name="T9" fmla="*/ 0 h 79"/>
                  <a:gd name="T10" fmla="*/ 0 60000 65536"/>
                  <a:gd name="T11" fmla="*/ 0 60000 65536"/>
                  <a:gd name="T12" fmla="*/ 0 60000 65536"/>
                  <a:gd name="T13" fmla="*/ 0 60000 65536"/>
                  <a:gd name="T14" fmla="*/ 0 60000 65536"/>
                  <a:gd name="T15" fmla="*/ 0 w 76"/>
                  <a:gd name="T16" fmla="*/ 0 h 79"/>
                  <a:gd name="T17" fmla="*/ 76 w 76"/>
                  <a:gd name="T18" fmla="*/ 79 h 79"/>
                </a:gdLst>
                <a:ahLst/>
                <a:cxnLst>
                  <a:cxn ang="T10">
                    <a:pos x="T0" y="T1"/>
                  </a:cxn>
                  <a:cxn ang="T11">
                    <a:pos x="T2" y="T3"/>
                  </a:cxn>
                  <a:cxn ang="T12">
                    <a:pos x="T4" y="T5"/>
                  </a:cxn>
                  <a:cxn ang="T13">
                    <a:pos x="T6" y="T7"/>
                  </a:cxn>
                  <a:cxn ang="T14">
                    <a:pos x="T8" y="T9"/>
                  </a:cxn>
                </a:cxnLst>
                <a:rect l="T15" t="T16" r="T17" b="T18"/>
                <a:pathLst>
                  <a:path w="76" h="79">
                    <a:moveTo>
                      <a:pt x="38" y="0"/>
                    </a:moveTo>
                    <a:lnTo>
                      <a:pt x="76" y="40"/>
                    </a:lnTo>
                    <a:lnTo>
                      <a:pt x="38" y="79"/>
                    </a:lnTo>
                    <a:lnTo>
                      <a:pt x="0" y="40"/>
                    </a:lnTo>
                    <a:lnTo>
                      <a:pt x="38" y="0"/>
                    </a:lnTo>
                    <a:close/>
                  </a:path>
                </a:pathLst>
              </a:custGeom>
              <a:solidFill>
                <a:srgbClr val="FF0000"/>
              </a:solidFill>
              <a:ln w="7938">
                <a:solidFill>
                  <a:srgbClr val="FF0000"/>
                </a:solidFill>
                <a:prstDash val="solid"/>
                <a:round/>
                <a:headEnd/>
                <a:tailEnd/>
              </a:ln>
            </p:spPr>
            <p:txBody>
              <a:bodyPr/>
              <a:lstStyle/>
              <a:p>
                <a:endParaRPr lang="de-DE"/>
              </a:p>
            </p:txBody>
          </p:sp>
          <p:sp>
            <p:nvSpPr>
              <p:cNvPr id="35917" name="Freeform 35"/>
              <p:cNvSpPr>
                <a:spLocks/>
              </p:cNvSpPr>
              <p:nvPr/>
            </p:nvSpPr>
            <p:spPr bwMode="auto">
              <a:xfrm>
                <a:off x="4808" y="1960"/>
                <a:ext cx="76" cy="78"/>
              </a:xfrm>
              <a:custGeom>
                <a:avLst/>
                <a:gdLst>
                  <a:gd name="T0" fmla="*/ 38 w 76"/>
                  <a:gd name="T1" fmla="*/ 0 h 78"/>
                  <a:gd name="T2" fmla="*/ 76 w 76"/>
                  <a:gd name="T3" fmla="*/ 39 h 78"/>
                  <a:gd name="T4" fmla="*/ 38 w 76"/>
                  <a:gd name="T5" fmla="*/ 78 h 78"/>
                  <a:gd name="T6" fmla="*/ 0 w 76"/>
                  <a:gd name="T7" fmla="*/ 39 h 78"/>
                  <a:gd name="T8" fmla="*/ 38 w 76"/>
                  <a:gd name="T9" fmla="*/ 0 h 78"/>
                  <a:gd name="T10" fmla="*/ 0 60000 65536"/>
                  <a:gd name="T11" fmla="*/ 0 60000 65536"/>
                  <a:gd name="T12" fmla="*/ 0 60000 65536"/>
                  <a:gd name="T13" fmla="*/ 0 60000 65536"/>
                  <a:gd name="T14" fmla="*/ 0 60000 65536"/>
                  <a:gd name="T15" fmla="*/ 0 w 76"/>
                  <a:gd name="T16" fmla="*/ 0 h 78"/>
                  <a:gd name="T17" fmla="*/ 76 w 76"/>
                  <a:gd name="T18" fmla="*/ 78 h 78"/>
                </a:gdLst>
                <a:ahLst/>
                <a:cxnLst>
                  <a:cxn ang="T10">
                    <a:pos x="T0" y="T1"/>
                  </a:cxn>
                  <a:cxn ang="T11">
                    <a:pos x="T2" y="T3"/>
                  </a:cxn>
                  <a:cxn ang="T12">
                    <a:pos x="T4" y="T5"/>
                  </a:cxn>
                  <a:cxn ang="T13">
                    <a:pos x="T6" y="T7"/>
                  </a:cxn>
                  <a:cxn ang="T14">
                    <a:pos x="T8" y="T9"/>
                  </a:cxn>
                </a:cxnLst>
                <a:rect l="T15" t="T16" r="T17" b="T18"/>
                <a:pathLst>
                  <a:path w="76" h="78">
                    <a:moveTo>
                      <a:pt x="38" y="0"/>
                    </a:moveTo>
                    <a:lnTo>
                      <a:pt x="76" y="39"/>
                    </a:lnTo>
                    <a:lnTo>
                      <a:pt x="38" y="78"/>
                    </a:lnTo>
                    <a:lnTo>
                      <a:pt x="0" y="39"/>
                    </a:lnTo>
                    <a:lnTo>
                      <a:pt x="38" y="0"/>
                    </a:lnTo>
                    <a:close/>
                  </a:path>
                </a:pathLst>
              </a:custGeom>
              <a:solidFill>
                <a:srgbClr val="FF0000"/>
              </a:solidFill>
              <a:ln w="7938">
                <a:solidFill>
                  <a:srgbClr val="FF0000"/>
                </a:solidFill>
                <a:prstDash val="solid"/>
                <a:round/>
                <a:headEnd/>
                <a:tailEnd/>
              </a:ln>
            </p:spPr>
            <p:txBody>
              <a:bodyPr/>
              <a:lstStyle/>
              <a:p>
                <a:endParaRPr lang="de-DE"/>
              </a:p>
            </p:txBody>
          </p:sp>
        </p:grpSp>
        <p:sp>
          <p:nvSpPr>
            <p:cNvPr id="35895" name="Freeform 36"/>
            <p:cNvSpPr>
              <a:spLocks/>
            </p:cNvSpPr>
            <p:nvPr/>
          </p:nvSpPr>
          <p:spPr bwMode="auto">
            <a:xfrm>
              <a:off x="5196" y="1592"/>
              <a:ext cx="75" cy="78"/>
            </a:xfrm>
            <a:custGeom>
              <a:avLst/>
              <a:gdLst>
                <a:gd name="T0" fmla="*/ 37 w 75"/>
                <a:gd name="T1" fmla="*/ 0 h 78"/>
                <a:gd name="T2" fmla="*/ 75 w 75"/>
                <a:gd name="T3" fmla="*/ 39 h 78"/>
                <a:gd name="T4" fmla="*/ 37 w 75"/>
                <a:gd name="T5" fmla="*/ 78 h 78"/>
                <a:gd name="T6" fmla="*/ 0 w 75"/>
                <a:gd name="T7" fmla="*/ 39 h 78"/>
                <a:gd name="T8" fmla="*/ 37 w 75"/>
                <a:gd name="T9" fmla="*/ 0 h 78"/>
                <a:gd name="T10" fmla="*/ 0 60000 65536"/>
                <a:gd name="T11" fmla="*/ 0 60000 65536"/>
                <a:gd name="T12" fmla="*/ 0 60000 65536"/>
                <a:gd name="T13" fmla="*/ 0 60000 65536"/>
                <a:gd name="T14" fmla="*/ 0 60000 65536"/>
                <a:gd name="T15" fmla="*/ 0 w 75"/>
                <a:gd name="T16" fmla="*/ 0 h 78"/>
                <a:gd name="T17" fmla="*/ 75 w 75"/>
                <a:gd name="T18" fmla="*/ 78 h 78"/>
              </a:gdLst>
              <a:ahLst/>
              <a:cxnLst>
                <a:cxn ang="T10">
                  <a:pos x="T0" y="T1"/>
                </a:cxn>
                <a:cxn ang="T11">
                  <a:pos x="T2" y="T3"/>
                </a:cxn>
                <a:cxn ang="T12">
                  <a:pos x="T4" y="T5"/>
                </a:cxn>
                <a:cxn ang="T13">
                  <a:pos x="T6" y="T7"/>
                </a:cxn>
                <a:cxn ang="T14">
                  <a:pos x="T8" y="T9"/>
                </a:cxn>
              </a:cxnLst>
              <a:rect l="T15" t="T16" r="T17" b="T18"/>
              <a:pathLst>
                <a:path w="75" h="78">
                  <a:moveTo>
                    <a:pt x="37" y="0"/>
                  </a:moveTo>
                  <a:lnTo>
                    <a:pt x="75" y="39"/>
                  </a:lnTo>
                  <a:lnTo>
                    <a:pt x="37" y="78"/>
                  </a:lnTo>
                  <a:lnTo>
                    <a:pt x="0" y="39"/>
                  </a:lnTo>
                  <a:lnTo>
                    <a:pt x="37" y="0"/>
                  </a:lnTo>
                  <a:close/>
                </a:path>
              </a:pathLst>
            </a:custGeom>
            <a:solidFill>
              <a:srgbClr val="FF0000"/>
            </a:solidFill>
            <a:ln w="7938">
              <a:solidFill>
                <a:srgbClr val="FF0000"/>
              </a:solidFill>
              <a:prstDash val="solid"/>
              <a:round/>
              <a:headEnd/>
              <a:tailEnd/>
            </a:ln>
          </p:spPr>
          <p:txBody>
            <a:bodyPr/>
            <a:lstStyle/>
            <a:p>
              <a:endParaRPr lang="de-DE"/>
            </a:p>
          </p:txBody>
        </p:sp>
      </p:grpSp>
      <p:grpSp>
        <p:nvGrpSpPr>
          <p:cNvPr id="35846" name="Group 37"/>
          <p:cNvGrpSpPr>
            <a:grpSpLocks/>
          </p:cNvGrpSpPr>
          <p:nvPr/>
        </p:nvGrpSpPr>
        <p:grpSpPr bwMode="auto">
          <a:xfrm>
            <a:off x="2905125" y="2060575"/>
            <a:ext cx="5849938" cy="1343025"/>
            <a:chOff x="1694" y="1071"/>
            <a:chExt cx="3685" cy="846"/>
          </a:xfrm>
        </p:grpSpPr>
        <p:sp>
          <p:nvSpPr>
            <p:cNvPr id="35864" name="Rectangle 38"/>
            <p:cNvSpPr>
              <a:spLocks noChangeArrowheads="1"/>
            </p:cNvSpPr>
            <p:nvPr/>
          </p:nvSpPr>
          <p:spPr bwMode="auto">
            <a:xfrm>
              <a:off x="1911" y="1140"/>
              <a:ext cx="3322" cy="520"/>
            </a:xfrm>
            <a:prstGeom prst="rect">
              <a:avLst/>
            </a:prstGeom>
            <a:noFill/>
            <a:ln w="9525">
              <a:noFill/>
              <a:miter lim="800000"/>
              <a:headEnd/>
              <a:tailEnd/>
            </a:ln>
          </p:spPr>
          <p:txBody>
            <a:bodyPr/>
            <a:lstStyle/>
            <a:p>
              <a:pPr>
                <a:buFont typeface="Times" pitchFamily="18" charset="0"/>
                <a:buChar char="•"/>
              </a:pPr>
              <a:endParaRPr lang="de-DE"/>
            </a:p>
          </p:txBody>
        </p:sp>
        <p:sp>
          <p:nvSpPr>
            <p:cNvPr id="35865" name="Line 39"/>
            <p:cNvSpPr>
              <a:spLocks noChangeShapeType="1"/>
            </p:cNvSpPr>
            <p:nvPr/>
          </p:nvSpPr>
          <p:spPr bwMode="auto">
            <a:xfrm>
              <a:off x="1911" y="1140"/>
              <a:ext cx="3322" cy="1"/>
            </a:xfrm>
            <a:prstGeom prst="line">
              <a:avLst/>
            </a:prstGeom>
            <a:noFill/>
            <a:ln w="7938">
              <a:solidFill>
                <a:srgbClr val="000000"/>
              </a:solidFill>
              <a:round/>
              <a:headEnd/>
              <a:tailEnd/>
            </a:ln>
          </p:spPr>
          <p:txBody>
            <a:bodyPr/>
            <a:lstStyle/>
            <a:p>
              <a:endParaRPr lang="de-DE"/>
            </a:p>
          </p:txBody>
        </p:sp>
        <p:sp>
          <p:nvSpPr>
            <p:cNvPr id="35866" name="Rectangle 40"/>
            <p:cNvSpPr>
              <a:spLocks noChangeArrowheads="1"/>
            </p:cNvSpPr>
            <p:nvPr/>
          </p:nvSpPr>
          <p:spPr bwMode="auto">
            <a:xfrm>
              <a:off x="1911" y="1140"/>
              <a:ext cx="3322" cy="520"/>
            </a:xfrm>
            <a:prstGeom prst="rect">
              <a:avLst/>
            </a:prstGeom>
            <a:noFill/>
            <a:ln w="7938">
              <a:solidFill>
                <a:srgbClr val="000000"/>
              </a:solidFill>
              <a:miter lim="800000"/>
              <a:headEnd/>
              <a:tailEnd/>
            </a:ln>
          </p:spPr>
          <p:txBody>
            <a:bodyPr/>
            <a:lstStyle/>
            <a:p>
              <a:pPr>
                <a:buFont typeface="Times" pitchFamily="18" charset="0"/>
                <a:buChar char="•"/>
              </a:pPr>
              <a:endParaRPr lang="de-DE"/>
            </a:p>
          </p:txBody>
        </p:sp>
        <p:sp>
          <p:nvSpPr>
            <p:cNvPr id="35867" name="Line 41"/>
            <p:cNvSpPr>
              <a:spLocks noChangeShapeType="1"/>
            </p:cNvSpPr>
            <p:nvPr/>
          </p:nvSpPr>
          <p:spPr bwMode="auto">
            <a:xfrm>
              <a:off x="1911" y="1140"/>
              <a:ext cx="1" cy="520"/>
            </a:xfrm>
            <a:prstGeom prst="line">
              <a:avLst/>
            </a:prstGeom>
            <a:noFill/>
            <a:ln w="7938">
              <a:solidFill>
                <a:srgbClr val="000000"/>
              </a:solidFill>
              <a:round/>
              <a:headEnd/>
              <a:tailEnd/>
            </a:ln>
          </p:spPr>
          <p:txBody>
            <a:bodyPr/>
            <a:lstStyle/>
            <a:p>
              <a:endParaRPr lang="de-DE"/>
            </a:p>
          </p:txBody>
        </p:sp>
        <p:sp>
          <p:nvSpPr>
            <p:cNvPr id="35868" name="Line 42"/>
            <p:cNvSpPr>
              <a:spLocks noChangeShapeType="1"/>
            </p:cNvSpPr>
            <p:nvPr/>
          </p:nvSpPr>
          <p:spPr bwMode="auto">
            <a:xfrm>
              <a:off x="1873" y="1660"/>
              <a:ext cx="38" cy="1"/>
            </a:xfrm>
            <a:prstGeom prst="line">
              <a:avLst/>
            </a:prstGeom>
            <a:noFill/>
            <a:ln w="7938">
              <a:solidFill>
                <a:srgbClr val="000000"/>
              </a:solidFill>
              <a:round/>
              <a:headEnd/>
              <a:tailEnd/>
            </a:ln>
          </p:spPr>
          <p:txBody>
            <a:bodyPr/>
            <a:lstStyle/>
            <a:p>
              <a:endParaRPr lang="de-DE"/>
            </a:p>
          </p:txBody>
        </p:sp>
        <p:sp>
          <p:nvSpPr>
            <p:cNvPr id="35869" name="Line 43"/>
            <p:cNvSpPr>
              <a:spLocks noChangeShapeType="1"/>
            </p:cNvSpPr>
            <p:nvPr/>
          </p:nvSpPr>
          <p:spPr bwMode="auto">
            <a:xfrm>
              <a:off x="1873" y="1140"/>
              <a:ext cx="38" cy="1"/>
            </a:xfrm>
            <a:prstGeom prst="line">
              <a:avLst/>
            </a:prstGeom>
            <a:noFill/>
            <a:ln w="7938">
              <a:solidFill>
                <a:srgbClr val="000000"/>
              </a:solidFill>
              <a:round/>
              <a:headEnd/>
              <a:tailEnd/>
            </a:ln>
          </p:spPr>
          <p:txBody>
            <a:bodyPr/>
            <a:lstStyle/>
            <a:p>
              <a:endParaRPr lang="de-DE"/>
            </a:p>
          </p:txBody>
        </p:sp>
        <p:sp>
          <p:nvSpPr>
            <p:cNvPr id="35870" name="Line 44"/>
            <p:cNvSpPr>
              <a:spLocks noChangeShapeType="1"/>
            </p:cNvSpPr>
            <p:nvPr/>
          </p:nvSpPr>
          <p:spPr bwMode="auto">
            <a:xfrm>
              <a:off x="1911" y="1660"/>
              <a:ext cx="3322" cy="1"/>
            </a:xfrm>
            <a:prstGeom prst="line">
              <a:avLst/>
            </a:prstGeom>
            <a:noFill/>
            <a:ln w="7938">
              <a:solidFill>
                <a:srgbClr val="000000"/>
              </a:solidFill>
              <a:round/>
              <a:headEnd/>
              <a:tailEnd/>
            </a:ln>
          </p:spPr>
          <p:txBody>
            <a:bodyPr/>
            <a:lstStyle/>
            <a:p>
              <a:endParaRPr lang="de-DE"/>
            </a:p>
          </p:txBody>
        </p:sp>
        <p:sp>
          <p:nvSpPr>
            <p:cNvPr id="35871" name="Line 45"/>
            <p:cNvSpPr>
              <a:spLocks noChangeShapeType="1"/>
            </p:cNvSpPr>
            <p:nvPr/>
          </p:nvSpPr>
          <p:spPr bwMode="auto">
            <a:xfrm flipV="1">
              <a:off x="1911" y="1660"/>
              <a:ext cx="1" cy="40"/>
            </a:xfrm>
            <a:prstGeom prst="line">
              <a:avLst/>
            </a:prstGeom>
            <a:noFill/>
            <a:ln w="7938">
              <a:solidFill>
                <a:srgbClr val="000000"/>
              </a:solidFill>
              <a:round/>
              <a:headEnd/>
              <a:tailEnd/>
            </a:ln>
          </p:spPr>
          <p:txBody>
            <a:bodyPr/>
            <a:lstStyle/>
            <a:p>
              <a:endParaRPr lang="de-DE"/>
            </a:p>
          </p:txBody>
        </p:sp>
        <p:sp>
          <p:nvSpPr>
            <p:cNvPr id="35872" name="Line 46"/>
            <p:cNvSpPr>
              <a:spLocks noChangeShapeType="1"/>
            </p:cNvSpPr>
            <p:nvPr/>
          </p:nvSpPr>
          <p:spPr bwMode="auto">
            <a:xfrm flipV="1">
              <a:off x="2325" y="1660"/>
              <a:ext cx="1" cy="40"/>
            </a:xfrm>
            <a:prstGeom prst="line">
              <a:avLst/>
            </a:prstGeom>
            <a:noFill/>
            <a:ln w="7938">
              <a:solidFill>
                <a:srgbClr val="000000"/>
              </a:solidFill>
              <a:round/>
              <a:headEnd/>
              <a:tailEnd/>
            </a:ln>
          </p:spPr>
          <p:txBody>
            <a:bodyPr/>
            <a:lstStyle/>
            <a:p>
              <a:endParaRPr lang="de-DE"/>
            </a:p>
          </p:txBody>
        </p:sp>
        <p:sp>
          <p:nvSpPr>
            <p:cNvPr id="35873" name="Line 47"/>
            <p:cNvSpPr>
              <a:spLocks noChangeShapeType="1"/>
            </p:cNvSpPr>
            <p:nvPr/>
          </p:nvSpPr>
          <p:spPr bwMode="auto">
            <a:xfrm flipV="1">
              <a:off x="2744" y="1660"/>
              <a:ext cx="1" cy="40"/>
            </a:xfrm>
            <a:prstGeom prst="line">
              <a:avLst/>
            </a:prstGeom>
            <a:noFill/>
            <a:ln w="7938">
              <a:solidFill>
                <a:srgbClr val="000000"/>
              </a:solidFill>
              <a:round/>
              <a:headEnd/>
              <a:tailEnd/>
            </a:ln>
          </p:spPr>
          <p:txBody>
            <a:bodyPr/>
            <a:lstStyle/>
            <a:p>
              <a:endParaRPr lang="de-DE"/>
            </a:p>
          </p:txBody>
        </p:sp>
        <p:sp>
          <p:nvSpPr>
            <p:cNvPr id="35874" name="Line 48"/>
            <p:cNvSpPr>
              <a:spLocks noChangeShapeType="1"/>
            </p:cNvSpPr>
            <p:nvPr/>
          </p:nvSpPr>
          <p:spPr bwMode="auto">
            <a:xfrm flipV="1">
              <a:off x="3158" y="1660"/>
              <a:ext cx="1" cy="40"/>
            </a:xfrm>
            <a:prstGeom prst="line">
              <a:avLst/>
            </a:prstGeom>
            <a:noFill/>
            <a:ln w="7938">
              <a:solidFill>
                <a:srgbClr val="000000"/>
              </a:solidFill>
              <a:round/>
              <a:headEnd/>
              <a:tailEnd/>
            </a:ln>
          </p:spPr>
          <p:txBody>
            <a:bodyPr/>
            <a:lstStyle/>
            <a:p>
              <a:endParaRPr lang="de-DE"/>
            </a:p>
          </p:txBody>
        </p:sp>
        <p:sp>
          <p:nvSpPr>
            <p:cNvPr id="35875" name="Line 49"/>
            <p:cNvSpPr>
              <a:spLocks noChangeShapeType="1"/>
            </p:cNvSpPr>
            <p:nvPr/>
          </p:nvSpPr>
          <p:spPr bwMode="auto">
            <a:xfrm flipV="1">
              <a:off x="3572" y="1660"/>
              <a:ext cx="1" cy="40"/>
            </a:xfrm>
            <a:prstGeom prst="line">
              <a:avLst/>
            </a:prstGeom>
            <a:noFill/>
            <a:ln w="7938">
              <a:solidFill>
                <a:srgbClr val="000000"/>
              </a:solidFill>
              <a:round/>
              <a:headEnd/>
              <a:tailEnd/>
            </a:ln>
          </p:spPr>
          <p:txBody>
            <a:bodyPr/>
            <a:lstStyle/>
            <a:p>
              <a:endParaRPr lang="de-DE"/>
            </a:p>
          </p:txBody>
        </p:sp>
        <p:sp>
          <p:nvSpPr>
            <p:cNvPr id="35876" name="Line 50"/>
            <p:cNvSpPr>
              <a:spLocks noChangeShapeType="1"/>
            </p:cNvSpPr>
            <p:nvPr/>
          </p:nvSpPr>
          <p:spPr bwMode="auto">
            <a:xfrm flipV="1">
              <a:off x="3986" y="1660"/>
              <a:ext cx="1" cy="40"/>
            </a:xfrm>
            <a:prstGeom prst="line">
              <a:avLst/>
            </a:prstGeom>
            <a:noFill/>
            <a:ln w="7938">
              <a:solidFill>
                <a:srgbClr val="000000"/>
              </a:solidFill>
              <a:round/>
              <a:headEnd/>
              <a:tailEnd/>
            </a:ln>
          </p:spPr>
          <p:txBody>
            <a:bodyPr/>
            <a:lstStyle/>
            <a:p>
              <a:endParaRPr lang="de-DE"/>
            </a:p>
          </p:txBody>
        </p:sp>
        <p:sp>
          <p:nvSpPr>
            <p:cNvPr id="35877" name="Line 51"/>
            <p:cNvSpPr>
              <a:spLocks noChangeShapeType="1"/>
            </p:cNvSpPr>
            <p:nvPr/>
          </p:nvSpPr>
          <p:spPr bwMode="auto">
            <a:xfrm flipV="1">
              <a:off x="4405" y="1660"/>
              <a:ext cx="1" cy="40"/>
            </a:xfrm>
            <a:prstGeom prst="line">
              <a:avLst/>
            </a:prstGeom>
            <a:noFill/>
            <a:ln w="7938">
              <a:solidFill>
                <a:srgbClr val="000000"/>
              </a:solidFill>
              <a:round/>
              <a:headEnd/>
              <a:tailEnd/>
            </a:ln>
          </p:spPr>
          <p:txBody>
            <a:bodyPr/>
            <a:lstStyle/>
            <a:p>
              <a:endParaRPr lang="de-DE"/>
            </a:p>
          </p:txBody>
        </p:sp>
        <p:sp>
          <p:nvSpPr>
            <p:cNvPr id="35878" name="Line 52"/>
            <p:cNvSpPr>
              <a:spLocks noChangeShapeType="1"/>
            </p:cNvSpPr>
            <p:nvPr/>
          </p:nvSpPr>
          <p:spPr bwMode="auto">
            <a:xfrm flipV="1">
              <a:off x="4819" y="1660"/>
              <a:ext cx="1" cy="40"/>
            </a:xfrm>
            <a:prstGeom prst="line">
              <a:avLst/>
            </a:prstGeom>
            <a:noFill/>
            <a:ln w="7938">
              <a:solidFill>
                <a:srgbClr val="000000"/>
              </a:solidFill>
              <a:round/>
              <a:headEnd/>
              <a:tailEnd/>
            </a:ln>
          </p:spPr>
          <p:txBody>
            <a:bodyPr/>
            <a:lstStyle/>
            <a:p>
              <a:endParaRPr lang="de-DE"/>
            </a:p>
          </p:txBody>
        </p:sp>
        <p:sp>
          <p:nvSpPr>
            <p:cNvPr id="35879" name="Line 53"/>
            <p:cNvSpPr>
              <a:spLocks noChangeShapeType="1"/>
            </p:cNvSpPr>
            <p:nvPr/>
          </p:nvSpPr>
          <p:spPr bwMode="auto">
            <a:xfrm flipV="1">
              <a:off x="5233" y="1660"/>
              <a:ext cx="1" cy="40"/>
            </a:xfrm>
            <a:prstGeom prst="line">
              <a:avLst/>
            </a:prstGeom>
            <a:noFill/>
            <a:ln w="7938">
              <a:solidFill>
                <a:srgbClr val="000000"/>
              </a:solidFill>
              <a:round/>
              <a:headEnd/>
              <a:tailEnd/>
            </a:ln>
          </p:spPr>
          <p:txBody>
            <a:bodyPr/>
            <a:lstStyle/>
            <a:p>
              <a:endParaRPr lang="de-DE"/>
            </a:p>
          </p:txBody>
        </p:sp>
        <p:sp>
          <p:nvSpPr>
            <p:cNvPr id="35880" name="Rectangle 54"/>
            <p:cNvSpPr>
              <a:spLocks noChangeArrowheads="1"/>
            </p:cNvSpPr>
            <p:nvPr/>
          </p:nvSpPr>
          <p:spPr bwMode="auto">
            <a:xfrm>
              <a:off x="1756" y="1592"/>
              <a:ext cx="67" cy="144"/>
            </a:xfrm>
            <a:prstGeom prst="rect">
              <a:avLst/>
            </a:prstGeom>
            <a:noFill/>
            <a:ln w="9525">
              <a:noFill/>
              <a:miter lim="800000"/>
              <a:headEnd/>
              <a:tailEnd/>
            </a:ln>
          </p:spPr>
          <p:txBody>
            <a:bodyPr wrap="none" lIns="0" tIns="0" rIns="0" bIns="0">
              <a:spAutoFit/>
            </a:bodyPr>
            <a:lstStyle/>
            <a:p>
              <a:r>
                <a:rPr lang="de-DE" sz="1500" b="1">
                  <a:solidFill>
                    <a:srgbClr val="000000"/>
                  </a:solidFill>
                </a:rPr>
                <a:t>0</a:t>
              </a:r>
              <a:endParaRPr lang="de-DE">
                <a:latin typeface="Times New Roman" pitchFamily="18" charset="0"/>
              </a:endParaRPr>
            </a:p>
          </p:txBody>
        </p:sp>
        <p:sp>
          <p:nvSpPr>
            <p:cNvPr id="35881" name="Rectangle 55"/>
            <p:cNvSpPr>
              <a:spLocks noChangeArrowheads="1"/>
            </p:cNvSpPr>
            <p:nvPr/>
          </p:nvSpPr>
          <p:spPr bwMode="auto">
            <a:xfrm>
              <a:off x="1756" y="1464"/>
              <a:ext cx="67" cy="144"/>
            </a:xfrm>
            <a:prstGeom prst="rect">
              <a:avLst/>
            </a:prstGeom>
            <a:noFill/>
            <a:ln w="9525">
              <a:noFill/>
              <a:miter lim="800000"/>
              <a:headEnd/>
              <a:tailEnd/>
            </a:ln>
          </p:spPr>
          <p:txBody>
            <a:bodyPr wrap="none" lIns="0" tIns="0" rIns="0" bIns="0">
              <a:spAutoFit/>
            </a:bodyPr>
            <a:lstStyle/>
            <a:p>
              <a:r>
                <a:rPr lang="de-DE" sz="1500" b="1">
                  <a:solidFill>
                    <a:srgbClr val="000000"/>
                  </a:solidFill>
                </a:rPr>
                <a:t>5</a:t>
              </a:r>
              <a:endParaRPr lang="de-DE">
                <a:latin typeface="Times New Roman" pitchFamily="18" charset="0"/>
              </a:endParaRPr>
            </a:p>
          </p:txBody>
        </p:sp>
        <p:sp>
          <p:nvSpPr>
            <p:cNvPr id="35882" name="Rectangle 56"/>
            <p:cNvSpPr>
              <a:spLocks noChangeArrowheads="1"/>
            </p:cNvSpPr>
            <p:nvPr/>
          </p:nvSpPr>
          <p:spPr bwMode="auto">
            <a:xfrm>
              <a:off x="1694" y="1331"/>
              <a:ext cx="134" cy="144"/>
            </a:xfrm>
            <a:prstGeom prst="rect">
              <a:avLst/>
            </a:prstGeom>
            <a:noFill/>
            <a:ln w="9525">
              <a:noFill/>
              <a:miter lim="800000"/>
              <a:headEnd/>
              <a:tailEnd/>
            </a:ln>
          </p:spPr>
          <p:txBody>
            <a:bodyPr wrap="none" lIns="0" tIns="0" rIns="0" bIns="0">
              <a:spAutoFit/>
            </a:bodyPr>
            <a:lstStyle/>
            <a:p>
              <a:r>
                <a:rPr lang="de-DE" sz="1500" b="1">
                  <a:solidFill>
                    <a:srgbClr val="000000"/>
                  </a:solidFill>
                </a:rPr>
                <a:t>10</a:t>
              </a:r>
              <a:endParaRPr lang="de-DE">
                <a:latin typeface="Times New Roman" pitchFamily="18" charset="0"/>
              </a:endParaRPr>
            </a:p>
          </p:txBody>
        </p:sp>
        <p:sp>
          <p:nvSpPr>
            <p:cNvPr id="35883" name="Rectangle 57"/>
            <p:cNvSpPr>
              <a:spLocks noChangeArrowheads="1"/>
            </p:cNvSpPr>
            <p:nvPr/>
          </p:nvSpPr>
          <p:spPr bwMode="auto">
            <a:xfrm>
              <a:off x="1694" y="1204"/>
              <a:ext cx="134" cy="144"/>
            </a:xfrm>
            <a:prstGeom prst="rect">
              <a:avLst/>
            </a:prstGeom>
            <a:noFill/>
            <a:ln w="9525">
              <a:noFill/>
              <a:miter lim="800000"/>
              <a:headEnd/>
              <a:tailEnd/>
            </a:ln>
          </p:spPr>
          <p:txBody>
            <a:bodyPr wrap="none" lIns="0" tIns="0" rIns="0" bIns="0">
              <a:spAutoFit/>
            </a:bodyPr>
            <a:lstStyle/>
            <a:p>
              <a:r>
                <a:rPr lang="de-DE" sz="1500" b="1">
                  <a:solidFill>
                    <a:srgbClr val="000000"/>
                  </a:solidFill>
                </a:rPr>
                <a:t>15</a:t>
              </a:r>
              <a:endParaRPr lang="de-DE">
                <a:latin typeface="Times New Roman" pitchFamily="18" charset="0"/>
              </a:endParaRPr>
            </a:p>
          </p:txBody>
        </p:sp>
        <p:sp>
          <p:nvSpPr>
            <p:cNvPr id="35884" name="Rectangle 58"/>
            <p:cNvSpPr>
              <a:spLocks noChangeArrowheads="1"/>
            </p:cNvSpPr>
            <p:nvPr/>
          </p:nvSpPr>
          <p:spPr bwMode="auto">
            <a:xfrm>
              <a:off x="1694" y="1071"/>
              <a:ext cx="134" cy="144"/>
            </a:xfrm>
            <a:prstGeom prst="rect">
              <a:avLst/>
            </a:prstGeom>
            <a:noFill/>
            <a:ln w="9525">
              <a:noFill/>
              <a:miter lim="800000"/>
              <a:headEnd/>
              <a:tailEnd/>
            </a:ln>
          </p:spPr>
          <p:txBody>
            <a:bodyPr wrap="none" lIns="0" tIns="0" rIns="0" bIns="0">
              <a:spAutoFit/>
            </a:bodyPr>
            <a:lstStyle/>
            <a:p>
              <a:r>
                <a:rPr lang="de-DE" sz="1500" b="1">
                  <a:solidFill>
                    <a:srgbClr val="000000"/>
                  </a:solidFill>
                </a:rPr>
                <a:t>20</a:t>
              </a:r>
              <a:endParaRPr lang="de-DE">
                <a:latin typeface="Times New Roman" pitchFamily="18" charset="0"/>
              </a:endParaRPr>
            </a:p>
          </p:txBody>
        </p:sp>
        <p:sp>
          <p:nvSpPr>
            <p:cNvPr id="35885" name="Rectangle 59"/>
            <p:cNvSpPr>
              <a:spLocks noChangeArrowheads="1"/>
            </p:cNvSpPr>
            <p:nvPr/>
          </p:nvSpPr>
          <p:spPr bwMode="auto">
            <a:xfrm>
              <a:off x="1789"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1970</a:t>
              </a:r>
              <a:endParaRPr lang="de-DE">
                <a:latin typeface="Times New Roman" pitchFamily="18" charset="0"/>
              </a:endParaRPr>
            </a:p>
          </p:txBody>
        </p:sp>
        <p:sp>
          <p:nvSpPr>
            <p:cNvPr id="35886" name="Rectangle 60"/>
            <p:cNvSpPr>
              <a:spLocks noChangeArrowheads="1"/>
            </p:cNvSpPr>
            <p:nvPr/>
          </p:nvSpPr>
          <p:spPr bwMode="auto">
            <a:xfrm>
              <a:off x="2203"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1975</a:t>
              </a:r>
              <a:endParaRPr lang="de-DE">
                <a:latin typeface="Times New Roman" pitchFamily="18" charset="0"/>
              </a:endParaRPr>
            </a:p>
          </p:txBody>
        </p:sp>
        <p:sp>
          <p:nvSpPr>
            <p:cNvPr id="35887" name="Rectangle 61"/>
            <p:cNvSpPr>
              <a:spLocks noChangeArrowheads="1"/>
            </p:cNvSpPr>
            <p:nvPr/>
          </p:nvSpPr>
          <p:spPr bwMode="auto">
            <a:xfrm>
              <a:off x="2621"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1980</a:t>
              </a:r>
              <a:endParaRPr lang="de-DE">
                <a:latin typeface="Times New Roman" pitchFamily="18" charset="0"/>
              </a:endParaRPr>
            </a:p>
          </p:txBody>
        </p:sp>
        <p:sp>
          <p:nvSpPr>
            <p:cNvPr id="35888" name="Rectangle 62"/>
            <p:cNvSpPr>
              <a:spLocks noChangeArrowheads="1"/>
            </p:cNvSpPr>
            <p:nvPr/>
          </p:nvSpPr>
          <p:spPr bwMode="auto">
            <a:xfrm>
              <a:off x="3036"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1985</a:t>
              </a:r>
              <a:endParaRPr lang="de-DE">
                <a:latin typeface="Times New Roman" pitchFamily="18" charset="0"/>
              </a:endParaRPr>
            </a:p>
          </p:txBody>
        </p:sp>
        <p:sp>
          <p:nvSpPr>
            <p:cNvPr id="35889" name="Rectangle 63"/>
            <p:cNvSpPr>
              <a:spLocks noChangeArrowheads="1"/>
            </p:cNvSpPr>
            <p:nvPr/>
          </p:nvSpPr>
          <p:spPr bwMode="auto">
            <a:xfrm>
              <a:off x="3450"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1985</a:t>
              </a:r>
              <a:endParaRPr lang="de-DE">
                <a:latin typeface="Times New Roman" pitchFamily="18" charset="0"/>
              </a:endParaRPr>
            </a:p>
          </p:txBody>
        </p:sp>
        <p:sp>
          <p:nvSpPr>
            <p:cNvPr id="35890" name="Rectangle 64"/>
            <p:cNvSpPr>
              <a:spLocks noChangeArrowheads="1"/>
            </p:cNvSpPr>
            <p:nvPr/>
          </p:nvSpPr>
          <p:spPr bwMode="auto">
            <a:xfrm>
              <a:off x="3864"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1990</a:t>
              </a:r>
              <a:endParaRPr lang="de-DE">
                <a:latin typeface="Times New Roman" pitchFamily="18" charset="0"/>
              </a:endParaRPr>
            </a:p>
          </p:txBody>
        </p:sp>
        <p:sp>
          <p:nvSpPr>
            <p:cNvPr id="35891" name="Rectangle 65"/>
            <p:cNvSpPr>
              <a:spLocks noChangeArrowheads="1"/>
            </p:cNvSpPr>
            <p:nvPr/>
          </p:nvSpPr>
          <p:spPr bwMode="auto">
            <a:xfrm>
              <a:off x="4283"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1991</a:t>
              </a:r>
              <a:endParaRPr lang="de-DE">
                <a:latin typeface="Times New Roman" pitchFamily="18" charset="0"/>
              </a:endParaRPr>
            </a:p>
          </p:txBody>
        </p:sp>
        <p:sp>
          <p:nvSpPr>
            <p:cNvPr id="35892" name="Rectangle 66"/>
            <p:cNvSpPr>
              <a:spLocks noChangeArrowheads="1"/>
            </p:cNvSpPr>
            <p:nvPr/>
          </p:nvSpPr>
          <p:spPr bwMode="auto">
            <a:xfrm>
              <a:off x="4697"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1992</a:t>
              </a:r>
              <a:endParaRPr lang="de-DE">
                <a:latin typeface="Times New Roman" pitchFamily="18" charset="0"/>
              </a:endParaRPr>
            </a:p>
          </p:txBody>
        </p:sp>
        <p:sp>
          <p:nvSpPr>
            <p:cNvPr id="35893" name="Rectangle 67"/>
            <p:cNvSpPr>
              <a:spLocks noChangeArrowheads="1"/>
            </p:cNvSpPr>
            <p:nvPr/>
          </p:nvSpPr>
          <p:spPr bwMode="auto">
            <a:xfrm>
              <a:off x="5111" y="1773"/>
              <a:ext cx="268" cy="144"/>
            </a:xfrm>
            <a:prstGeom prst="rect">
              <a:avLst/>
            </a:prstGeom>
            <a:noFill/>
            <a:ln w="9525">
              <a:noFill/>
              <a:miter lim="800000"/>
              <a:headEnd/>
              <a:tailEnd/>
            </a:ln>
          </p:spPr>
          <p:txBody>
            <a:bodyPr wrap="none" lIns="0" tIns="0" rIns="0" bIns="0">
              <a:spAutoFit/>
            </a:bodyPr>
            <a:lstStyle/>
            <a:p>
              <a:r>
                <a:rPr lang="de-DE" sz="1500" b="1">
                  <a:solidFill>
                    <a:srgbClr val="000000"/>
                  </a:solidFill>
                </a:rPr>
                <a:t>1993</a:t>
              </a:r>
              <a:endParaRPr lang="de-DE">
                <a:latin typeface="Times New Roman" pitchFamily="18" charset="0"/>
              </a:endParaRPr>
            </a:p>
          </p:txBody>
        </p:sp>
      </p:grpSp>
      <p:sp>
        <p:nvSpPr>
          <p:cNvPr id="77892" name="Rectangle 68"/>
          <p:cNvSpPr>
            <a:spLocks noChangeArrowheads="1"/>
          </p:cNvSpPr>
          <p:nvPr/>
        </p:nvSpPr>
        <p:spPr bwMode="auto">
          <a:xfrm>
            <a:off x="539750" y="2228850"/>
            <a:ext cx="2057400" cy="762000"/>
          </a:xfrm>
          <a:prstGeom prst="rect">
            <a:avLst/>
          </a:prstGeom>
          <a:noFill/>
          <a:ln w="9525">
            <a:noFill/>
            <a:miter lim="800000"/>
            <a:headEnd/>
            <a:tailEnd/>
          </a:ln>
        </p:spPr>
        <p:txBody>
          <a:bodyPr anchor="ctr"/>
          <a:lstStyle/>
          <a:p>
            <a:r>
              <a:rPr lang="de-DE" sz="2800" b="1">
                <a:solidFill>
                  <a:schemeClr val="bg2"/>
                </a:solidFill>
              </a:rPr>
              <a:t>Ökonomie</a:t>
            </a:r>
          </a:p>
        </p:txBody>
      </p:sp>
      <p:sp>
        <p:nvSpPr>
          <p:cNvPr id="77893" name="Rectangle 69"/>
          <p:cNvSpPr>
            <a:spLocks noChangeArrowheads="1"/>
          </p:cNvSpPr>
          <p:nvPr/>
        </p:nvSpPr>
        <p:spPr bwMode="auto">
          <a:xfrm>
            <a:off x="550863" y="4611688"/>
            <a:ext cx="2057400" cy="762000"/>
          </a:xfrm>
          <a:prstGeom prst="rect">
            <a:avLst/>
          </a:prstGeom>
          <a:noFill/>
          <a:ln w="9525">
            <a:noFill/>
            <a:miter lim="800000"/>
            <a:headEnd/>
            <a:tailEnd/>
          </a:ln>
        </p:spPr>
        <p:txBody>
          <a:bodyPr anchor="ctr"/>
          <a:lstStyle/>
          <a:p>
            <a:r>
              <a:rPr lang="de-DE" sz="2800" b="1">
                <a:solidFill>
                  <a:schemeClr val="bg2"/>
                </a:solidFill>
              </a:rPr>
              <a:t>Politik</a:t>
            </a:r>
          </a:p>
        </p:txBody>
      </p:sp>
      <p:sp>
        <p:nvSpPr>
          <p:cNvPr id="77894" name="Rectangle 70"/>
          <p:cNvSpPr>
            <a:spLocks noChangeArrowheads="1"/>
          </p:cNvSpPr>
          <p:nvPr/>
        </p:nvSpPr>
        <p:spPr bwMode="auto">
          <a:xfrm>
            <a:off x="2882900" y="685800"/>
            <a:ext cx="2438400" cy="1447800"/>
          </a:xfrm>
          <a:prstGeom prst="rect">
            <a:avLst/>
          </a:prstGeom>
          <a:noFill/>
          <a:ln w="9525">
            <a:noFill/>
            <a:miter lim="800000"/>
            <a:headEnd/>
            <a:tailEnd/>
          </a:ln>
        </p:spPr>
        <p:txBody>
          <a:bodyPr anchor="ctr"/>
          <a:lstStyle/>
          <a:p>
            <a:r>
              <a:rPr lang="de-DE" sz="1800" b="1">
                <a:solidFill>
                  <a:schemeClr val="bg2"/>
                </a:solidFill>
              </a:rPr>
              <a:t>Kritik an traditio- nellem, hierarchi-schem Verwal-tungsverständnis</a:t>
            </a:r>
          </a:p>
        </p:txBody>
      </p:sp>
      <p:pic>
        <p:nvPicPr>
          <p:cNvPr id="77895" name="Picture 71" descr="SY01265_"/>
          <p:cNvPicPr>
            <a:picLocks noChangeAspect="1" noChangeArrowheads="1"/>
          </p:cNvPicPr>
          <p:nvPr/>
        </p:nvPicPr>
        <p:blipFill>
          <a:blip r:embed="rId4"/>
          <a:srcRect/>
          <a:stretch>
            <a:fillRect/>
          </a:stretch>
        </p:blipFill>
        <p:spPr bwMode="auto">
          <a:xfrm flipH="1">
            <a:off x="2052638" y="4729163"/>
            <a:ext cx="458787" cy="971550"/>
          </a:xfrm>
          <a:prstGeom prst="rect">
            <a:avLst/>
          </a:prstGeom>
          <a:noFill/>
          <a:ln w="9525">
            <a:noFill/>
            <a:miter lim="800000"/>
            <a:headEnd/>
            <a:tailEnd/>
          </a:ln>
        </p:spPr>
      </p:pic>
      <p:sp>
        <p:nvSpPr>
          <p:cNvPr id="77896" name="Rectangle 72"/>
          <p:cNvSpPr>
            <a:spLocks noChangeArrowheads="1"/>
          </p:cNvSpPr>
          <p:nvPr/>
        </p:nvSpPr>
        <p:spPr bwMode="auto">
          <a:xfrm>
            <a:off x="2633663" y="5211763"/>
            <a:ext cx="6705600" cy="503237"/>
          </a:xfrm>
          <a:prstGeom prst="rect">
            <a:avLst/>
          </a:prstGeom>
          <a:noFill/>
          <a:ln w="9525">
            <a:noFill/>
            <a:miter lim="800000"/>
            <a:headEnd/>
            <a:tailEnd/>
          </a:ln>
        </p:spPr>
        <p:txBody>
          <a:bodyPr anchor="ctr"/>
          <a:lstStyle/>
          <a:p>
            <a:r>
              <a:rPr lang="de-DE" sz="1600" b="1">
                <a:solidFill>
                  <a:schemeClr val="bg2"/>
                </a:solidFill>
              </a:rPr>
              <a:t>Neoliberalismus: „lean production“  -&gt; „schlanker Staat“ (Wohlfahrtsstaat soll zum „international konkurrenzfähigen Wettbewerbsstaat“ transformiert werden): Liberalisierung, Deregulierung, Privatisierung öffentlicher Dienstleistungen</a:t>
            </a:r>
          </a:p>
        </p:txBody>
      </p:sp>
      <p:sp>
        <p:nvSpPr>
          <p:cNvPr id="77897" name="Rectangle 73"/>
          <p:cNvSpPr>
            <a:spLocks noChangeArrowheads="1"/>
          </p:cNvSpPr>
          <p:nvPr/>
        </p:nvSpPr>
        <p:spPr bwMode="auto">
          <a:xfrm>
            <a:off x="6084888" y="685800"/>
            <a:ext cx="3071812" cy="1447800"/>
          </a:xfrm>
          <a:prstGeom prst="rect">
            <a:avLst/>
          </a:prstGeom>
          <a:noFill/>
          <a:ln w="9525">
            <a:noFill/>
            <a:miter lim="800000"/>
            <a:headEnd/>
            <a:tailEnd/>
          </a:ln>
        </p:spPr>
        <p:txBody>
          <a:bodyPr anchor="ctr"/>
          <a:lstStyle/>
          <a:p>
            <a:pPr>
              <a:buFontTx/>
              <a:buChar char="•"/>
            </a:pPr>
            <a:r>
              <a:rPr lang="de-DE" sz="1800" b="1">
                <a:solidFill>
                  <a:schemeClr val="bg2"/>
                </a:solidFill>
              </a:rPr>
              <a:t> Public Choice</a:t>
            </a:r>
          </a:p>
          <a:p>
            <a:pPr>
              <a:buFontTx/>
              <a:buChar char="•"/>
            </a:pPr>
            <a:r>
              <a:rPr lang="de-DE" sz="1800" b="1">
                <a:solidFill>
                  <a:schemeClr val="bg2"/>
                </a:solidFill>
              </a:rPr>
              <a:t> Managerialismus</a:t>
            </a:r>
          </a:p>
          <a:p>
            <a:pPr>
              <a:buFontTx/>
              <a:buChar char="•"/>
            </a:pPr>
            <a:r>
              <a:rPr lang="de-DE" sz="1800" b="1">
                <a:solidFill>
                  <a:schemeClr val="bg2"/>
                </a:solidFill>
              </a:rPr>
              <a:t> Neue</a:t>
            </a:r>
            <a:br>
              <a:rPr lang="de-DE" sz="1800" b="1">
                <a:solidFill>
                  <a:schemeClr val="bg2"/>
                </a:solidFill>
              </a:rPr>
            </a:br>
            <a:r>
              <a:rPr lang="de-DE" sz="1800" b="1">
                <a:solidFill>
                  <a:schemeClr val="bg2"/>
                </a:solidFill>
              </a:rPr>
              <a:t>  Institutionenökonomie</a:t>
            </a:r>
          </a:p>
        </p:txBody>
      </p:sp>
      <p:grpSp>
        <p:nvGrpSpPr>
          <p:cNvPr id="6" name="Group 74"/>
          <p:cNvGrpSpPr>
            <a:grpSpLocks/>
          </p:cNvGrpSpPr>
          <p:nvPr/>
        </p:nvGrpSpPr>
        <p:grpSpPr bwMode="auto">
          <a:xfrm>
            <a:off x="215900" y="3370263"/>
            <a:ext cx="3543300" cy="990600"/>
            <a:chOff x="240" y="2400"/>
            <a:chExt cx="2232" cy="624"/>
          </a:xfrm>
        </p:grpSpPr>
        <p:sp>
          <p:nvSpPr>
            <p:cNvPr id="35862" name="AutoShape 75"/>
            <p:cNvSpPr>
              <a:spLocks noChangeArrowheads="1"/>
            </p:cNvSpPr>
            <p:nvPr/>
          </p:nvSpPr>
          <p:spPr bwMode="auto">
            <a:xfrm>
              <a:off x="240" y="2400"/>
              <a:ext cx="2232" cy="432"/>
            </a:xfrm>
            <a:prstGeom prst="rightArrow">
              <a:avLst>
                <a:gd name="adj1" fmla="val 50000"/>
                <a:gd name="adj2" fmla="val 129167"/>
              </a:avLst>
            </a:prstGeom>
            <a:solidFill>
              <a:schemeClr val="accent1"/>
            </a:solidFill>
            <a:ln w="9525">
              <a:solidFill>
                <a:schemeClr val="tx1"/>
              </a:solidFill>
              <a:miter lim="800000"/>
              <a:headEnd/>
              <a:tailEnd/>
            </a:ln>
          </p:spPr>
          <p:txBody>
            <a:bodyPr wrap="none" anchor="ctr"/>
            <a:lstStyle/>
            <a:p>
              <a:r>
                <a:rPr lang="de-DE" sz="1800">
                  <a:solidFill>
                    <a:srgbClr val="000000"/>
                  </a:solidFill>
                </a:rPr>
                <a:t>Abkommen v. Bretton-Woods</a:t>
              </a:r>
            </a:p>
          </p:txBody>
        </p:sp>
        <p:sp>
          <p:nvSpPr>
            <p:cNvPr id="35863" name="AutoShape 76"/>
            <p:cNvSpPr>
              <a:spLocks noChangeArrowheads="1"/>
            </p:cNvSpPr>
            <p:nvPr/>
          </p:nvSpPr>
          <p:spPr bwMode="auto">
            <a:xfrm>
              <a:off x="240" y="2640"/>
              <a:ext cx="2232" cy="384"/>
            </a:xfrm>
            <a:prstGeom prst="rightArrow">
              <a:avLst>
                <a:gd name="adj1" fmla="val 50000"/>
                <a:gd name="adj2" fmla="val 145313"/>
              </a:avLst>
            </a:prstGeom>
            <a:solidFill>
              <a:schemeClr val="accent1"/>
            </a:solidFill>
            <a:ln w="9525">
              <a:solidFill>
                <a:schemeClr val="tx1"/>
              </a:solidFill>
              <a:miter lim="800000"/>
              <a:headEnd/>
              <a:tailEnd/>
            </a:ln>
          </p:spPr>
          <p:txBody>
            <a:bodyPr wrap="none" anchor="ctr"/>
            <a:lstStyle/>
            <a:p>
              <a:r>
                <a:rPr lang="de-DE" sz="1800">
                  <a:solidFill>
                    <a:srgbClr val="000000"/>
                  </a:solidFill>
                </a:rPr>
                <a:t>fordistisches Produktionsmodell</a:t>
              </a:r>
            </a:p>
          </p:txBody>
        </p:sp>
      </p:grpSp>
      <p:pic>
        <p:nvPicPr>
          <p:cNvPr id="77901" name="Picture 77" descr="SY01265_"/>
          <p:cNvPicPr>
            <a:picLocks noChangeAspect="1" noChangeArrowheads="1"/>
          </p:cNvPicPr>
          <p:nvPr/>
        </p:nvPicPr>
        <p:blipFill>
          <a:blip r:embed="rId4"/>
          <a:srcRect/>
          <a:stretch>
            <a:fillRect/>
          </a:stretch>
        </p:blipFill>
        <p:spPr bwMode="auto">
          <a:xfrm flipH="1">
            <a:off x="2044700" y="5245100"/>
            <a:ext cx="458788" cy="971550"/>
          </a:xfrm>
          <a:prstGeom prst="rect">
            <a:avLst/>
          </a:prstGeom>
          <a:noFill/>
          <a:ln w="9525">
            <a:noFill/>
            <a:miter lim="800000"/>
            <a:headEnd/>
            <a:tailEnd/>
          </a:ln>
        </p:spPr>
      </p:pic>
      <p:sp>
        <p:nvSpPr>
          <p:cNvPr id="77902" name="Text Box 78"/>
          <p:cNvSpPr txBox="1">
            <a:spLocks noChangeArrowheads="1"/>
          </p:cNvSpPr>
          <p:nvPr/>
        </p:nvSpPr>
        <p:spPr bwMode="auto">
          <a:xfrm>
            <a:off x="2627313" y="6038850"/>
            <a:ext cx="5483225" cy="336550"/>
          </a:xfrm>
          <a:prstGeom prst="rect">
            <a:avLst/>
          </a:prstGeom>
          <a:noFill/>
          <a:ln w="9525">
            <a:noFill/>
            <a:miter lim="800000"/>
            <a:headEnd/>
            <a:tailEnd/>
          </a:ln>
        </p:spPr>
        <p:txBody>
          <a:bodyPr wrap="none">
            <a:spAutoFit/>
          </a:bodyPr>
          <a:lstStyle/>
          <a:p>
            <a:r>
              <a:rPr lang="de-DE" sz="1600" b="1">
                <a:solidFill>
                  <a:schemeClr val="bg2"/>
                </a:solidFill>
              </a:rPr>
              <a:t>Fortführung Ende der 1990er: New Labour, Rot/Grün ...</a:t>
            </a:r>
          </a:p>
        </p:txBody>
      </p:sp>
      <p:sp>
        <p:nvSpPr>
          <p:cNvPr id="77903" name="Rectangle 79"/>
          <p:cNvSpPr>
            <a:spLocks noChangeArrowheads="1"/>
          </p:cNvSpPr>
          <p:nvPr/>
        </p:nvSpPr>
        <p:spPr bwMode="auto">
          <a:xfrm rot="-5374289">
            <a:off x="3479007" y="3712369"/>
            <a:ext cx="884237" cy="333375"/>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de-DE" sz="1800" b="1">
                <a:solidFill>
                  <a:srgbClr val="000000"/>
                </a:solidFill>
              </a:rPr>
              <a:t>Krise</a:t>
            </a:r>
          </a:p>
        </p:txBody>
      </p:sp>
      <p:sp>
        <p:nvSpPr>
          <p:cNvPr id="77904" name="Rectangle 80"/>
          <p:cNvSpPr>
            <a:spLocks noChangeArrowheads="1"/>
          </p:cNvSpPr>
          <p:nvPr/>
        </p:nvSpPr>
        <p:spPr bwMode="auto">
          <a:xfrm>
            <a:off x="2640013" y="4581525"/>
            <a:ext cx="7018337" cy="381000"/>
          </a:xfrm>
          <a:prstGeom prst="rect">
            <a:avLst/>
          </a:prstGeom>
          <a:noFill/>
          <a:ln w="9525">
            <a:noFill/>
            <a:miter lim="800000"/>
            <a:headEnd/>
            <a:tailEnd/>
          </a:ln>
        </p:spPr>
        <p:txBody>
          <a:bodyPr anchor="ctr"/>
          <a:lstStyle/>
          <a:p>
            <a:r>
              <a:rPr lang="de-DE" sz="1600" b="1">
                <a:solidFill>
                  <a:schemeClr val="bg2"/>
                </a:solidFill>
              </a:rPr>
              <a:t>Paradigmenwechsel: „Neue Rechte“: Reagan, Thatcher...</a:t>
            </a:r>
          </a:p>
        </p:txBody>
      </p:sp>
      <p:sp>
        <p:nvSpPr>
          <p:cNvPr id="77905" name="Rectangle 81"/>
          <p:cNvSpPr>
            <a:spLocks noChangeArrowheads="1"/>
          </p:cNvSpPr>
          <p:nvPr/>
        </p:nvSpPr>
        <p:spPr bwMode="auto">
          <a:xfrm>
            <a:off x="4960938" y="781050"/>
            <a:ext cx="1317625" cy="1524000"/>
          </a:xfrm>
          <a:prstGeom prst="rect">
            <a:avLst/>
          </a:prstGeom>
          <a:noFill/>
          <a:ln w="9525">
            <a:noFill/>
            <a:miter lim="800000"/>
            <a:headEnd/>
            <a:tailEnd/>
          </a:ln>
        </p:spPr>
        <p:txBody>
          <a:bodyPr anchor="ctr"/>
          <a:lstStyle/>
          <a:p>
            <a:r>
              <a:rPr lang="de-DE" sz="2800" b="1">
                <a:solidFill>
                  <a:schemeClr val="bg2"/>
                </a:solidFill>
              </a:rPr>
              <a:t>NPM</a:t>
            </a:r>
            <a:endParaRPr lang="de-DE" sz="800" b="1">
              <a:solidFill>
                <a:schemeClr val="bg2"/>
              </a:solidFill>
            </a:endParaRPr>
          </a:p>
          <a:p>
            <a:r>
              <a:rPr lang="de-DE" sz="1800" b="1">
                <a:solidFill>
                  <a:schemeClr val="bg2"/>
                </a:solidFill>
              </a:rPr>
              <a:t>USA</a:t>
            </a:r>
          </a:p>
          <a:p>
            <a:r>
              <a:rPr lang="de-DE" sz="1800" b="1">
                <a:solidFill>
                  <a:schemeClr val="bg2"/>
                </a:solidFill>
              </a:rPr>
              <a:t>GB</a:t>
            </a:r>
          </a:p>
          <a:p>
            <a:r>
              <a:rPr lang="de-DE" sz="1800" b="1">
                <a:solidFill>
                  <a:schemeClr val="bg2"/>
                </a:solidFill>
              </a:rPr>
              <a:t>NEZ</a:t>
            </a:r>
          </a:p>
          <a:p>
            <a:r>
              <a:rPr lang="de-DE" sz="1800" b="1">
                <a:solidFill>
                  <a:schemeClr val="bg2"/>
                </a:solidFill>
              </a:rPr>
              <a:t>AUS</a:t>
            </a:r>
            <a:endParaRPr lang="de-DE" sz="2000" b="1">
              <a:solidFill>
                <a:schemeClr val="bg2"/>
              </a:solidFill>
            </a:endParaRPr>
          </a:p>
        </p:txBody>
      </p:sp>
      <p:sp>
        <p:nvSpPr>
          <p:cNvPr id="77906" name="Rectangle 82"/>
          <p:cNvSpPr>
            <a:spLocks noChangeArrowheads="1"/>
          </p:cNvSpPr>
          <p:nvPr/>
        </p:nvSpPr>
        <p:spPr bwMode="auto">
          <a:xfrm>
            <a:off x="3536950" y="2557463"/>
            <a:ext cx="5334000" cy="533400"/>
          </a:xfrm>
          <a:prstGeom prst="rect">
            <a:avLst/>
          </a:prstGeom>
          <a:noFill/>
          <a:ln w="9525">
            <a:noFill/>
            <a:miter lim="800000"/>
            <a:headEnd/>
            <a:tailEnd/>
          </a:ln>
        </p:spPr>
        <p:txBody>
          <a:bodyPr anchor="ctr"/>
          <a:lstStyle/>
          <a:p>
            <a:pPr algn="ctr"/>
            <a:r>
              <a:rPr lang="de-DE" sz="2000" b="1">
                <a:solidFill>
                  <a:schemeClr val="bg2"/>
                </a:solidFill>
              </a:rPr>
              <a:t>gefallene Renditen</a:t>
            </a:r>
          </a:p>
        </p:txBody>
      </p:sp>
      <p:sp>
        <p:nvSpPr>
          <p:cNvPr id="35860" name="Text Box 84"/>
          <p:cNvSpPr txBox="1">
            <a:spLocks noChangeArrowheads="1"/>
          </p:cNvSpPr>
          <p:nvPr/>
        </p:nvSpPr>
        <p:spPr bwMode="auto">
          <a:xfrm>
            <a:off x="-325438" y="7073900"/>
            <a:ext cx="11880851" cy="457200"/>
          </a:xfrm>
          <a:prstGeom prst="rect">
            <a:avLst/>
          </a:prstGeom>
          <a:noFill/>
          <a:ln w="9525">
            <a:noFill/>
            <a:miter lim="800000"/>
            <a:headEnd/>
            <a:tailEnd/>
          </a:ln>
        </p:spPr>
        <p:txBody>
          <a:bodyPr>
            <a:spAutoFit/>
          </a:bodyPr>
          <a:lstStyle/>
          <a:p>
            <a:pPr eaLnBrk="0" hangingPunct="0">
              <a:spcBef>
                <a:spcPct val="50000"/>
              </a:spcBef>
            </a:pPr>
            <a:endParaRPr lang="de-DE">
              <a:latin typeface="Times" pitchFamily="18" charset="0"/>
            </a:endParaRPr>
          </a:p>
        </p:txBody>
      </p:sp>
      <p:sp>
        <p:nvSpPr>
          <p:cNvPr id="35861" name="Rechteck 7"/>
          <p:cNvSpPr>
            <a:spLocks noChangeArrowheads="1"/>
          </p:cNvSpPr>
          <p:nvPr/>
        </p:nvSpPr>
        <p:spPr bwMode="auto">
          <a:xfrm>
            <a:off x="539750" y="481013"/>
            <a:ext cx="8001000" cy="393700"/>
          </a:xfrm>
          <a:prstGeom prst="rect">
            <a:avLst/>
          </a:prstGeom>
          <a:noFill/>
          <a:ln w="9525">
            <a:noFill/>
            <a:miter lim="800000"/>
            <a:headEnd/>
            <a:tailEnd/>
          </a:ln>
        </p:spPr>
        <p:txBody>
          <a:bodyPr>
            <a:spAutoFit/>
          </a:bodyPr>
          <a:lstStyle/>
          <a:p>
            <a:pPr>
              <a:lnSpc>
                <a:spcPct val="120000"/>
              </a:lnSpc>
              <a:buFont typeface="Times" pitchFamily="18" charset="0"/>
              <a:buNone/>
            </a:pPr>
            <a:r>
              <a:rPr lang="de-DE" sz="1800" b="1">
                <a:solidFill>
                  <a:srgbClr val="800000"/>
                </a:solidFill>
              </a:rPr>
              <a:t>Die „dreidimensionale“ Wende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92">
                                            <p:txEl>
                                              <p:pRg st="0" end="0"/>
                                            </p:txEl>
                                          </p:spTgt>
                                        </p:tgtEl>
                                        <p:attrNameLst>
                                          <p:attrName>style.visibility</p:attrName>
                                        </p:attrNameLst>
                                      </p:cBhvr>
                                      <p:to>
                                        <p:strVal val="visible"/>
                                      </p:to>
                                    </p:set>
                                    <p:animEffect transition="in" filter="wipe(left)">
                                      <p:cBhvr>
                                        <p:cTn id="7" dur="500"/>
                                        <p:tgtEl>
                                          <p:spTgt spid="7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906"/>
                                        </p:tgtEl>
                                        <p:attrNameLst>
                                          <p:attrName>style.visibility</p:attrName>
                                        </p:attrNameLst>
                                      </p:cBhvr>
                                      <p:to>
                                        <p:strVal val="visible"/>
                                      </p:to>
                                    </p:set>
                                    <p:anim calcmode="lin" valueType="num">
                                      <p:cBhvr additive="base">
                                        <p:cTn id="17" dur="500" fill="hold"/>
                                        <p:tgtEl>
                                          <p:spTgt spid="77906"/>
                                        </p:tgtEl>
                                        <p:attrNameLst>
                                          <p:attrName>ppt_x</p:attrName>
                                        </p:attrNameLst>
                                      </p:cBhvr>
                                      <p:tavLst>
                                        <p:tav tm="0">
                                          <p:val>
                                            <p:strVal val="0-#ppt_w/2"/>
                                          </p:val>
                                        </p:tav>
                                        <p:tav tm="100000">
                                          <p:val>
                                            <p:strVal val="#ppt_x"/>
                                          </p:val>
                                        </p:tav>
                                      </p:tavLst>
                                    </p:anim>
                                    <p:anim calcmode="lin" valueType="num">
                                      <p:cBhvr additive="base">
                                        <p:cTn id="18" dur="500" fill="hold"/>
                                        <p:tgtEl>
                                          <p:spTgt spid="7790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7903"/>
                                        </p:tgtEl>
                                        <p:attrNameLst>
                                          <p:attrName>style.visibility</p:attrName>
                                        </p:attrNameLst>
                                      </p:cBhvr>
                                      <p:to>
                                        <p:strVal val="visible"/>
                                      </p:to>
                                    </p:set>
                                    <p:anim calcmode="lin" valueType="num">
                                      <p:cBhvr additive="base">
                                        <p:cTn id="34" dur="500" fill="hold"/>
                                        <p:tgtEl>
                                          <p:spTgt spid="77903"/>
                                        </p:tgtEl>
                                        <p:attrNameLst>
                                          <p:attrName>ppt_x</p:attrName>
                                        </p:attrNameLst>
                                      </p:cBhvr>
                                      <p:tavLst>
                                        <p:tav tm="0">
                                          <p:val>
                                            <p:strVal val="0-#ppt_w/2"/>
                                          </p:val>
                                        </p:tav>
                                        <p:tav tm="100000">
                                          <p:val>
                                            <p:strVal val="#ppt_x"/>
                                          </p:val>
                                        </p:tav>
                                      </p:tavLst>
                                    </p:anim>
                                    <p:anim calcmode="lin" valueType="num">
                                      <p:cBhvr additive="base">
                                        <p:cTn id="35" dur="500" fill="hold"/>
                                        <p:tgtEl>
                                          <p:spTgt spid="7790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77911"/>
                                        </p:tgtEl>
                                        <p:attrNameLst>
                                          <p:attrName>style.visibility</p:attrName>
                                        </p:attrNameLst>
                                      </p:cBhvr>
                                      <p:to>
                                        <p:strVal val="visible"/>
                                      </p:to>
                                    </p:set>
                                    <p:anim calcmode="lin" valueType="num">
                                      <p:cBhvr additive="base">
                                        <p:cTn id="40" dur="500" fill="hold"/>
                                        <p:tgtEl>
                                          <p:spTgt spid="77911"/>
                                        </p:tgtEl>
                                        <p:attrNameLst>
                                          <p:attrName>ppt_x</p:attrName>
                                        </p:attrNameLst>
                                      </p:cBhvr>
                                      <p:tavLst>
                                        <p:tav tm="0">
                                          <p:val>
                                            <p:strVal val="0-#ppt_w/2"/>
                                          </p:val>
                                        </p:tav>
                                        <p:tav tm="100000">
                                          <p:val>
                                            <p:strVal val="#ppt_x"/>
                                          </p:val>
                                        </p:tav>
                                      </p:tavLst>
                                    </p:anim>
                                    <p:anim calcmode="lin" valueType="num">
                                      <p:cBhvr additive="base">
                                        <p:cTn id="41" dur="500" fill="hold"/>
                                        <p:tgtEl>
                                          <p:spTgt spid="7791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7913"/>
                                        </p:tgtEl>
                                        <p:attrNameLst>
                                          <p:attrName>style.visibility</p:attrName>
                                        </p:attrNameLst>
                                      </p:cBhvr>
                                      <p:to>
                                        <p:strVal val="visible"/>
                                      </p:to>
                                    </p:set>
                                    <p:anim calcmode="lin" valueType="num">
                                      <p:cBhvr additive="base">
                                        <p:cTn id="46" dur="500" fill="hold"/>
                                        <p:tgtEl>
                                          <p:spTgt spid="77913"/>
                                        </p:tgtEl>
                                        <p:attrNameLst>
                                          <p:attrName>ppt_x</p:attrName>
                                        </p:attrNameLst>
                                      </p:cBhvr>
                                      <p:tavLst>
                                        <p:tav tm="0">
                                          <p:val>
                                            <p:strVal val="0-#ppt_w/2"/>
                                          </p:val>
                                        </p:tav>
                                        <p:tav tm="100000">
                                          <p:val>
                                            <p:strVal val="#ppt_x"/>
                                          </p:val>
                                        </p:tav>
                                      </p:tavLst>
                                    </p:anim>
                                    <p:anim calcmode="lin" valueType="num">
                                      <p:cBhvr additive="base">
                                        <p:cTn id="47" dur="500" fill="hold"/>
                                        <p:tgtEl>
                                          <p:spTgt spid="7791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7835">
                                            <p:txEl>
                                              <p:pRg st="0" end="0"/>
                                            </p:txEl>
                                          </p:spTgt>
                                        </p:tgtEl>
                                        <p:attrNameLst>
                                          <p:attrName>style.visibility</p:attrName>
                                        </p:attrNameLst>
                                      </p:cBhvr>
                                      <p:to>
                                        <p:strVal val="visible"/>
                                      </p:to>
                                    </p:set>
                                    <p:animEffect transition="in" filter="wipe(left)">
                                      <p:cBhvr>
                                        <p:cTn id="52" dur="500"/>
                                        <p:tgtEl>
                                          <p:spTgt spid="7783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77894">
                                            <p:txEl>
                                              <p:pRg st="0" end="0"/>
                                            </p:txEl>
                                          </p:spTgt>
                                        </p:tgtEl>
                                        <p:attrNameLst>
                                          <p:attrName>style.visibility</p:attrName>
                                        </p:attrNameLst>
                                      </p:cBhvr>
                                      <p:to>
                                        <p:strVal val="visible"/>
                                      </p:to>
                                    </p:set>
                                    <p:anim calcmode="lin" valueType="num">
                                      <p:cBhvr additive="base">
                                        <p:cTn id="57" dur="500" fill="hold"/>
                                        <p:tgtEl>
                                          <p:spTgt spid="7789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78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77897">
                                            <p:txEl>
                                              <p:pRg st="0" end="0"/>
                                            </p:txEl>
                                          </p:spTgt>
                                        </p:tgtEl>
                                        <p:attrNameLst>
                                          <p:attrName>style.visibility</p:attrName>
                                        </p:attrNameLst>
                                      </p:cBhvr>
                                      <p:to>
                                        <p:strVal val="visible"/>
                                      </p:to>
                                    </p:set>
                                    <p:anim calcmode="lin" valueType="num">
                                      <p:cBhvr additive="base">
                                        <p:cTn id="63" dur="500" fill="hold"/>
                                        <p:tgtEl>
                                          <p:spTgt spid="7789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789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77897">
                                            <p:txEl>
                                              <p:pRg st="1" end="1"/>
                                            </p:txEl>
                                          </p:spTgt>
                                        </p:tgtEl>
                                        <p:attrNameLst>
                                          <p:attrName>style.visibility</p:attrName>
                                        </p:attrNameLst>
                                      </p:cBhvr>
                                      <p:to>
                                        <p:strVal val="visible"/>
                                      </p:to>
                                    </p:set>
                                    <p:anim calcmode="lin" valueType="num">
                                      <p:cBhvr additive="base">
                                        <p:cTn id="69" dur="500" fill="hold"/>
                                        <p:tgtEl>
                                          <p:spTgt spid="77897">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789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77897">
                                            <p:txEl>
                                              <p:pRg st="2" end="2"/>
                                            </p:txEl>
                                          </p:spTgt>
                                        </p:tgtEl>
                                        <p:attrNameLst>
                                          <p:attrName>style.visibility</p:attrName>
                                        </p:attrNameLst>
                                      </p:cBhvr>
                                      <p:to>
                                        <p:strVal val="visible"/>
                                      </p:to>
                                    </p:set>
                                    <p:anim calcmode="lin" valueType="num">
                                      <p:cBhvr additive="base">
                                        <p:cTn id="75" dur="500" fill="hold"/>
                                        <p:tgtEl>
                                          <p:spTgt spid="77897">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789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77905">
                                            <p:txEl>
                                              <p:pRg st="0" end="0"/>
                                            </p:txEl>
                                          </p:spTgt>
                                        </p:tgtEl>
                                        <p:attrNameLst>
                                          <p:attrName>style.visibility</p:attrName>
                                        </p:attrNameLst>
                                      </p:cBhvr>
                                      <p:to>
                                        <p:strVal val="visible"/>
                                      </p:to>
                                    </p:set>
                                    <p:anim calcmode="lin" valueType="num">
                                      <p:cBhvr additive="base">
                                        <p:cTn id="81" dur="500" fill="hold"/>
                                        <p:tgtEl>
                                          <p:spTgt spid="77905">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790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 fill="hold" grpId="0" nodeType="clickEffect">
                                  <p:stCondLst>
                                    <p:cond delay="0"/>
                                  </p:stCondLst>
                                  <p:childTnLst>
                                    <p:set>
                                      <p:cBhvr>
                                        <p:cTn id="86" dur="1" fill="hold">
                                          <p:stCondLst>
                                            <p:cond delay="0"/>
                                          </p:stCondLst>
                                        </p:cTn>
                                        <p:tgtEl>
                                          <p:spTgt spid="77905">
                                            <p:txEl>
                                              <p:pRg st="1" end="1"/>
                                            </p:txEl>
                                          </p:spTgt>
                                        </p:tgtEl>
                                        <p:attrNameLst>
                                          <p:attrName>style.visibility</p:attrName>
                                        </p:attrNameLst>
                                      </p:cBhvr>
                                      <p:to>
                                        <p:strVal val="visible"/>
                                      </p:to>
                                    </p:set>
                                    <p:anim calcmode="lin" valueType="num">
                                      <p:cBhvr additive="base">
                                        <p:cTn id="87" dur="500" fill="hold"/>
                                        <p:tgtEl>
                                          <p:spTgt spid="77905">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790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77905">
                                            <p:txEl>
                                              <p:pRg st="2" end="2"/>
                                            </p:txEl>
                                          </p:spTgt>
                                        </p:tgtEl>
                                        <p:attrNameLst>
                                          <p:attrName>style.visibility</p:attrName>
                                        </p:attrNameLst>
                                      </p:cBhvr>
                                      <p:to>
                                        <p:strVal val="visible"/>
                                      </p:to>
                                    </p:set>
                                    <p:anim calcmode="lin" valueType="num">
                                      <p:cBhvr additive="base">
                                        <p:cTn id="93" dur="500" fill="hold"/>
                                        <p:tgtEl>
                                          <p:spTgt spid="77905">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790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1" fill="hold" grpId="0" nodeType="clickEffect">
                                  <p:stCondLst>
                                    <p:cond delay="0"/>
                                  </p:stCondLst>
                                  <p:childTnLst>
                                    <p:set>
                                      <p:cBhvr>
                                        <p:cTn id="98" dur="1" fill="hold">
                                          <p:stCondLst>
                                            <p:cond delay="0"/>
                                          </p:stCondLst>
                                        </p:cTn>
                                        <p:tgtEl>
                                          <p:spTgt spid="77905">
                                            <p:txEl>
                                              <p:pRg st="3" end="3"/>
                                            </p:txEl>
                                          </p:spTgt>
                                        </p:tgtEl>
                                        <p:attrNameLst>
                                          <p:attrName>style.visibility</p:attrName>
                                        </p:attrNameLst>
                                      </p:cBhvr>
                                      <p:to>
                                        <p:strVal val="visible"/>
                                      </p:to>
                                    </p:set>
                                    <p:anim calcmode="lin" valueType="num">
                                      <p:cBhvr additive="base">
                                        <p:cTn id="99" dur="500" fill="hold"/>
                                        <p:tgtEl>
                                          <p:spTgt spid="77905">
                                            <p:txEl>
                                              <p:pRg st="3" end="3"/>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790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1" fill="hold" grpId="0" nodeType="clickEffect">
                                  <p:stCondLst>
                                    <p:cond delay="0"/>
                                  </p:stCondLst>
                                  <p:childTnLst>
                                    <p:set>
                                      <p:cBhvr>
                                        <p:cTn id="104" dur="1" fill="hold">
                                          <p:stCondLst>
                                            <p:cond delay="0"/>
                                          </p:stCondLst>
                                        </p:cTn>
                                        <p:tgtEl>
                                          <p:spTgt spid="77905">
                                            <p:txEl>
                                              <p:pRg st="4" end="4"/>
                                            </p:txEl>
                                          </p:spTgt>
                                        </p:tgtEl>
                                        <p:attrNameLst>
                                          <p:attrName>style.visibility</p:attrName>
                                        </p:attrNameLst>
                                      </p:cBhvr>
                                      <p:to>
                                        <p:strVal val="visible"/>
                                      </p:to>
                                    </p:set>
                                    <p:anim calcmode="lin" valueType="num">
                                      <p:cBhvr additive="base">
                                        <p:cTn id="105" dur="500" fill="hold"/>
                                        <p:tgtEl>
                                          <p:spTgt spid="77905">
                                            <p:txEl>
                                              <p:pRg st="4" end="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7790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77893">
                                            <p:txEl>
                                              <p:pRg st="0" end="0"/>
                                            </p:txEl>
                                          </p:spTgt>
                                        </p:tgtEl>
                                        <p:attrNameLst>
                                          <p:attrName>style.visibility</p:attrName>
                                        </p:attrNameLst>
                                      </p:cBhvr>
                                      <p:to>
                                        <p:strVal val="visible"/>
                                      </p:to>
                                    </p:set>
                                    <p:animEffect transition="in" filter="wipe(left)">
                                      <p:cBhvr>
                                        <p:cTn id="111" dur="500"/>
                                        <p:tgtEl>
                                          <p:spTgt spid="77893">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77904">
                                            <p:txEl>
                                              <p:pRg st="0" end="0"/>
                                            </p:txEl>
                                          </p:spTgt>
                                        </p:tgtEl>
                                        <p:attrNameLst>
                                          <p:attrName>style.visibility</p:attrName>
                                        </p:attrNameLst>
                                      </p:cBhvr>
                                      <p:to>
                                        <p:strVal val="visible"/>
                                      </p:to>
                                    </p:set>
                                    <p:animEffect transition="in" filter="wipe(left)">
                                      <p:cBhvr>
                                        <p:cTn id="116" dur="500"/>
                                        <p:tgtEl>
                                          <p:spTgt spid="77904">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ntr" presetSubtype="32" fill="hold" nodeType="clickEffect">
                                  <p:stCondLst>
                                    <p:cond delay="0"/>
                                  </p:stCondLst>
                                  <p:childTnLst>
                                    <p:set>
                                      <p:cBhvr>
                                        <p:cTn id="120" dur="1" fill="hold">
                                          <p:stCondLst>
                                            <p:cond delay="0"/>
                                          </p:stCondLst>
                                        </p:cTn>
                                        <p:tgtEl>
                                          <p:spTgt spid="77895"/>
                                        </p:tgtEl>
                                        <p:attrNameLst>
                                          <p:attrName>style.visibility</p:attrName>
                                        </p:attrNameLst>
                                      </p:cBhvr>
                                      <p:to>
                                        <p:strVal val="visible"/>
                                      </p:to>
                                    </p:set>
                                    <p:animEffect transition="in" filter="box(out)">
                                      <p:cBhvr>
                                        <p:cTn id="121" dur="500"/>
                                        <p:tgtEl>
                                          <p:spTgt spid="77895"/>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77896">
                                            <p:txEl>
                                              <p:pRg st="0" end="0"/>
                                            </p:txEl>
                                          </p:spTgt>
                                        </p:tgtEl>
                                        <p:attrNameLst>
                                          <p:attrName>style.visibility</p:attrName>
                                        </p:attrNameLst>
                                      </p:cBhvr>
                                      <p:to>
                                        <p:strVal val="visible"/>
                                      </p:to>
                                    </p:set>
                                    <p:animEffect transition="in" filter="wipe(left)">
                                      <p:cBhvr>
                                        <p:cTn id="126" dur="500"/>
                                        <p:tgtEl>
                                          <p:spTgt spid="77896">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 presetClass="entr" presetSubtype="32" fill="hold" nodeType="clickEffect">
                                  <p:stCondLst>
                                    <p:cond delay="0"/>
                                  </p:stCondLst>
                                  <p:childTnLst>
                                    <p:set>
                                      <p:cBhvr>
                                        <p:cTn id="130" dur="1" fill="hold">
                                          <p:stCondLst>
                                            <p:cond delay="0"/>
                                          </p:stCondLst>
                                        </p:cTn>
                                        <p:tgtEl>
                                          <p:spTgt spid="77901"/>
                                        </p:tgtEl>
                                        <p:attrNameLst>
                                          <p:attrName>style.visibility</p:attrName>
                                        </p:attrNameLst>
                                      </p:cBhvr>
                                      <p:to>
                                        <p:strVal val="visible"/>
                                      </p:to>
                                    </p:set>
                                    <p:animEffect transition="in" filter="box(out)">
                                      <p:cBhvr>
                                        <p:cTn id="131" dur="500"/>
                                        <p:tgtEl>
                                          <p:spTgt spid="77901"/>
                                        </p:tgtEl>
                                      </p:cBhvr>
                                    </p:animEffect>
                                  </p:childTnLst>
                                  <p:subTnLst>
                                    <p:audio>
                                      <p:cMediaNode>
                                        <p:cTn display="0" masterRel="sameClick">
                                          <p:stCondLst>
                                            <p:cond evt="begin" delay="0">
                                              <p:tn val="129"/>
                                            </p:cond>
                                          </p:stCondLst>
                                          <p:endCondLst>
                                            <p:cond evt="onStopAudio" delay="0">
                                              <p:tgtEl>
                                                <p:sldTgt/>
                                              </p:tgtEl>
                                            </p:cond>
                                          </p:endCondLst>
                                        </p:cTn>
                                        <p:tgtEl>
                                          <p:sndTgt r:embed="rId3" name="camera.wav"/>
                                        </p:tgtEl>
                                      </p:cMediaNode>
                                    </p:audio>
                                  </p:subTnLst>
                                </p:cTn>
                              </p:par>
                            </p:childTnLst>
                          </p:cTn>
                        </p:par>
                      </p:childTnLst>
                    </p:cTn>
                  </p:par>
                  <p:par>
                    <p:cTn id="132" fill="hold">
                      <p:stCondLst>
                        <p:cond delay="indefinite"/>
                      </p:stCondLst>
                      <p:childTnLst>
                        <p:par>
                          <p:cTn id="133" fill="hold">
                            <p:stCondLst>
                              <p:cond delay="0"/>
                            </p:stCondLst>
                            <p:childTnLst>
                              <p:par>
                                <p:cTn id="134" presetID="2" presetClass="entr" presetSubtype="8" fill="hold" grpId="0" nodeType="clickEffect">
                                  <p:stCondLst>
                                    <p:cond delay="0"/>
                                  </p:stCondLst>
                                  <p:childTnLst>
                                    <p:set>
                                      <p:cBhvr>
                                        <p:cTn id="135" dur="1" fill="hold">
                                          <p:stCondLst>
                                            <p:cond delay="0"/>
                                          </p:stCondLst>
                                        </p:cTn>
                                        <p:tgtEl>
                                          <p:spTgt spid="77902"/>
                                        </p:tgtEl>
                                        <p:attrNameLst>
                                          <p:attrName>style.visibility</p:attrName>
                                        </p:attrNameLst>
                                      </p:cBhvr>
                                      <p:to>
                                        <p:strVal val="visible"/>
                                      </p:to>
                                    </p:set>
                                    <p:anim calcmode="lin" valueType="num">
                                      <p:cBhvr additive="base">
                                        <p:cTn id="136" dur="500" fill="hold"/>
                                        <p:tgtEl>
                                          <p:spTgt spid="77902"/>
                                        </p:tgtEl>
                                        <p:attrNameLst>
                                          <p:attrName>ppt_x</p:attrName>
                                        </p:attrNameLst>
                                      </p:cBhvr>
                                      <p:tavLst>
                                        <p:tav tm="0">
                                          <p:val>
                                            <p:strVal val="0-#ppt_w/2"/>
                                          </p:val>
                                        </p:tav>
                                        <p:tav tm="100000">
                                          <p:val>
                                            <p:strVal val="#ppt_x"/>
                                          </p:val>
                                        </p:tav>
                                      </p:tavLst>
                                    </p:anim>
                                    <p:anim calcmode="lin" valueType="num">
                                      <p:cBhvr additive="base">
                                        <p:cTn id="137" dur="500" fill="hold"/>
                                        <p:tgtEl>
                                          <p:spTgt spid="779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11" grpId="0" animBg="1" autoUpdateAnimBg="0"/>
      <p:bldP spid="77913" grpId="0" animBg="1" autoUpdateAnimBg="0"/>
      <p:bldP spid="77835" grpId="0" build="p" autoUpdateAnimBg="0"/>
      <p:bldP spid="77892" grpId="0" build="p" autoUpdateAnimBg="0"/>
      <p:bldP spid="77893" grpId="0" build="p" autoUpdateAnimBg="0"/>
      <p:bldP spid="77894" grpId="0" build="p" autoUpdateAnimBg="0"/>
      <p:bldP spid="77896" grpId="0" build="p" autoUpdateAnimBg="0"/>
      <p:bldP spid="77897" grpId="0" build="p" autoUpdateAnimBg="0"/>
      <p:bldP spid="77902" grpId="0" autoUpdateAnimBg="0"/>
      <p:bldP spid="77903" grpId="0" animBg="1" autoUpdateAnimBg="0"/>
      <p:bldP spid="77904" grpId="0" build="p" autoUpdateAnimBg="0"/>
      <p:bldP spid="77905" grpId="0" build="p" autoUpdateAnimBg="0"/>
      <p:bldP spid="7790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22532" name="Rectangle 3"/>
          <p:cNvSpPr txBox="1">
            <a:spLocks noChangeArrowheads="1"/>
          </p:cNvSpPr>
          <p:nvPr/>
        </p:nvSpPr>
        <p:spPr bwMode="auto">
          <a:xfrm>
            <a:off x="914400" y="1066800"/>
            <a:ext cx="7239000" cy="4724400"/>
          </a:xfrm>
          <a:prstGeom prst="rect">
            <a:avLst/>
          </a:prstGeom>
          <a:noFill/>
          <a:ln w="9525">
            <a:noFill/>
            <a:miter lim="800000"/>
            <a:headEnd/>
            <a:tailEnd/>
          </a:ln>
        </p:spPr>
        <p:txBody>
          <a:bodyPr/>
          <a:lstStyle/>
          <a:p>
            <a:pPr eaLnBrk="0" hangingPunct="0">
              <a:lnSpc>
                <a:spcPct val="120000"/>
              </a:lnSpc>
            </a:pPr>
            <a:r>
              <a:rPr lang="de-DE" sz="1600"/>
              <a:t>„Längst kritisieren auch bekannte Wirtschaftswissenschaftler wie Joseph Stiglitz, ehemaliger Chefökonom der Weltbank, die "Auswüchse" des Neoliberalismus und beklagen die wachsende soziale Ungleichheit als dessen unerwünschtes Nebenprodukt. </a:t>
            </a:r>
          </a:p>
          <a:p>
            <a:pPr eaLnBrk="0" hangingPunct="0">
              <a:lnSpc>
                <a:spcPct val="120000"/>
              </a:lnSpc>
            </a:pPr>
            <a:endParaRPr lang="de-DE" sz="1600"/>
          </a:p>
          <a:p>
            <a:pPr eaLnBrk="0" hangingPunct="0">
              <a:lnSpc>
                <a:spcPct val="120000"/>
              </a:lnSpc>
            </a:pPr>
            <a:r>
              <a:rPr lang="de-DE" sz="1600"/>
              <a:t>Falsch, sagt David Harvey: Weshalb kommt diesen Leuten denn "nie der Gedanke, dass die soziale Ungleichheit womöglich von Anfang an der Zweck der ganzen Übung war"? Die neoliberale Wende, so Harvey, wurde in den 70er-Jahren zu dem alleinigen Zweck eingeleitet, die Klassenmacht einer gesellschaftlichen Elite wiederherzustellen, die befürchtete, dass ihre Privilegien nachhaltig beschnitten werden könnten.“</a:t>
            </a:r>
          </a:p>
          <a:p>
            <a:pPr eaLnBrk="0" hangingPunct="0">
              <a:lnSpc>
                <a:spcPct val="120000"/>
              </a:lnSpc>
            </a:pPr>
            <a:endParaRPr lang="de-DE" sz="1600"/>
          </a:p>
          <a:p>
            <a:pPr algn="r" eaLnBrk="0" hangingPunct="0">
              <a:lnSpc>
                <a:spcPct val="120000"/>
              </a:lnSpc>
            </a:pPr>
            <a:r>
              <a:rPr lang="de-DE" sz="1600" b="1"/>
              <a:t>David Harvey: Kleine Geschichte des Neoliberalismus, Klappentext</a:t>
            </a:r>
          </a:p>
          <a:p>
            <a:pPr>
              <a:buFont typeface="Times" pitchFamily="18" charset="0"/>
              <a:buNone/>
            </a:pPr>
            <a:endParaRPr lang="de-DE" sz="1600"/>
          </a:p>
          <a:p>
            <a:pPr>
              <a:buFont typeface="Times" pitchFamily="18" charset="0"/>
              <a:buNone/>
            </a:pPr>
            <a:r>
              <a:rPr lang="de-DE" sz="1600"/>
              <a:t>Die Methode der Wahl heißt: „Akkumulation durch Enteignung.“</a:t>
            </a:r>
          </a:p>
          <a:p>
            <a:pPr>
              <a:buFont typeface="Times" pitchFamily="18" charset="0"/>
              <a:buChar char="•"/>
            </a:pPr>
            <a:endParaRPr lang="de-DE" sz="1600"/>
          </a:p>
          <a:p>
            <a:pPr algn="r">
              <a:buFont typeface="Times" pitchFamily="18" charset="0"/>
              <a:buNone/>
            </a:pPr>
            <a:r>
              <a:rPr lang="de-DE" sz="1600" b="1"/>
              <a:t>David Harvey: Der neue Imperialismus</a:t>
            </a:r>
          </a:p>
          <a:p>
            <a:pPr eaLnBrk="0" hangingPunct="0">
              <a:lnSpc>
                <a:spcPct val="120000"/>
              </a:lnSpc>
            </a:pPr>
            <a:endParaRPr lang="de-DE" sz="1600" b="1"/>
          </a:p>
          <a:p>
            <a:pPr eaLnBrk="0" hangingPunct="0">
              <a:lnSpc>
                <a:spcPct val="120000"/>
              </a:lnSpc>
            </a:pPr>
            <a:endParaRPr lang="de-DE"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blinds(horizontal)">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2">
                                            <p:txEl>
                                              <p:pRg st="2" end="2"/>
                                            </p:txEl>
                                          </p:spTgt>
                                        </p:tgtEl>
                                        <p:attrNameLst>
                                          <p:attrName>style.visibility</p:attrName>
                                        </p:attrNameLst>
                                      </p:cBhvr>
                                      <p:to>
                                        <p:strVal val="visible"/>
                                      </p:to>
                                    </p:set>
                                    <p:animEffect transition="in" filter="blinds(horizontal)">
                                      <p:cBhvr>
                                        <p:cTn id="12" dur="500"/>
                                        <p:tgtEl>
                                          <p:spTgt spid="2253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2532">
                                            <p:txEl>
                                              <p:pRg st="4" end="4"/>
                                            </p:txEl>
                                          </p:spTgt>
                                        </p:tgtEl>
                                        <p:attrNameLst>
                                          <p:attrName>style.visibility</p:attrName>
                                        </p:attrNameLst>
                                      </p:cBhvr>
                                      <p:to>
                                        <p:strVal val="visible"/>
                                      </p:to>
                                    </p:set>
                                    <p:animEffect transition="in" filter="blinds(horizontal)">
                                      <p:cBhvr>
                                        <p:cTn id="15" dur="500"/>
                                        <p:tgtEl>
                                          <p:spTgt spid="2253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532">
                                            <p:txEl>
                                              <p:pRg st="6" end="6"/>
                                            </p:txEl>
                                          </p:spTgt>
                                        </p:tgtEl>
                                        <p:attrNameLst>
                                          <p:attrName>style.visibility</p:attrName>
                                        </p:attrNameLst>
                                      </p:cBhvr>
                                      <p:to>
                                        <p:strVal val="visible"/>
                                      </p:to>
                                    </p:set>
                                    <p:animEffect transition="in" filter="blinds(horizontal)">
                                      <p:cBhvr>
                                        <p:cTn id="20" dur="500"/>
                                        <p:tgtEl>
                                          <p:spTgt spid="22532">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2532">
                                            <p:txEl>
                                              <p:pRg st="8" end="8"/>
                                            </p:txEl>
                                          </p:spTgt>
                                        </p:tgtEl>
                                        <p:attrNameLst>
                                          <p:attrName>style.visibility</p:attrName>
                                        </p:attrNameLst>
                                      </p:cBhvr>
                                      <p:to>
                                        <p:strVal val="visible"/>
                                      </p:to>
                                    </p:set>
                                    <p:animEffect transition="in" filter="blinds(horizontal)">
                                      <p:cBhvr>
                                        <p:cTn id="23" dur="500"/>
                                        <p:tgtEl>
                                          <p:spTgt spid="225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nhaltsplatzhalter 2"/>
          <p:cNvSpPr>
            <a:spLocks noGrp="1"/>
          </p:cNvSpPr>
          <p:nvPr>
            <p:ph idx="1"/>
          </p:nvPr>
        </p:nvSpPr>
        <p:spPr/>
        <p:txBody>
          <a:bodyPr/>
          <a:lstStyle/>
          <a:p>
            <a:endParaRPr lang="de-DE" smtClean="0">
              <a:ea typeface="Geneva"/>
              <a:cs typeface="Geneva"/>
            </a:endParaRPr>
          </a:p>
        </p:txBody>
      </p:sp>
      <p:pic>
        <p:nvPicPr>
          <p:cNvPr id="39938" name="Picture 2"/>
          <p:cNvPicPr>
            <a:picLocks noChangeAspect="1" noChangeArrowheads="1"/>
          </p:cNvPicPr>
          <p:nvPr/>
        </p:nvPicPr>
        <p:blipFill>
          <a:blip r:embed="rId3"/>
          <a:srcRect/>
          <a:stretch>
            <a:fillRect/>
          </a:stretch>
        </p:blipFill>
        <p:spPr bwMode="auto">
          <a:xfrm>
            <a:off x="684213" y="1127125"/>
            <a:ext cx="7586662" cy="4978400"/>
          </a:xfrm>
          <a:prstGeom prst="rect">
            <a:avLst/>
          </a:prstGeom>
          <a:noFill/>
          <a:ln w="9525">
            <a:noFill/>
            <a:miter lim="800000"/>
            <a:headEnd/>
            <a:tailEnd/>
          </a:ln>
        </p:spPr>
      </p:pic>
      <p:sp>
        <p:nvSpPr>
          <p:cNvPr id="39939"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Umverteilung von unten nach oben</a:t>
            </a:r>
            <a:endParaRPr lang="de-DE">
              <a:solidFill>
                <a:srgbClr val="8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41986"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Umverteilung von unten nach oben</a:t>
            </a:r>
            <a:endParaRPr lang="de-DE">
              <a:solidFill>
                <a:srgbClr val="800000"/>
              </a:solidFill>
            </a:endParaRPr>
          </a:p>
        </p:txBody>
      </p:sp>
      <p:pic>
        <p:nvPicPr>
          <p:cNvPr id="41987" name="Inhaltsplatzhalter 7" descr="MEMO_4c_1_03.tif"/>
          <p:cNvPicPr>
            <a:picLocks noGrp="1" noChangeAspect="1"/>
          </p:cNvPicPr>
          <p:nvPr>
            <p:ph idx="4294967295"/>
          </p:nvPr>
        </p:nvPicPr>
        <p:blipFill>
          <a:blip r:embed="rId3">
            <a:lum contrast="12000"/>
          </a:blip>
          <a:srcRect t="9927" b="4674"/>
          <a:stretch>
            <a:fillRect/>
          </a:stretch>
        </p:blipFill>
        <p:spPr>
          <a:xfrm>
            <a:off x="1042988" y="1025525"/>
            <a:ext cx="6842125" cy="49958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44034"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Umverteilung von unten nach oben</a:t>
            </a:r>
            <a:endParaRPr lang="de-DE">
              <a:solidFill>
                <a:srgbClr val="800000"/>
              </a:solidFill>
            </a:endParaRPr>
          </a:p>
        </p:txBody>
      </p:sp>
      <p:sp>
        <p:nvSpPr>
          <p:cNvPr id="44035" name="Rechteck 167"/>
          <p:cNvSpPr>
            <a:spLocks noChangeArrowheads="1"/>
          </p:cNvSpPr>
          <p:nvPr/>
        </p:nvSpPr>
        <p:spPr bwMode="auto">
          <a:xfrm>
            <a:off x="5219700" y="5949950"/>
            <a:ext cx="3889375" cy="276225"/>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Böckler Impuls 19/2008, S. 1</a:t>
            </a:r>
            <a:endParaRPr lang="de-DE" sz="1200">
              <a:solidFill>
                <a:schemeClr val="bg2"/>
              </a:solidFill>
            </a:endParaRPr>
          </a:p>
        </p:txBody>
      </p:sp>
      <p:pic>
        <p:nvPicPr>
          <p:cNvPr id="44036" name="Picture 6"/>
          <p:cNvPicPr>
            <a:picLocks noChangeAspect="1" noChangeArrowheads="1"/>
          </p:cNvPicPr>
          <p:nvPr/>
        </p:nvPicPr>
        <p:blipFill>
          <a:blip r:embed="rId3"/>
          <a:srcRect/>
          <a:stretch>
            <a:fillRect/>
          </a:stretch>
        </p:blipFill>
        <p:spPr bwMode="auto">
          <a:xfrm>
            <a:off x="827088" y="1006475"/>
            <a:ext cx="6985000" cy="479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46082"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Umverteilung von unten nach oben</a:t>
            </a:r>
            <a:endParaRPr lang="de-DE">
              <a:solidFill>
                <a:srgbClr val="800000"/>
              </a:solidFill>
            </a:endParaRPr>
          </a:p>
        </p:txBody>
      </p:sp>
      <p:sp>
        <p:nvSpPr>
          <p:cNvPr id="46083" name="Rechteck 167"/>
          <p:cNvSpPr>
            <a:spLocks noChangeArrowheads="1"/>
          </p:cNvSpPr>
          <p:nvPr/>
        </p:nvSpPr>
        <p:spPr bwMode="auto">
          <a:xfrm>
            <a:off x="5219700" y="5949950"/>
            <a:ext cx="3889375" cy="276225"/>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Böckler Impuls 19/2007, S. 1</a:t>
            </a:r>
            <a:endParaRPr lang="de-DE" sz="1200">
              <a:solidFill>
                <a:schemeClr val="bg2"/>
              </a:solidFill>
            </a:endParaRPr>
          </a:p>
        </p:txBody>
      </p:sp>
      <p:pic>
        <p:nvPicPr>
          <p:cNvPr id="46084" name="Picture 2"/>
          <p:cNvPicPr>
            <a:picLocks noChangeAspect="1" noChangeArrowheads="1"/>
          </p:cNvPicPr>
          <p:nvPr/>
        </p:nvPicPr>
        <p:blipFill>
          <a:blip r:embed="rId3"/>
          <a:srcRect/>
          <a:stretch>
            <a:fillRect/>
          </a:stretch>
        </p:blipFill>
        <p:spPr bwMode="auto">
          <a:xfrm>
            <a:off x="827088" y="1082675"/>
            <a:ext cx="7345362" cy="479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48130"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Umverteilung von unten nach oben</a:t>
            </a:r>
            <a:endParaRPr lang="de-DE">
              <a:solidFill>
                <a:srgbClr val="800000"/>
              </a:solidFill>
            </a:endParaRPr>
          </a:p>
        </p:txBody>
      </p:sp>
      <p:pic>
        <p:nvPicPr>
          <p:cNvPr id="48131" name="Picture 5"/>
          <p:cNvPicPr>
            <a:picLocks noChangeAspect="1" noChangeArrowheads="1"/>
          </p:cNvPicPr>
          <p:nvPr/>
        </p:nvPicPr>
        <p:blipFill>
          <a:blip r:embed="rId3"/>
          <a:srcRect/>
          <a:stretch>
            <a:fillRect/>
          </a:stretch>
        </p:blipFill>
        <p:spPr bwMode="auto">
          <a:xfrm>
            <a:off x="976313" y="973138"/>
            <a:ext cx="6980237" cy="540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50178"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pic>
        <p:nvPicPr>
          <p:cNvPr id="50179" name="Bild 6" descr="10_S_MEMO_4c_01.tif"/>
          <p:cNvPicPr>
            <a:picLocks noChangeAspect="1"/>
          </p:cNvPicPr>
          <p:nvPr/>
        </p:nvPicPr>
        <p:blipFill>
          <a:blip r:embed="rId3"/>
          <a:srcRect/>
          <a:stretch>
            <a:fillRect/>
          </a:stretch>
        </p:blipFill>
        <p:spPr bwMode="auto">
          <a:xfrm>
            <a:off x="2193925" y="836613"/>
            <a:ext cx="4635500" cy="5326062"/>
          </a:xfrm>
          <a:prstGeom prst="rect">
            <a:avLst/>
          </a:prstGeom>
          <a:noFill/>
          <a:ln w="9525">
            <a:noFill/>
            <a:miter lim="800000"/>
            <a:headEnd/>
            <a:tailEnd/>
          </a:ln>
        </p:spPr>
      </p:pic>
      <p:sp>
        <p:nvSpPr>
          <p:cNvPr id="50180"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Staatsauszehrung und Sozialabbau</a:t>
            </a:r>
            <a:endParaRPr lang="de-DE">
              <a:solidFill>
                <a:srgbClr val="8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pic>
        <p:nvPicPr>
          <p:cNvPr id="52226" name="Picture 4" descr="S20"/>
          <p:cNvPicPr>
            <a:picLocks noChangeAspect="1" noChangeArrowheads="1"/>
          </p:cNvPicPr>
          <p:nvPr/>
        </p:nvPicPr>
        <p:blipFill>
          <a:blip r:embed="rId3"/>
          <a:srcRect l="5826" t="5981" b="6015"/>
          <a:stretch>
            <a:fillRect/>
          </a:stretch>
        </p:blipFill>
        <p:spPr bwMode="auto">
          <a:xfrm>
            <a:off x="1566863" y="938213"/>
            <a:ext cx="5813425" cy="5011737"/>
          </a:xfrm>
          <a:prstGeom prst="rect">
            <a:avLst/>
          </a:prstGeom>
          <a:noFill/>
          <a:ln w="9525">
            <a:noFill/>
            <a:miter lim="800000"/>
            <a:headEnd/>
            <a:tailEnd/>
          </a:ln>
        </p:spPr>
      </p:pic>
      <p:sp>
        <p:nvSpPr>
          <p:cNvPr id="52227"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Staatsauszehrung und Sozialabbau</a:t>
            </a:r>
            <a:endParaRPr lang="de-DE">
              <a:solidFill>
                <a:srgbClr val="8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5" name="Rectangle 4"/>
          <p:cNvSpPr txBox="1">
            <a:spLocks noChangeArrowheads="1"/>
          </p:cNvSpPr>
          <p:nvPr/>
        </p:nvSpPr>
        <p:spPr>
          <a:xfrm>
            <a:off x="684213" y="692150"/>
            <a:ext cx="8135937" cy="5400675"/>
          </a:xfrm>
          <a:prstGeom prst="rect">
            <a:avLst/>
          </a:prstGeom>
          <a:noFill/>
        </p:spPr>
        <p:txBody>
          <a:bodyPr/>
          <a:lstStyle/>
          <a:p>
            <a:pPr>
              <a:lnSpc>
                <a:spcPts val="3500"/>
              </a:lnSpc>
              <a:buFont typeface="Times" pitchFamily="18" charset="0"/>
              <a:buNone/>
              <a:defRPr/>
            </a:pPr>
            <a:r>
              <a:rPr lang="de-DE" sz="2800" b="1" kern="0" dirty="0">
                <a:solidFill>
                  <a:srgbClr val="800000"/>
                </a:solidFill>
                <a:latin typeface="+mj-lt"/>
                <a:ea typeface="Geneva" charset="0"/>
                <a:cs typeface="Geneva" charset="0"/>
              </a:rPr>
              <a:t>Gliederung</a:t>
            </a:r>
          </a:p>
          <a:p>
            <a:pPr>
              <a:lnSpc>
                <a:spcPts val="1500"/>
              </a:lnSpc>
              <a:buFont typeface="Times" pitchFamily="18" charset="0"/>
              <a:buNone/>
              <a:defRPr/>
            </a:pPr>
            <a:endParaRPr lang="de-DE" sz="1400" b="1" kern="0" dirty="0">
              <a:latin typeface="+mj-lt"/>
              <a:ea typeface="Geneva" charset="0"/>
              <a:cs typeface="Geneva" charset="0"/>
            </a:endParaRPr>
          </a:p>
          <a:p>
            <a:pPr>
              <a:lnSpc>
                <a:spcPts val="1500"/>
              </a:lnSpc>
              <a:buFont typeface="Times" pitchFamily="18" charset="0"/>
              <a:buNone/>
              <a:defRPr/>
            </a:pPr>
            <a:endParaRPr lang="de-DE" sz="1400" b="1" kern="0" dirty="0">
              <a:latin typeface="+mj-lt"/>
              <a:ea typeface="Geneva" charset="0"/>
              <a:cs typeface="Geneva" charset="0"/>
            </a:endParaRPr>
          </a:p>
          <a:p>
            <a:pPr>
              <a:lnSpc>
                <a:spcPts val="3500"/>
              </a:lnSpc>
              <a:buFontTx/>
              <a:buAutoNum type="arabicPeriod"/>
              <a:defRPr/>
            </a:pPr>
            <a:r>
              <a:rPr lang="de-DE" sz="2200" b="1" kern="0" dirty="0">
                <a:latin typeface="+mj-lt"/>
                <a:ea typeface="Geneva" charset="0"/>
                <a:cs typeface="Geneva" charset="0"/>
              </a:rPr>
              <a:t> Teil: Gesellschaftlicher Kontext</a:t>
            </a:r>
          </a:p>
          <a:p>
            <a:pPr>
              <a:lnSpc>
                <a:spcPts val="3500"/>
              </a:lnSpc>
              <a:buFont typeface="Times" pitchFamily="18" charset="0"/>
              <a:buNone/>
              <a:defRPr/>
            </a:pPr>
            <a:r>
              <a:rPr lang="de-DE" sz="2200" kern="0" dirty="0">
                <a:latin typeface="+mj-lt"/>
                <a:ea typeface="Geneva" charset="0"/>
                <a:cs typeface="Geneva" charset="0"/>
              </a:rPr>
              <a:t>1.1. Vom Rückzug des Staates aus der Bildungsfinanzierung…</a:t>
            </a:r>
          </a:p>
          <a:p>
            <a:pPr>
              <a:lnSpc>
                <a:spcPts val="3500"/>
              </a:lnSpc>
              <a:buFont typeface="Times" pitchFamily="18" charset="0"/>
              <a:buNone/>
              <a:defRPr/>
            </a:pPr>
            <a:r>
              <a:rPr lang="de-DE" sz="2200" kern="0" dirty="0">
                <a:latin typeface="+mj-lt"/>
                <a:ea typeface="Geneva" charset="0"/>
                <a:cs typeface="Geneva" charset="0"/>
              </a:rPr>
              <a:t>1.2</a:t>
            </a:r>
            <a:r>
              <a:rPr lang="de-DE" sz="2200" kern="0" dirty="0">
                <a:ea typeface="Geneva" charset="0"/>
                <a:cs typeface="Geneva" charset="0"/>
              </a:rPr>
              <a:t>. …und den Interessen dahinter</a:t>
            </a:r>
          </a:p>
          <a:p>
            <a:pPr>
              <a:lnSpc>
                <a:spcPts val="3500"/>
              </a:lnSpc>
              <a:buFont typeface="Times" pitchFamily="18" charset="0"/>
              <a:buNone/>
              <a:defRPr/>
            </a:pPr>
            <a:r>
              <a:rPr lang="de-DE" sz="2200" kern="0" dirty="0">
                <a:ea typeface="Geneva" charset="0"/>
                <a:cs typeface="Geneva" charset="0"/>
              </a:rPr>
              <a:t>1.3. …zum Geschäftsmodell Bildung</a:t>
            </a:r>
          </a:p>
          <a:p>
            <a:pPr>
              <a:lnSpc>
                <a:spcPts val="1500"/>
              </a:lnSpc>
              <a:buFont typeface="Times" pitchFamily="18" charset="0"/>
              <a:buNone/>
              <a:defRPr/>
            </a:pPr>
            <a:endParaRPr lang="de-DE" sz="1000" kern="0" dirty="0">
              <a:ea typeface="Geneva" charset="0"/>
              <a:cs typeface="Geneva" charset="0"/>
            </a:endParaRPr>
          </a:p>
          <a:p>
            <a:pPr>
              <a:lnSpc>
                <a:spcPts val="3500"/>
              </a:lnSpc>
              <a:buFont typeface="Times" pitchFamily="18" charset="0"/>
              <a:buNone/>
              <a:defRPr/>
            </a:pPr>
            <a:r>
              <a:rPr lang="de-DE" sz="2200" b="1" kern="0" dirty="0">
                <a:latin typeface="+mj-lt"/>
                <a:ea typeface="Geneva" charset="0"/>
                <a:cs typeface="Geneva" charset="0"/>
              </a:rPr>
              <a:t>Pause</a:t>
            </a:r>
          </a:p>
          <a:p>
            <a:pPr>
              <a:lnSpc>
                <a:spcPts val="1500"/>
              </a:lnSpc>
              <a:buFont typeface="Times" pitchFamily="18" charset="0"/>
              <a:buNone/>
              <a:defRPr/>
            </a:pPr>
            <a:endParaRPr lang="de-DE" sz="2200" b="1" kern="0" dirty="0">
              <a:latin typeface="+mj-lt"/>
              <a:ea typeface="Geneva" charset="0"/>
              <a:cs typeface="Geneva" charset="0"/>
            </a:endParaRPr>
          </a:p>
          <a:p>
            <a:pPr>
              <a:lnSpc>
                <a:spcPts val="3500"/>
              </a:lnSpc>
              <a:buFont typeface="Times" pitchFamily="18" charset="0"/>
              <a:buNone/>
              <a:defRPr/>
            </a:pPr>
            <a:r>
              <a:rPr lang="de-DE" sz="2200" b="1" kern="0" dirty="0">
                <a:latin typeface="+mj-lt"/>
                <a:ea typeface="Geneva" charset="0"/>
                <a:cs typeface="Geneva" charset="0"/>
              </a:rPr>
              <a:t>2. Teil: Konkrete Projekte</a:t>
            </a:r>
          </a:p>
          <a:p>
            <a:pPr>
              <a:lnSpc>
                <a:spcPts val="3500"/>
              </a:lnSpc>
              <a:buFont typeface="Times" pitchFamily="18" charset="0"/>
              <a:buNone/>
              <a:defRPr/>
            </a:pPr>
            <a:r>
              <a:rPr lang="de-DE" sz="2200" kern="0" dirty="0">
                <a:latin typeface="+mj-lt"/>
                <a:ea typeface="Geneva" charset="0"/>
                <a:cs typeface="Geneva" charset="0"/>
              </a:rPr>
              <a:t>2.1. Bürgerschule</a:t>
            </a:r>
          </a:p>
          <a:p>
            <a:pPr>
              <a:lnSpc>
                <a:spcPts val="3500"/>
              </a:lnSpc>
              <a:buFont typeface="Times" pitchFamily="18" charset="0"/>
              <a:buNone/>
              <a:defRPr/>
            </a:pPr>
            <a:r>
              <a:rPr lang="de-DE" sz="2200" kern="0" dirty="0">
                <a:latin typeface="+mj-lt"/>
                <a:ea typeface="Geneva" charset="0"/>
                <a:cs typeface="Geneva" charset="0"/>
              </a:rPr>
              <a:t>2.2. Kommunale Schule | Bildungslandschaft</a:t>
            </a:r>
            <a:endParaRPr lang="de-DE" sz="2800"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linds(horizontal)">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linds(horizontal)">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blinds(horizontal)">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blinds(horizontal)">
                                      <p:cBhvr>
                                        <p:cTn id="4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5"/>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graphicFrame>
        <p:nvGraphicFramePr>
          <p:cNvPr id="1034" name="Object 10"/>
          <p:cNvGraphicFramePr>
            <a:graphicFrameLocks noGrp="1" noChangeAspect="1"/>
          </p:cNvGraphicFramePr>
          <p:nvPr>
            <p:ph idx="4294967295"/>
          </p:nvPr>
        </p:nvGraphicFramePr>
        <p:xfrm>
          <a:off x="179388" y="1162050"/>
          <a:ext cx="8640762" cy="4572000"/>
        </p:xfrm>
        <a:graphic>
          <a:graphicData uri="http://schemas.openxmlformats.org/presentationml/2006/ole">
            <mc:AlternateContent xmlns:mc="http://schemas.openxmlformats.org/markup-compatibility/2006">
              <mc:Choice xmlns:v="urn:schemas-microsoft-com:vml" Requires="v">
                <p:oleObj spid="_x0000_s1035" name="Diagramm" r:id="rId4" imgW="6681960" imgH="3540600" progId="Excel.Sheet.8">
                  <p:embed/>
                </p:oleObj>
              </mc:Choice>
              <mc:Fallback>
                <p:oleObj name="Diagramm" r:id="rId4" imgW="6681960" imgH="3540600" progId="Excel.Sheet.8">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62050"/>
                        <a:ext cx="8640762" cy="4572000"/>
                      </a:xfrm>
                      <a:prstGeom prst="rect">
                        <a:avLst/>
                      </a:prstGeom>
                      <a:solidFill>
                        <a:schemeClr val="bg1"/>
                      </a:solidFill>
                    </p:spPr>
                  </p:pic>
                </p:oleObj>
              </mc:Fallback>
            </mc:AlternateContent>
          </a:graphicData>
        </a:graphic>
      </p:graphicFrame>
      <p:sp>
        <p:nvSpPr>
          <p:cNvPr id="1028" name="Text Box 7"/>
          <p:cNvSpPr txBox="1">
            <a:spLocks noChangeArrowheads="1"/>
          </p:cNvSpPr>
          <p:nvPr/>
        </p:nvSpPr>
        <p:spPr bwMode="auto">
          <a:xfrm>
            <a:off x="5613400" y="6021388"/>
            <a:ext cx="3265488" cy="244475"/>
          </a:xfrm>
          <a:prstGeom prst="rect">
            <a:avLst/>
          </a:prstGeom>
          <a:noFill/>
          <a:ln w="9525">
            <a:noFill/>
            <a:miter lim="800000"/>
            <a:headEnd/>
            <a:tailEnd/>
          </a:ln>
        </p:spPr>
        <p:txBody>
          <a:bodyPr>
            <a:spAutoFit/>
          </a:bodyPr>
          <a:lstStyle/>
          <a:p>
            <a:pPr eaLnBrk="0" hangingPunct="0">
              <a:defRPr/>
            </a:pPr>
            <a:r>
              <a:rPr lang="de-DE" sz="1000" dirty="0">
                <a:solidFill>
                  <a:schemeClr val="bg1">
                    <a:lumMod val="65000"/>
                  </a:schemeClr>
                </a:solidFill>
                <a:latin typeface="Arial" pitchFamily="34" charset="0"/>
                <a:ea typeface="ＭＳ Ｐゴシック" pitchFamily="34" charset="-128"/>
                <a:cs typeface="+mn-cs"/>
              </a:rPr>
              <a:t>Quelle: DGB Hessen, ILO (International Labour Office)</a:t>
            </a:r>
          </a:p>
        </p:txBody>
      </p:sp>
      <p:sp>
        <p:nvSpPr>
          <p:cNvPr id="1037" name="Text Box 8"/>
          <p:cNvSpPr txBox="1">
            <a:spLocks noChangeArrowheads="1"/>
          </p:cNvSpPr>
          <p:nvPr/>
        </p:nvSpPr>
        <p:spPr bwMode="auto">
          <a:xfrm>
            <a:off x="2771775" y="1196975"/>
            <a:ext cx="3455988" cy="336550"/>
          </a:xfrm>
          <a:prstGeom prst="rect">
            <a:avLst/>
          </a:prstGeom>
          <a:noFill/>
          <a:ln w="9525">
            <a:noFill/>
            <a:miter lim="800000"/>
            <a:headEnd/>
            <a:tailEnd/>
          </a:ln>
        </p:spPr>
        <p:txBody>
          <a:bodyPr>
            <a:spAutoFit/>
          </a:bodyPr>
          <a:lstStyle/>
          <a:p>
            <a:pPr eaLnBrk="0" hangingPunct="0"/>
            <a:r>
              <a:rPr lang="de-DE" sz="1600" b="1"/>
              <a:t>Anteil öffentlicher Beschäftigung</a:t>
            </a:r>
          </a:p>
        </p:txBody>
      </p:sp>
      <p:sp>
        <p:nvSpPr>
          <p:cNvPr id="1038" name="Rechteck 7"/>
          <p:cNvSpPr>
            <a:spLocks noChangeArrowheads="1"/>
          </p:cNvSpPr>
          <p:nvPr/>
        </p:nvSpPr>
        <p:spPr bwMode="auto">
          <a:xfrm>
            <a:off x="609600" y="481013"/>
            <a:ext cx="8001000" cy="366712"/>
          </a:xfrm>
          <a:prstGeom prst="rect">
            <a:avLst/>
          </a:prstGeom>
          <a:noFill/>
          <a:ln w="9525">
            <a:noFill/>
            <a:miter lim="800000"/>
            <a:headEnd/>
            <a:tailEnd/>
          </a:ln>
        </p:spPr>
        <p:txBody>
          <a:bodyPr>
            <a:spAutoFit/>
          </a:bodyPr>
          <a:lstStyle/>
          <a:p>
            <a:pPr>
              <a:buFont typeface="Times" pitchFamily="18" charset="0"/>
              <a:buNone/>
            </a:pPr>
            <a:r>
              <a:rPr lang="de-DE" sz="1800" b="1">
                <a:solidFill>
                  <a:srgbClr val="800000"/>
                </a:solidFill>
              </a:rPr>
              <a:t>Materielles Resultat: Staatsauszehrung und Sozialabbau</a:t>
            </a:r>
            <a:endParaRPr lang="de-DE">
              <a:solidFill>
                <a:srgbClr val="8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pic>
        <p:nvPicPr>
          <p:cNvPr id="57346" name="Picture 3"/>
          <p:cNvPicPr>
            <a:picLocks noGrp="1" noChangeAspect="1" noChangeArrowheads="1"/>
          </p:cNvPicPr>
          <p:nvPr>
            <p:ph idx="1"/>
          </p:nvPr>
        </p:nvPicPr>
        <p:blipFill>
          <a:blip r:embed="rId3"/>
          <a:srcRect/>
          <a:stretch>
            <a:fillRect/>
          </a:stretch>
        </p:blipFill>
        <p:spPr>
          <a:xfrm>
            <a:off x="755650" y="1125538"/>
            <a:ext cx="7345363" cy="4613275"/>
          </a:xfrm>
        </p:spPr>
      </p:pic>
      <p:sp>
        <p:nvSpPr>
          <p:cNvPr id="57347" name="Rechteck 7"/>
          <p:cNvSpPr>
            <a:spLocks noChangeArrowheads="1"/>
          </p:cNvSpPr>
          <p:nvPr/>
        </p:nvSpPr>
        <p:spPr bwMode="auto">
          <a:xfrm>
            <a:off x="609600" y="481013"/>
            <a:ext cx="8001000" cy="393700"/>
          </a:xfrm>
          <a:prstGeom prst="rect">
            <a:avLst/>
          </a:prstGeom>
          <a:noFill/>
          <a:ln w="9525">
            <a:noFill/>
            <a:miter lim="800000"/>
            <a:headEnd/>
            <a:tailEnd/>
          </a:ln>
        </p:spPr>
        <p:txBody>
          <a:bodyPr>
            <a:spAutoFit/>
          </a:bodyPr>
          <a:lstStyle/>
          <a:p>
            <a:pPr>
              <a:lnSpc>
                <a:spcPct val="120000"/>
              </a:lnSpc>
              <a:buFont typeface="Times" pitchFamily="18" charset="0"/>
              <a:buNone/>
            </a:pPr>
            <a:r>
              <a:rPr lang="de-DE" sz="1800" b="1">
                <a:solidFill>
                  <a:srgbClr val="800000"/>
                </a:solidFill>
              </a:rPr>
              <a:t>Materielles Resultat: Überakkumulation von Vermögen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59394" name="Rechteck 7"/>
          <p:cNvSpPr>
            <a:spLocks noChangeArrowheads="1"/>
          </p:cNvSpPr>
          <p:nvPr/>
        </p:nvSpPr>
        <p:spPr bwMode="auto">
          <a:xfrm>
            <a:off x="609600" y="481013"/>
            <a:ext cx="8001000" cy="393700"/>
          </a:xfrm>
          <a:prstGeom prst="rect">
            <a:avLst/>
          </a:prstGeom>
          <a:noFill/>
          <a:ln w="9525">
            <a:noFill/>
            <a:miter lim="800000"/>
            <a:headEnd/>
            <a:tailEnd/>
          </a:ln>
        </p:spPr>
        <p:txBody>
          <a:bodyPr>
            <a:spAutoFit/>
          </a:bodyPr>
          <a:lstStyle/>
          <a:p>
            <a:pPr>
              <a:lnSpc>
                <a:spcPct val="120000"/>
              </a:lnSpc>
              <a:buFont typeface="Times" pitchFamily="18" charset="0"/>
              <a:buNone/>
            </a:pPr>
            <a:r>
              <a:rPr lang="de-DE" sz="1800" b="1">
                <a:solidFill>
                  <a:srgbClr val="800000"/>
                </a:solidFill>
              </a:rPr>
              <a:t>Materielles Resultat: Überakkumulation von Vermögen</a:t>
            </a:r>
          </a:p>
        </p:txBody>
      </p:sp>
      <p:pic>
        <p:nvPicPr>
          <p:cNvPr id="59395" name="Picture 4"/>
          <p:cNvPicPr>
            <a:picLocks noChangeAspect="1" noChangeArrowheads="1"/>
          </p:cNvPicPr>
          <p:nvPr/>
        </p:nvPicPr>
        <p:blipFill>
          <a:blip r:embed="rId3"/>
          <a:srcRect r="174" b="4649"/>
          <a:stretch>
            <a:fillRect/>
          </a:stretch>
        </p:blipFill>
        <p:spPr bwMode="auto">
          <a:xfrm>
            <a:off x="1409700" y="931863"/>
            <a:ext cx="5049838" cy="5233987"/>
          </a:xfrm>
          <a:prstGeom prst="rect">
            <a:avLst/>
          </a:prstGeom>
          <a:noFill/>
          <a:ln w="12700" cap="sq">
            <a:noFill/>
            <a:miter lim="800000"/>
            <a:headEnd type="none" w="sm" len="sm"/>
            <a:tailEnd type="none" w="sm" len="sm"/>
          </a:ln>
        </p:spPr>
      </p:pic>
      <p:sp>
        <p:nvSpPr>
          <p:cNvPr id="59396" name="Rechteck 167"/>
          <p:cNvSpPr>
            <a:spLocks noChangeArrowheads="1"/>
          </p:cNvSpPr>
          <p:nvPr/>
        </p:nvSpPr>
        <p:spPr bwMode="auto">
          <a:xfrm>
            <a:off x="5219700" y="5949950"/>
            <a:ext cx="3889375" cy="276225"/>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Transparent 1/2007, S. 2</a:t>
            </a:r>
            <a:endParaRPr lang="de-DE" sz="1200">
              <a:solidFill>
                <a:schemeClr val="bg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61442" name="Rechteck 7"/>
          <p:cNvSpPr>
            <a:spLocks noChangeArrowheads="1"/>
          </p:cNvSpPr>
          <p:nvPr/>
        </p:nvSpPr>
        <p:spPr bwMode="auto">
          <a:xfrm>
            <a:off x="609600" y="481013"/>
            <a:ext cx="8001000" cy="393700"/>
          </a:xfrm>
          <a:prstGeom prst="rect">
            <a:avLst/>
          </a:prstGeom>
          <a:noFill/>
          <a:ln w="9525">
            <a:noFill/>
            <a:miter lim="800000"/>
            <a:headEnd/>
            <a:tailEnd/>
          </a:ln>
        </p:spPr>
        <p:txBody>
          <a:bodyPr>
            <a:spAutoFit/>
          </a:bodyPr>
          <a:lstStyle/>
          <a:p>
            <a:pPr>
              <a:lnSpc>
                <a:spcPct val="120000"/>
              </a:lnSpc>
              <a:buFont typeface="Times" pitchFamily="18" charset="0"/>
              <a:buNone/>
            </a:pPr>
            <a:r>
              <a:rPr lang="de-DE" sz="1800" b="1">
                <a:solidFill>
                  <a:srgbClr val="800000"/>
                </a:solidFill>
              </a:rPr>
              <a:t>Materielles Resultat: Steuersenkungs-Privatisierungs-Kreislauf</a:t>
            </a:r>
          </a:p>
        </p:txBody>
      </p:sp>
      <p:sp>
        <p:nvSpPr>
          <p:cNvPr id="61443" name="Rechteck 167"/>
          <p:cNvSpPr>
            <a:spLocks noChangeArrowheads="1"/>
          </p:cNvSpPr>
          <p:nvPr/>
        </p:nvSpPr>
        <p:spPr bwMode="auto">
          <a:xfrm>
            <a:off x="7667625" y="2276475"/>
            <a:ext cx="1296988" cy="2862263"/>
          </a:xfrm>
          <a:prstGeom prst="rect">
            <a:avLst/>
          </a:prstGeom>
          <a:noFill/>
          <a:ln w="9525">
            <a:noFill/>
            <a:miter lim="800000"/>
            <a:headEnd/>
            <a:tailEnd/>
          </a:ln>
        </p:spPr>
        <p:txBody>
          <a:bodyPr>
            <a:spAutoFit/>
          </a:bodyPr>
          <a:lstStyle/>
          <a:p>
            <a:pPr algn="r">
              <a:buFont typeface="Times" pitchFamily="18" charset="0"/>
              <a:buNone/>
            </a:pPr>
            <a:r>
              <a:rPr lang="de-DE" sz="1000">
                <a:solidFill>
                  <a:schemeClr val="bg2"/>
                </a:solidFill>
                <a:cs typeface="Times New Roman" pitchFamily="18" charset="0"/>
              </a:rPr>
              <a:t>Quelle: Huffschmid, J. (2007): Vortrag auf der Fachtagung ‚Die Folgen der derzeitigen ökonomischen Disparitäten in der EU und ihre Auswirkungen auf die öffentliche Finanzierung von Bildung‘ der AG Bildungsfinanzierung beim Hauptvorstand der GEW am 16.02.2007 in Bad Hersfeld </a:t>
            </a:r>
            <a:endParaRPr lang="de-DE" sz="1000">
              <a:solidFill>
                <a:schemeClr val="bg2"/>
              </a:solidFill>
            </a:endParaRPr>
          </a:p>
        </p:txBody>
      </p:sp>
      <p:sp>
        <p:nvSpPr>
          <p:cNvPr id="74" name="AutoShape 5"/>
          <p:cNvSpPr>
            <a:spLocks noChangeArrowheads="1"/>
          </p:cNvSpPr>
          <p:nvPr/>
        </p:nvSpPr>
        <p:spPr bwMode="auto">
          <a:xfrm>
            <a:off x="6923088" y="3432175"/>
            <a:ext cx="457200" cy="1149350"/>
          </a:xfrm>
          <a:prstGeom prst="curvedLeftArrow">
            <a:avLst>
              <a:gd name="adj1" fmla="val 50278"/>
              <a:gd name="adj2" fmla="val 100556"/>
              <a:gd name="adj3" fmla="val 33333"/>
            </a:avLst>
          </a:prstGeom>
          <a:solidFill>
            <a:srgbClr val="FF0000"/>
          </a:solidFill>
          <a:ln w="12700" cap="sq">
            <a:solidFill>
              <a:schemeClr val="tx1"/>
            </a:solidFill>
            <a:miter lim="800000"/>
            <a:headEnd type="none" w="sm" len="sm"/>
            <a:tailEnd type="none" w="sm" len="sm"/>
          </a:ln>
        </p:spPr>
        <p:txBody>
          <a:bodyPr wrap="none" anchor="ctr"/>
          <a:lstStyle/>
          <a:p>
            <a:pPr>
              <a:buFont typeface="Times" pitchFamily="18" charset="0"/>
              <a:buChar char="•"/>
            </a:pPr>
            <a:endParaRPr lang="de-DE"/>
          </a:p>
        </p:txBody>
      </p:sp>
      <p:sp>
        <p:nvSpPr>
          <p:cNvPr id="75" name="AutoShape 6"/>
          <p:cNvSpPr>
            <a:spLocks noChangeArrowheads="1"/>
          </p:cNvSpPr>
          <p:nvPr/>
        </p:nvSpPr>
        <p:spPr bwMode="auto">
          <a:xfrm rot="10800000">
            <a:off x="4329113" y="3287713"/>
            <a:ext cx="496887" cy="1220787"/>
          </a:xfrm>
          <a:prstGeom prst="curvedLeftArrow">
            <a:avLst>
              <a:gd name="adj1" fmla="val 50332"/>
              <a:gd name="adj2" fmla="val 100652"/>
              <a:gd name="adj3" fmla="val 33333"/>
            </a:avLst>
          </a:prstGeom>
          <a:solidFill>
            <a:srgbClr val="FF0000"/>
          </a:solidFill>
          <a:ln w="12700" cap="sq">
            <a:solidFill>
              <a:schemeClr val="tx1"/>
            </a:solidFill>
            <a:miter lim="800000"/>
            <a:headEnd type="none" w="sm" len="sm"/>
            <a:tailEnd type="none" w="sm" len="sm"/>
          </a:ln>
        </p:spPr>
        <p:txBody>
          <a:bodyPr wrap="none" anchor="ctr"/>
          <a:lstStyle/>
          <a:p>
            <a:pPr>
              <a:buFont typeface="Times" pitchFamily="18" charset="0"/>
              <a:buChar char="•"/>
            </a:pPr>
            <a:endParaRPr lang="de-DE"/>
          </a:p>
        </p:txBody>
      </p:sp>
      <p:sp>
        <p:nvSpPr>
          <p:cNvPr id="61446" name="Rectangle 7"/>
          <p:cNvSpPr>
            <a:spLocks noChangeArrowheads="1"/>
          </p:cNvSpPr>
          <p:nvPr/>
        </p:nvSpPr>
        <p:spPr bwMode="auto">
          <a:xfrm>
            <a:off x="4887913" y="3625850"/>
            <a:ext cx="1685925" cy="735013"/>
          </a:xfrm>
          <a:prstGeom prst="rect">
            <a:avLst/>
          </a:prstGeom>
          <a:solidFill>
            <a:srgbClr val="FFFFFF"/>
          </a:solidFill>
          <a:ln w="12700" cap="sq">
            <a:noFill/>
            <a:miter lim="800000"/>
            <a:headEnd type="none" w="sm" len="sm"/>
            <a:tailEnd type="none" w="sm" len="sm"/>
          </a:ln>
        </p:spPr>
        <p:txBody>
          <a:bodyPr wrap="none" anchor="ctr"/>
          <a:lstStyle/>
          <a:p>
            <a:pPr>
              <a:buFont typeface="Times" pitchFamily="18" charset="0"/>
              <a:buChar char="•"/>
            </a:pPr>
            <a:endParaRPr lang="de-DE"/>
          </a:p>
        </p:txBody>
      </p:sp>
      <p:grpSp>
        <p:nvGrpSpPr>
          <p:cNvPr id="2" name="Group 43"/>
          <p:cNvGrpSpPr>
            <a:grpSpLocks/>
          </p:cNvGrpSpPr>
          <p:nvPr/>
        </p:nvGrpSpPr>
        <p:grpSpPr bwMode="auto">
          <a:xfrm>
            <a:off x="0" y="3141663"/>
            <a:ext cx="2051050" cy="1200150"/>
            <a:chOff x="0" y="1979"/>
            <a:chExt cx="1193" cy="756"/>
          </a:xfrm>
        </p:grpSpPr>
        <p:sp>
          <p:nvSpPr>
            <p:cNvPr id="61476" name="Rectangle 9"/>
            <p:cNvSpPr>
              <a:spLocks noChangeArrowheads="1"/>
            </p:cNvSpPr>
            <p:nvPr/>
          </p:nvSpPr>
          <p:spPr bwMode="auto">
            <a:xfrm>
              <a:off x="0" y="1996"/>
              <a:ext cx="1182" cy="695"/>
            </a:xfrm>
            <a:prstGeom prst="rect">
              <a:avLst/>
            </a:prstGeom>
            <a:solidFill>
              <a:srgbClr val="FFFFFF"/>
            </a:solidFill>
            <a:ln w="12700" cap="sq">
              <a:noFill/>
              <a:miter lim="800000"/>
              <a:headEnd type="none" w="sm" len="sm"/>
              <a:tailEnd type="none" w="sm" len="sm"/>
            </a:ln>
          </p:spPr>
          <p:txBody>
            <a:bodyPr wrap="none" anchor="ctr"/>
            <a:lstStyle/>
            <a:p>
              <a:pPr>
                <a:buFont typeface="Times" pitchFamily="18" charset="0"/>
                <a:buChar char="•"/>
              </a:pPr>
              <a:endParaRPr lang="de-DE"/>
            </a:p>
          </p:txBody>
        </p:sp>
        <p:sp>
          <p:nvSpPr>
            <p:cNvPr id="61477" name="Text Box 10"/>
            <p:cNvSpPr txBox="1">
              <a:spLocks noChangeArrowheads="1"/>
            </p:cNvSpPr>
            <p:nvPr/>
          </p:nvSpPr>
          <p:spPr bwMode="auto">
            <a:xfrm>
              <a:off x="0" y="1979"/>
              <a:ext cx="1193" cy="756"/>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endParaRPr lang="de-DE" sz="1200" b="1">
                <a:solidFill>
                  <a:schemeClr val="bg2"/>
                </a:solidFill>
              </a:endParaRPr>
            </a:p>
            <a:p>
              <a:pPr>
                <a:buFont typeface="Times" pitchFamily="18" charset="0"/>
                <a:buNone/>
              </a:pPr>
              <a:r>
                <a:rPr lang="de-DE" sz="1200" b="1">
                  <a:solidFill>
                    <a:schemeClr val="bg2"/>
                  </a:solidFill>
                </a:rPr>
                <a:t>Steuersenkung für</a:t>
              </a:r>
            </a:p>
            <a:p>
              <a:pPr>
                <a:buFont typeface="Times" pitchFamily="18" charset="0"/>
                <a:buNone/>
              </a:pPr>
              <a:r>
                <a:rPr lang="de-DE" sz="1200" b="1">
                  <a:solidFill>
                    <a:schemeClr val="bg2"/>
                  </a:solidFill>
                </a:rPr>
                <a:t>Unternehmensgewinne, Kapital- und Spitzeneinkommen</a:t>
              </a:r>
            </a:p>
            <a:p>
              <a:pPr>
                <a:buFont typeface="Times" pitchFamily="18" charset="0"/>
                <a:buNone/>
              </a:pPr>
              <a:endParaRPr lang="de-DE" sz="1200" b="1">
                <a:solidFill>
                  <a:schemeClr val="bg2"/>
                </a:solidFill>
              </a:endParaRPr>
            </a:p>
          </p:txBody>
        </p:sp>
      </p:grpSp>
      <p:grpSp>
        <p:nvGrpSpPr>
          <p:cNvPr id="3" name="Group 34"/>
          <p:cNvGrpSpPr>
            <a:grpSpLocks/>
          </p:cNvGrpSpPr>
          <p:nvPr/>
        </p:nvGrpSpPr>
        <p:grpSpPr bwMode="auto">
          <a:xfrm>
            <a:off x="1924050" y="2782888"/>
            <a:ext cx="1912938" cy="1858962"/>
            <a:chOff x="1212" y="1753"/>
            <a:chExt cx="1205" cy="1171"/>
          </a:xfrm>
        </p:grpSpPr>
        <p:sp>
          <p:nvSpPr>
            <p:cNvPr id="61472" name="Text Box 11"/>
            <p:cNvSpPr txBox="1">
              <a:spLocks noChangeArrowheads="1"/>
            </p:cNvSpPr>
            <p:nvPr/>
          </p:nvSpPr>
          <p:spPr bwMode="auto">
            <a:xfrm>
              <a:off x="1416" y="1753"/>
              <a:ext cx="1001" cy="407"/>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200" b="1">
                  <a:solidFill>
                    <a:schemeClr val="bg2"/>
                  </a:solidFill>
                </a:rPr>
                <a:t>Höhere Nettogewinne und Spitzeneinkommen</a:t>
              </a:r>
            </a:p>
          </p:txBody>
        </p:sp>
        <p:sp>
          <p:nvSpPr>
            <p:cNvPr id="61473" name="Text Box 12"/>
            <p:cNvSpPr txBox="1">
              <a:spLocks noChangeArrowheads="1"/>
            </p:cNvSpPr>
            <p:nvPr/>
          </p:nvSpPr>
          <p:spPr bwMode="auto">
            <a:xfrm>
              <a:off x="1416" y="2517"/>
              <a:ext cx="995" cy="407"/>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200" b="1">
                  <a:solidFill>
                    <a:schemeClr val="bg2"/>
                  </a:solidFill>
                </a:rPr>
                <a:t>Ausfall </a:t>
              </a:r>
            </a:p>
            <a:p>
              <a:pPr>
                <a:buFont typeface="Times" pitchFamily="18" charset="0"/>
                <a:buNone/>
              </a:pPr>
              <a:r>
                <a:rPr lang="de-DE" sz="1200" b="1">
                  <a:solidFill>
                    <a:schemeClr val="bg2"/>
                  </a:solidFill>
                </a:rPr>
                <a:t>öffentlicher Einnahmen</a:t>
              </a:r>
            </a:p>
          </p:txBody>
        </p:sp>
        <p:sp>
          <p:nvSpPr>
            <p:cNvPr id="61474" name="Line 22"/>
            <p:cNvSpPr>
              <a:spLocks noChangeShapeType="1"/>
            </p:cNvSpPr>
            <p:nvPr/>
          </p:nvSpPr>
          <p:spPr bwMode="auto">
            <a:xfrm>
              <a:off x="1212" y="2130"/>
              <a:ext cx="204" cy="0"/>
            </a:xfrm>
            <a:prstGeom prst="line">
              <a:avLst/>
            </a:prstGeom>
            <a:noFill/>
            <a:ln w="57150" cap="sq">
              <a:solidFill>
                <a:srgbClr val="FF0000"/>
              </a:solidFill>
              <a:round/>
              <a:headEnd type="none" w="sm" len="sm"/>
              <a:tailEnd type="triangle" w="sm" len="sm"/>
            </a:ln>
          </p:spPr>
          <p:txBody>
            <a:bodyPr wrap="none"/>
            <a:lstStyle/>
            <a:p>
              <a:endParaRPr lang="de-DE"/>
            </a:p>
          </p:txBody>
        </p:sp>
        <p:sp>
          <p:nvSpPr>
            <p:cNvPr id="61475" name="Line 23"/>
            <p:cNvSpPr>
              <a:spLocks noChangeShapeType="1"/>
            </p:cNvSpPr>
            <p:nvPr/>
          </p:nvSpPr>
          <p:spPr bwMode="auto">
            <a:xfrm>
              <a:off x="1212" y="2580"/>
              <a:ext cx="204" cy="0"/>
            </a:xfrm>
            <a:prstGeom prst="line">
              <a:avLst/>
            </a:prstGeom>
            <a:noFill/>
            <a:ln w="57150" cap="sq">
              <a:solidFill>
                <a:srgbClr val="FF0000"/>
              </a:solidFill>
              <a:round/>
              <a:headEnd type="none" w="sm" len="sm"/>
              <a:tailEnd type="triangle" w="sm" len="sm"/>
            </a:ln>
          </p:spPr>
          <p:txBody>
            <a:bodyPr wrap="none"/>
            <a:lstStyle/>
            <a:p>
              <a:endParaRPr lang="de-DE"/>
            </a:p>
          </p:txBody>
        </p:sp>
      </p:grpSp>
      <p:grpSp>
        <p:nvGrpSpPr>
          <p:cNvPr id="4" name="Group 42"/>
          <p:cNvGrpSpPr>
            <a:grpSpLocks/>
          </p:cNvGrpSpPr>
          <p:nvPr/>
        </p:nvGrpSpPr>
        <p:grpSpPr bwMode="auto">
          <a:xfrm>
            <a:off x="3851275" y="1208088"/>
            <a:ext cx="2709863" cy="1716087"/>
            <a:chOff x="2426" y="761"/>
            <a:chExt cx="1707" cy="1081"/>
          </a:xfrm>
        </p:grpSpPr>
        <p:sp>
          <p:nvSpPr>
            <p:cNvPr id="61468" name="Line 24"/>
            <p:cNvSpPr>
              <a:spLocks noChangeShapeType="1"/>
            </p:cNvSpPr>
            <p:nvPr/>
          </p:nvSpPr>
          <p:spPr bwMode="auto">
            <a:xfrm flipV="1">
              <a:off x="2426" y="799"/>
              <a:ext cx="635" cy="907"/>
            </a:xfrm>
            <a:prstGeom prst="line">
              <a:avLst/>
            </a:prstGeom>
            <a:noFill/>
            <a:ln w="57150" cap="sq">
              <a:solidFill>
                <a:srgbClr val="FF0000"/>
              </a:solidFill>
              <a:round/>
              <a:headEnd type="none" w="sm" len="sm"/>
              <a:tailEnd type="triangle" w="sm" len="sm"/>
            </a:ln>
          </p:spPr>
          <p:txBody>
            <a:bodyPr wrap="none"/>
            <a:lstStyle/>
            <a:p>
              <a:endParaRPr lang="de-DE"/>
            </a:p>
          </p:txBody>
        </p:sp>
        <p:sp>
          <p:nvSpPr>
            <p:cNvPr id="61469" name="Text Box 13"/>
            <p:cNvSpPr txBox="1">
              <a:spLocks noChangeArrowheads="1"/>
            </p:cNvSpPr>
            <p:nvPr/>
          </p:nvSpPr>
          <p:spPr bwMode="auto">
            <a:xfrm>
              <a:off x="3060" y="761"/>
              <a:ext cx="1073" cy="174"/>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200" b="1">
                  <a:solidFill>
                    <a:schemeClr val="bg2"/>
                  </a:solidFill>
                </a:rPr>
                <a:t>Luxuskonsum</a:t>
              </a:r>
            </a:p>
          </p:txBody>
        </p:sp>
        <p:sp>
          <p:nvSpPr>
            <p:cNvPr id="61470" name="Text Box 14"/>
            <p:cNvSpPr txBox="1">
              <a:spLocks noChangeArrowheads="1"/>
            </p:cNvSpPr>
            <p:nvPr/>
          </p:nvSpPr>
          <p:spPr bwMode="auto">
            <a:xfrm>
              <a:off x="3060" y="1011"/>
              <a:ext cx="1073" cy="296"/>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200" b="1">
                  <a:solidFill>
                    <a:schemeClr val="bg2"/>
                  </a:solidFill>
                </a:rPr>
                <a:t>Finanzanlagen </a:t>
              </a:r>
              <a:br>
                <a:rPr lang="de-DE" sz="1200" b="1">
                  <a:solidFill>
                    <a:schemeClr val="bg2"/>
                  </a:solidFill>
                </a:rPr>
              </a:br>
              <a:r>
                <a:rPr lang="de-DE" sz="1200" b="1">
                  <a:solidFill>
                    <a:schemeClr val="bg2"/>
                  </a:solidFill>
                </a:rPr>
                <a:t>und Spekulation</a:t>
              </a:r>
            </a:p>
          </p:txBody>
        </p:sp>
        <p:sp>
          <p:nvSpPr>
            <p:cNvPr id="61471" name="Line 25"/>
            <p:cNvSpPr>
              <a:spLocks noChangeShapeType="1"/>
            </p:cNvSpPr>
            <p:nvPr/>
          </p:nvSpPr>
          <p:spPr bwMode="auto">
            <a:xfrm flipV="1">
              <a:off x="2426" y="1162"/>
              <a:ext cx="635" cy="680"/>
            </a:xfrm>
            <a:prstGeom prst="line">
              <a:avLst/>
            </a:prstGeom>
            <a:noFill/>
            <a:ln w="57150" cap="sq">
              <a:solidFill>
                <a:srgbClr val="FF0000"/>
              </a:solidFill>
              <a:round/>
              <a:headEnd type="none" w="sm" len="sm"/>
              <a:tailEnd type="triangle" w="sm" len="sm"/>
            </a:ln>
          </p:spPr>
          <p:txBody>
            <a:bodyPr wrap="none"/>
            <a:lstStyle/>
            <a:p>
              <a:endParaRPr lang="de-DE"/>
            </a:p>
          </p:txBody>
        </p:sp>
      </p:grpSp>
      <p:grpSp>
        <p:nvGrpSpPr>
          <p:cNvPr id="5" name="Group 36"/>
          <p:cNvGrpSpPr>
            <a:grpSpLocks/>
          </p:cNvGrpSpPr>
          <p:nvPr/>
        </p:nvGrpSpPr>
        <p:grpSpPr bwMode="auto">
          <a:xfrm>
            <a:off x="3851275" y="4652963"/>
            <a:ext cx="2808288" cy="1452562"/>
            <a:chOff x="2426" y="2931"/>
            <a:chExt cx="1769" cy="915"/>
          </a:xfrm>
        </p:grpSpPr>
        <p:sp>
          <p:nvSpPr>
            <p:cNvPr id="61466" name="Text Box 17"/>
            <p:cNvSpPr txBox="1">
              <a:spLocks noChangeArrowheads="1"/>
            </p:cNvSpPr>
            <p:nvPr/>
          </p:nvSpPr>
          <p:spPr bwMode="auto">
            <a:xfrm>
              <a:off x="3060" y="3555"/>
              <a:ext cx="1135" cy="291"/>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200" b="1">
                  <a:solidFill>
                    <a:schemeClr val="bg2"/>
                  </a:solidFill>
                </a:rPr>
                <a:t>Streichung/Kürzung </a:t>
              </a:r>
            </a:p>
            <a:p>
              <a:pPr>
                <a:buFont typeface="Times" pitchFamily="18" charset="0"/>
                <a:buNone/>
              </a:pPr>
              <a:r>
                <a:rPr lang="de-DE" sz="1200" b="1">
                  <a:solidFill>
                    <a:schemeClr val="bg2"/>
                  </a:solidFill>
                </a:rPr>
                <a:t>öffentlicher Ausgaben</a:t>
              </a:r>
            </a:p>
          </p:txBody>
        </p:sp>
        <p:sp>
          <p:nvSpPr>
            <p:cNvPr id="61467" name="Line 28"/>
            <p:cNvSpPr>
              <a:spLocks noChangeShapeType="1"/>
            </p:cNvSpPr>
            <p:nvPr/>
          </p:nvSpPr>
          <p:spPr bwMode="auto">
            <a:xfrm>
              <a:off x="2426" y="2931"/>
              <a:ext cx="652" cy="807"/>
            </a:xfrm>
            <a:prstGeom prst="line">
              <a:avLst/>
            </a:prstGeom>
            <a:noFill/>
            <a:ln w="57150" cap="sq">
              <a:solidFill>
                <a:srgbClr val="FF0000"/>
              </a:solidFill>
              <a:round/>
              <a:headEnd type="none" w="sm" len="sm"/>
              <a:tailEnd type="triangle" w="sm" len="sm"/>
            </a:ln>
          </p:spPr>
          <p:txBody>
            <a:bodyPr wrap="none"/>
            <a:lstStyle/>
            <a:p>
              <a:endParaRPr lang="de-DE"/>
            </a:p>
          </p:txBody>
        </p:sp>
      </p:grpSp>
      <p:grpSp>
        <p:nvGrpSpPr>
          <p:cNvPr id="6" name="Group 40"/>
          <p:cNvGrpSpPr>
            <a:grpSpLocks/>
          </p:cNvGrpSpPr>
          <p:nvPr/>
        </p:nvGrpSpPr>
        <p:grpSpPr bwMode="auto">
          <a:xfrm>
            <a:off x="3867150" y="2814638"/>
            <a:ext cx="3008313" cy="646112"/>
            <a:chOff x="2436" y="1773"/>
            <a:chExt cx="1895" cy="407"/>
          </a:xfrm>
        </p:grpSpPr>
        <p:sp>
          <p:nvSpPr>
            <p:cNvPr id="61464" name="Text Box 15"/>
            <p:cNvSpPr txBox="1">
              <a:spLocks noChangeArrowheads="1"/>
            </p:cNvSpPr>
            <p:nvPr/>
          </p:nvSpPr>
          <p:spPr bwMode="auto">
            <a:xfrm>
              <a:off x="3060" y="1773"/>
              <a:ext cx="1271" cy="407"/>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200" b="1">
                  <a:solidFill>
                    <a:schemeClr val="bg2"/>
                  </a:solidFill>
                </a:rPr>
                <a:t>Privatisierung </a:t>
              </a:r>
            </a:p>
            <a:p>
              <a:pPr>
                <a:buFont typeface="Times" pitchFamily="18" charset="0"/>
                <a:buNone/>
              </a:pPr>
              <a:r>
                <a:rPr lang="de-DE" sz="1200" b="1">
                  <a:solidFill>
                    <a:schemeClr val="bg2"/>
                  </a:solidFill>
                </a:rPr>
                <a:t>(Ankauf öffentlicher Unternehmen/Vermögen)</a:t>
              </a:r>
            </a:p>
          </p:txBody>
        </p:sp>
        <p:sp>
          <p:nvSpPr>
            <p:cNvPr id="61465" name="Line 29"/>
            <p:cNvSpPr>
              <a:spLocks noChangeShapeType="1"/>
            </p:cNvSpPr>
            <p:nvPr/>
          </p:nvSpPr>
          <p:spPr bwMode="auto">
            <a:xfrm>
              <a:off x="2436" y="2046"/>
              <a:ext cx="636" cy="0"/>
            </a:xfrm>
            <a:prstGeom prst="line">
              <a:avLst/>
            </a:prstGeom>
            <a:noFill/>
            <a:ln w="57150" cap="sq">
              <a:solidFill>
                <a:srgbClr val="FF0000"/>
              </a:solidFill>
              <a:round/>
              <a:headEnd type="none" w="sm" len="sm"/>
              <a:tailEnd type="triangle" w="sm" len="sm"/>
            </a:ln>
          </p:spPr>
          <p:txBody>
            <a:bodyPr wrap="none"/>
            <a:lstStyle/>
            <a:p>
              <a:endParaRPr lang="de-DE"/>
            </a:p>
          </p:txBody>
        </p:sp>
      </p:grpSp>
      <p:grpSp>
        <p:nvGrpSpPr>
          <p:cNvPr id="7" name="Group 41"/>
          <p:cNvGrpSpPr>
            <a:grpSpLocks/>
          </p:cNvGrpSpPr>
          <p:nvPr/>
        </p:nvGrpSpPr>
        <p:grpSpPr bwMode="auto">
          <a:xfrm>
            <a:off x="3867150" y="4319588"/>
            <a:ext cx="3008313" cy="646112"/>
            <a:chOff x="2436" y="2721"/>
            <a:chExt cx="1895" cy="407"/>
          </a:xfrm>
        </p:grpSpPr>
        <p:sp>
          <p:nvSpPr>
            <p:cNvPr id="61462" name="Text Box 16"/>
            <p:cNvSpPr txBox="1">
              <a:spLocks noChangeArrowheads="1"/>
            </p:cNvSpPr>
            <p:nvPr/>
          </p:nvSpPr>
          <p:spPr bwMode="auto">
            <a:xfrm>
              <a:off x="3060" y="2721"/>
              <a:ext cx="1271" cy="407"/>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200" b="1">
                  <a:solidFill>
                    <a:schemeClr val="bg2"/>
                  </a:solidFill>
                </a:rPr>
                <a:t>Privatisierung </a:t>
              </a:r>
              <a:br>
                <a:rPr lang="de-DE" sz="1200" b="1">
                  <a:solidFill>
                    <a:schemeClr val="bg2"/>
                  </a:solidFill>
                </a:rPr>
              </a:br>
              <a:r>
                <a:rPr lang="de-DE" sz="1200" b="1">
                  <a:solidFill>
                    <a:schemeClr val="bg2"/>
                  </a:solidFill>
                </a:rPr>
                <a:t>(Verkauf öffentlicher Unternehmen/Vermögen)</a:t>
              </a:r>
            </a:p>
          </p:txBody>
        </p:sp>
        <p:sp>
          <p:nvSpPr>
            <p:cNvPr id="61463" name="Line 30"/>
            <p:cNvSpPr>
              <a:spLocks noChangeShapeType="1"/>
            </p:cNvSpPr>
            <p:nvPr/>
          </p:nvSpPr>
          <p:spPr bwMode="auto">
            <a:xfrm>
              <a:off x="2436" y="2886"/>
              <a:ext cx="636" cy="0"/>
            </a:xfrm>
            <a:prstGeom prst="line">
              <a:avLst/>
            </a:prstGeom>
            <a:noFill/>
            <a:ln w="57150" cap="sq">
              <a:solidFill>
                <a:srgbClr val="FF0000"/>
              </a:solidFill>
              <a:round/>
              <a:headEnd type="none" w="sm" len="sm"/>
              <a:tailEnd type="triangle" w="sm" len="sm"/>
            </a:ln>
          </p:spPr>
          <p:txBody>
            <a:bodyPr wrap="none"/>
            <a:lstStyle/>
            <a:p>
              <a:endParaRPr lang="de-DE"/>
            </a:p>
          </p:txBody>
        </p:sp>
      </p:grpSp>
      <p:grpSp>
        <p:nvGrpSpPr>
          <p:cNvPr id="8" name="Group 37"/>
          <p:cNvGrpSpPr>
            <a:grpSpLocks/>
          </p:cNvGrpSpPr>
          <p:nvPr/>
        </p:nvGrpSpPr>
        <p:grpSpPr bwMode="auto">
          <a:xfrm>
            <a:off x="6600825" y="1182688"/>
            <a:ext cx="2219325" cy="349250"/>
            <a:chOff x="4158" y="707"/>
            <a:chExt cx="1254" cy="220"/>
          </a:xfrm>
        </p:grpSpPr>
        <p:sp>
          <p:nvSpPr>
            <p:cNvPr id="61460" name="Text Box 20"/>
            <p:cNvSpPr txBox="1">
              <a:spLocks noChangeArrowheads="1"/>
            </p:cNvSpPr>
            <p:nvPr/>
          </p:nvSpPr>
          <p:spPr bwMode="auto">
            <a:xfrm>
              <a:off x="4357" y="707"/>
              <a:ext cx="1055" cy="220"/>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600" b="1">
                  <a:solidFill>
                    <a:schemeClr val="bg2"/>
                  </a:solidFill>
                  <a:latin typeface="Arial Narrow" pitchFamily="34" charset="0"/>
                </a:rPr>
                <a:t>Re-Feudalisierung</a:t>
              </a:r>
            </a:p>
          </p:txBody>
        </p:sp>
        <p:sp>
          <p:nvSpPr>
            <p:cNvPr id="61461" name="Line 31"/>
            <p:cNvSpPr>
              <a:spLocks noChangeShapeType="1"/>
            </p:cNvSpPr>
            <p:nvPr/>
          </p:nvSpPr>
          <p:spPr bwMode="auto">
            <a:xfrm>
              <a:off x="4158" y="800"/>
              <a:ext cx="210" cy="0"/>
            </a:xfrm>
            <a:prstGeom prst="line">
              <a:avLst/>
            </a:prstGeom>
            <a:noFill/>
            <a:ln w="57150" cap="sq">
              <a:solidFill>
                <a:srgbClr val="FF0000"/>
              </a:solidFill>
              <a:round/>
              <a:headEnd type="none" w="sm" len="sm"/>
              <a:tailEnd type="triangle" w="sm" len="sm"/>
            </a:ln>
          </p:spPr>
          <p:txBody>
            <a:bodyPr wrap="none"/>
            <a:lstStyle/>
            <a:p>
              <a:endParaRPr lang="de-DE"/>
            </a:p>
          </p:txBody>
        </p:sp>
      </p:grpSp>
      <p:grpSp>
        <p:nvGrpSpPr>
          <p:cNvPr id="9" name="Group 38"/>
          <p:cNvGrpSpPr>
            <a:grpSpLocks/>
          </p:cNvGrpSpPr>
          <p:nvPr/>
        </p:nvGrpSpPr>
        <p:grpSpPr bwMode="auto">
          <a:xfrm>
            <a:off x="6600825" y="1671638"/>
            <a:ext cx="1858963" cy="338137"/>
            <a:chOff x="4158" y="1053"/>
            <a:chExt cx="1171" cy="213"/>
          </a:xfrm>
        </p:grpSpPr>
        <p:sp>
          <p:nvSpPr>
            <p:cNvPr id="61458" name="Text Box 19"/>
            <p:cNvSpPr txBox="1">
              <a:spLocks noChangeArrowheads="1"/>
            </p:cNvSpPr>
            <p:nvPr/>
          </p:nvSpPr>
          <p:spPr bwMode="auto">
            <a:xfrm>
              <a:off x="4357" y="1053"/>
              <a:ext cx="972" cy="213"/>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600" b="1">
                  <a:solidFill>
                    <a:schemeClr val="bg2"/>
                  </a:solidFill>
                  <a:latin typeface="Arial Narrow" pitchFamily="34" charset="0"/>
                </a:rPr>
                <a:t>Finanzialisierung</a:t>
              </a:r>
            </a:p>
          </p:txBody>
        </p:sp>
        <p:sp>
          <p:nvSpPr>
            <p:cNvPr id="61459" name="Line 32"/>
            <p:cNvSpPr>
              <a:spLocks noChangeShapeType="1"/>
            </p:cNvSpPr>
            <p:nvPr/>
          </p:nvSpPr>
          <p:spPr bwMode="auto">
            <a:xfrm>
              <a:off x="4158" y="1146"/>
              <a:ext cx="210" cy="0"/>
            </a:xfrm>
            <a:prstGeom prst="line">
              <a:avLst/>
            </a:prstGeom>
            <a:noFill/>
            <a:ln w="57150" cap="sq">
              <a:solidFill>
                <a:srgbClr val="FF0000"/>
              </a:solidFill>
              <a:round/>
              <a:headEnd type="none" w="sm" len="sm"/>
              <a:tailEnd type="triangle" w="sm" len="sm"/>
            </a:ln>
          </p:spPr>
          <p:txBody>
            <a:bodyPr wrap="none"/>
            <a:lstStyle/>
            <a:p>
              <a:endParaRPr lang="de-DE"/>
            </a:p>
          </p:txBody>
        </p:sp>
      </p:grpSp>
      <p:grpSp>
        <p:nvGrpSpPr>
          <p:cNvPr id="10" name="Group 39"/>
          <p:cNvGrpSpPr>
            <a:grpSpLocks/>
          </p:cNvGrpSpPr>
          <p:nvPr/>
        </p:nvGrpSpPr>
        <p:grpSpPr bwMode="auto">
          <a:xfrm>
            <a:off x="6683375" y="5300663"/>
            <a:ext cx="2136775" cy="928687"/>
            <a:chOff x="4210" y="3339"/>
            <a:chExt cx="1346" cy="585"/>
          </a:xfrm>
        </p:grpSpPr>
        <p:sp>
          <p:nvSpPr>
            <p:cNvPr id="61456" name="Text Box 18"/>
            <p:cNvSpPr txBox="1">
              <a:spLocks noChangeArrowheads="1"/>
            </p:cNvSpPr>
            <p:nvPr/>
          </p:nvSpPr>
          <p:spPr bwMode="auto">
            <a:xfrm>
              <a:off x="4513" y="3339"/>
              <a:ext cx="1043" cy="585"/>
            </a:xfrm>
            <a:prstGeom prst="rect">
              <a:avLst/>
            </a:prstGeom>
            <a:solidFill>
              <a:srgbClr val="FFFFFF"/>
            </a:solidFill>
            <a:ln w="12700" cap="sq">
              <a:solidFill>
                <a:srgbClr val="000080"/>
              </a:solidFill>
              <a:miter lim="800000"/>
              <a:headEnd type="none" w="sm" len="sm"/>
              <a:tailEnd type="none" w="sm" len="sm"/>
            </a:ln>
          </p:spPr>
          <p:txBody>
            <a:bodyPr>
              <a:spAutoFit/>
            </a:bodyPr>
            <a:lstStyle/>
            <a:p>
              <a:pPr>
                <a:buFont typeface="Times" pitchFamily="18" charset="0"/>
                <a:buNone/>
              </a:pPr>
              <a:r>
                <a:rPr lang="de-DE" sz="1800" b="1">
                  <a:solidFill>
                    <a:schemeClr val="bg2"/>
                  </a:solidFill>
                  <a:latin typeface="Arial Narrow" pitchFamily="34" charset="0"/>
                </a:rPr>
                <a:t>Soziale und kulturelle Verelendung</a:t>
              </a:r>
            </a:p>
          </p:txBody>
        </p:sp>
        <p:sp>
          <p:nvSpPr>
            <p:cNvPr id="61457" name="Line 33"/>
            <p:cNvSpPr>
              <a:spLocks noChangeShapeType="1"/>
            </p:cNvSpPr>
            <p:nvPr/>
          </p:nvSpPr>
          <p:spPr bwMode="auto">
            <a:xfrm flipV="1">
              <a:off x="4210" y="3748"/>
              <a:ext cx="318" cy="0"/>
            </a:xfrm>
            <a:prstGeom prst="line">
              <a:avLst/>
            </a:prstGeom>
            <a:noFill/>
            <a:ln w="57150" cap="sq">
              <a:solidFill>
                <a:srgbClr val="FF0000"/>
              </a:solidFill>
              <a:round/>
              <a:headEnd type="none" w="sm" len="sm"/>
              <a:tailEnd type="triangle" w="sm" len="sm"/>
            </a:ln>
          </p:spPr>
          <p:txBody>
            <a:bodyPr wrap="none"/>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box(out)">
                                      <p:cBhvr>
                                        <p:cTn id="61" dur="500"/>
                                        <p:tgtEl>
                                          <p:spTgt spid="74"/>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32" fill="hold" grpId="0" nodeType="click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box(out)">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txBox="1">
            <a:spLocks noChangeArrowheads="1"/>
          </p:cNvSpPr>
          <p:nvPr/>
        </p:nvSpPr>
        <p:spPr bwMode="auto">
          <a:xfrm>
            <a:off x="827088" y="620713"/>
            <a:ext cx="7239000" cy="4392612"/>
          </a:xfrm>
          <a:prstGeom prst="rect">
            <a:avLst/>
          </a:prstGeom>
          <a:noFill/>
          <a:ln w="9525">
            <a:noFill/>
            <a:miter lim="800000"/>
            <a:headEnd/>
            <a:tailEnd/>
          </a:ln>
        </p:spPr>
        <p:txBody>
          <a:bodyPr/>
          <a:lstStyle/>
          <a:p>
            <a:pPr eaLnBrk="0" hangingPunct="0"/>
            <a:endParaRPr lang="de-DE" sz="1700"/>
          </a:p>
          <a:p>
            <a:pPr eaLnBrk="0" hangingPunct="0"/>
            <a:r>
              <a:rPr lang="de-DE" sz="1700"/>
              <a:t>„Doch der Neoliberalismus zielt darauf, alle Lebensbereiche dem Marktmechanismus zu unterwerfen und die Verwandlung von Mensch, Natur und Moral in Waren grenzenlos auszuweiten.“ </a:t>
            </a:r>
          </a:p>
          <a:p>
            <a:pPr eaLnBrk="0" hangingPunct="0"/>
            <a:endParaRPr lang="de-DE" sz="1700"/>
          </a:p>
          <a:p>
            <a:pPr algn="r" eaLnBrk="0" hangingPunct="0"/>
            <a:r>
              <a:rPr lang="de-DE" sz="1700" b="1"/>
              <a:t>Karl-Georg Zinn, deutscher Wirtschaftswissenschaftler, Mitglied </a:t>
            </a:r>
          </a:p>
          <a:p>
            <a:pPr algn="r" eaLnBrk="0" hangingPunct="0"/>
            <a:r>
              <a:rPr lang="de-DE" sz="1700" b="1"/>
              <a:t>im Beirat der Bürgerrechtsorganisation Humanistische Union</a:t>
            </a:r>
          </a:p>
          <a:p>
            <a:pPr eaLnBrk="0" hangingPunct="0"/>
            <a:endParaRPr lang="de-DE" sz="1700" b="1"/>
          </a:p>
          <a:p>
            <a:pPr>
              <a:buFont typeface="Times" pitchFamily="18" charset="0"/>
              <a:buNone/>
            </a:pPr>
            <a:r>
              <a:rPr lang="de-DE" sz="1700"/>
              <a:t>„Wir haben es mit einer Wirtschaft zu tun, die sich anschickt, totalitär zu werden, weil sie alles unter den Befehl einer ökonomischen Ratio zu zwingen sucht. […] Aus Marktwirtschaft soll Marktgesellschaft werden. Das ist der neue Imperialismus. Er erobert nicht mehr Gebiete, sondern macht sich auf, Hirn und Herz der Menschen einzunehmen. Sein Besatzungsregime verzichtet auf körperliche Gewalt und besetzt die Zentralen der inneren Steuerung des Menschen.“</a:t>
            </a:r>
          </a:p>
          <a:p>
            <a:pPr>
              <a:buFont typeface="Times" pitchFamily="18" charset="0"/>
              <a:buChar char="•"/>
            </a:pPr>
            <a:endParaRPr lang="de-DE" sz="1700"/>
          </a:p>
          <a:p>
            <a:pPr algn="r">
              <a:buFont typeface="Times" pitchFamily="18" charset="0"/>
              <a:buNone/>
            </a:pPr>
            <a:r>
              <a:rPr lang="de-DE" sz="1700" b="1"/>
              <a:t>Norbert Blüm (CDU): Gerechtigkeit. </a:t>
            </a:r>
          </a:p>
          <a:p>
            <a:pPr algn="r">
              <a:buFont typeface="Times" pitchFamily="18" charset="0"/>
              <a:buNone/>
            </a:pPr>
            <a:r>
              <a:rPr lang="de-DE" sz="1700" b="1"/>
              <a:t>Eine Kritik des Homo oeconomicus, Freiburg 2006, S. 81</a:t>
            </a:r>
          </a:p>
          <a:p>
            <a:pPr eaLnBrk="0" hangingPunct="0"/>
            <a:endParaRPr lang="de-DE" sz="17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anim calcmode="lin" valueType="num">
                                      <p:cBhvr additive="base">
                                        <p:cTn id="11"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 calcmode="lin" valueType="num">
                                      <p:cBhvr additive="base">
                                        <p:cTn id="15"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anim calcmode="lin" valueType="num">
                                      <p:cBhvr additive="base">
                                        <p:cTn id="21"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23">
                                            <p:txEl>
                                              <p:pRg st="8" end="8"/>
                                            </p:txEl>
                                          </p:spTgt>
                                        </p:tgtEl>
                                        <p:attrNameLst>
                                          <p:attrName>style.visibility</p:attrName>
                                        </p:attrNameLst>
                                      </p:cBhvr>
                                      <p:to>
                                        <p:strVal val="visible"/>
                                      </p:to>
                                    </p:set>
                                    <p:anim calcmode="lin" valueType="num">
                                      <p:cBhvr additive="base">
                                        <p:cTn id="25"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23">
                                            <p:txEl>
                                              <p:pRg st="9" end="9"/>
                                            </p:txEl>
                                          </p:spTgt>
                                        </p:tgtEl>
                                        <p:attrNameLst>
                                          <p:attrName>style.visibility</p:attrName>
                                        </p:attrNameLst>
                                      </p:cBhvr>
                                      <p:to>
                                        <p:strVal val="visible"/>
                                      </p:to>
                                    </p:set>
                                    <p:anim calcmode="lin" valueType="num">
                                      <p:cBhvr additive="base">
                                        <p:cTn id="29"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65538"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5"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1.3. …</a:t>
            </a:r>
            <a:r>
              <a:rPr lang="de-DE" sz="2800" b="1" kern="0" dirty="0">
                <a:ea typeface="Geneva" charset="0"/>
                <a:cs typeface="Geneva" charset="0"/>
              </a:rPr>
              <a:t>zum Geschäftsmodell Bildung</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67586"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32773" name="Rechteck 7"/>
          <p:cNvSpPr>
            <a:spLocks noChangeArrowheads="1"/>
          </p:cNvSpPr>
          <p:nvPr/>
        </p:nvSpPr>
        <p:spPr bwMode="auto">
          <a:xfrm>
            <a:off x="685800" y="990600"/>
            <a:ext cx="7924800" cy="4054475"/>
          </a:xfrm>
          <a:prstGeom prst="rect">
            <a:avLst/>
          </a:prstGeom>
          <a:noFill/>
          <a:ln w="9525">
            <a:noFill/>
            <a:miter lim="800000"/>
            <a:headEnd/>
            <a:tailEnd/>
          </a:ln>
        </p:spPr>
        <p:txBody>
          <a:bodyPr>
            <a:spAutoFit/>
          </a:bodyPr>
          <a:lstStyle/>
          <a:p>
            <a:pPr>
              <a:buFont typeface="Times" pitchFamily="18" charset="0"/>
              <a:buNone/>
            </a:pPr>
            <a:r>
              <a:rPr lang="de-DE" sz="2000"/>
              <a:t>„Bildung ist keine Ware...“,</a:t>
            </a:r>
          </a:p>
          <a:p>
            <a:pPr>
              <a:buFont typeface="Times" pitchFamily="18" charset="0"/>
              <a:buNone/>
            </a:pPr>
            <a:r>
              <a:rPr lang="de-DE" sz="2000"/>
              <a:t>sagt z. B. die GEW,</a:t>
            </a:r>
          </a:p>
          <a:p>
            <a:pPr>
              <a:buFont typeface="Times" pitchFamily="18" charset="0"/>
              <a:buNone/>
            </a:pPr>
            <a:r>
              <a:rPr lang="de-DE" sz="2000"/>
              <a:t>„... sondern ein Menschenrecht“.</a:t>
            </a:r>
          </a:p>
          <a:p>
            <a:pPr>
              <a:buFont typeface="Times" pitchFamily="18" charset="0"/>
              <a:buNone/>
            </a:pPr>
            <a:endParaRPr lang="de-DE" sz="2000"/>
          </a:p>
          <a:p>
            <a:pPr>
              <a:buFont typeface="Times" pitchFamily="18" charset="0"/>
              <a:buNone/>
            </a:pPr>
            <a:endParaRPr lang="de-DE" sz="2000"/>
          </a:p>
          <a:p>
            <a:pPr>
              <a:buFont typeface="Times" pitchFamily="18" charset="0"/>
              <a:buNone/>
            </a:pPr>
            <a:r>
              <a:rPr lang="de-DE" sz="2000"/>
              <a:t>„Bildung ist keine Ware...“,</a:t>
            </a:r>
          </a:p>
          <a:p>
            <a:pPr>
              <a:buFont typeface="Times" pitchFamily="18" charset="0"/>
              <a:buNone/>
            </a:pPr>
            <a:r>
              <a:rPr lang="de-DE" sz="2000"/>
              <a:t>sagt Prof. Straubhaar, Leiter des Institut für Weltwirtschaft in Kiel,</a:t>
            </a:r>
          </a:p>
          <a:p>
            <a:pPr>
              <a:buFont typeface="Times" pitchFamily="18" charset="0"/>
              <a:buNone/>
            </a:pPr>
            <a:r>
              <a:rPr lang="de-DE" sz="2000"/>
              <a:t> </a:t>
            </a:r>
          </a:p>
          <a:p>
            <a:pPr>
              <a:buFont typeface="Times" pitchFamily="18" charset="0"/>
              <a:buNone/>
            </a:pPr>
            <a:r>
              <a:rPr lang="de-DE" sz="2000"/>
              <a:t>sondern:</a:t>
            </a:r>
          </a:p>
          <a:p>
            <a:pPr>
              <a:buFont typeface="Times" pitchFamily="18" charset="0"/>
              <a:buNone/>
            </a:pPr>
            <a:r>
              <a:rPr lang="de-DE" sz="2000"/>
              <a:t>„... Bildung ist eine Investition“.</a:t>
            </a:r>
          </a:p>
          <a:p>
            <a:pPr>
              <a:buFont typeface="Times" pitchFamily="18" charset="0"/>
              <a:buNone/>
            </a:pPr>
            <a:endParaRPr lang="de-DE" sz="2000"/>
          </a:p>
          <a:p>
            <a:pPr>
              <a:buFont typeface="Times" pitchFamily="18" charset="0"/>
              <a:buNone/>
            </a:pPr>
            <a:r>
              <a:rPr lang="de-DE" sz="2000"/>
              <a:t>…irgendwie also </a:t>
            </a:r>
            <a:r>
              <a:rPr lang="de-DE" sz="2000" i="1"/>
              <a:t>keine</a:t>
            </a:r>
            <a:r>
              <a:rPr lang="de-DE" sz="2000"/>
              <a:t> Ware, dennoch aber renditeträchtige Kapitalanlage?!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7" dur="500"/>
                                        <p:tgtEl>
                                          <p:spTgt spid="3277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3">
                                            <p:txEl>
                                              <p:pRg st="1" end="1"/>
                                            </p:txEl>
                                          </p:spTgt>
                                        </p:tgtEl>
                                        <p:attrNameLst>
                                          <p:attrName>style.visibility</p:attrName>
                                        </p:attrNameLst>
                                      </p:cBhvr>
                                      <p:to>
                                        <p:strVal val="visible"/>
                                      </p:to>
                                    </p:set>
                                    <p:animEffect transition="in" filter="blinds(horizontal)">
                                      <p:cBhvr>
                                        <p:cTn id="10" dur="500"/>
                                        <p:tgtEl>
                                          <p:spTgt spid="3277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3">
                                            <p:txEl>
                                              <p:pRg st="2" end="2"/>
                                            </p:txEl>
                                          </p:spTgt>
                                        </p:tgtEl>
                                        <p:attrNameLst>
                                          <p:attrName>style.visibility</p:attrName>
                                        </p:attrNameLst>
                                      </p:cBhvr>
                                      <p:to>
                                        <p:strVal val="visible"/>
                                      </p:to>
                                    </p:set>
                                    <p:animEffect transition="in" filter="blinds(horizontal)">
                                      <p:cBhvr>
                                        <p:cTn id="13" dur="500"/>
                                        <p:tgtEl>
                                          <p:spTgt spid="3277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2773">
                                            <p:txEl>
                                              <p:pRg st="5" end="5"/>
                                            </p:txEl>
                                          </p:spTgt>
                                        </p:tgtEl>
                                        <p:attrNameLst>
                                          <p:attrName>style.visibility</p:attrName>
                                        </p:attrNameLst>
                                      </p:cBhvr>
                                      <p:to>
                                        <p:strVal val="visible"/>
                                      </p:to>
                                    </p:set>
                                    <p:animEffect transition="in" filter="blinds(horizontal)">
                                      <p:cBhvr>
                                        <p:cTn id="18" dur="500"/>
                                        <p:tgtEl>
                                          <p:spTgt spid="3277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2773">
                                            <p:txEl>
                                              <p:pRg st="6" end="6"/>
                                            </p:txEl>
                                          </p:spTgt>
                                        </p:tgtEl>
                                        <p:attrNameLst>
                                          <p:attrName>style.visibility</p:attrName>
                                        </p:attrNameLst>
                                      </p:cBhvr>
                                      <p:to>
                                        <p:strVal val="visible"/>
                                      </p:to>
                                    </p:set>
                                    <p:animEffect transition="in" filter="blinds(horizontal)">
                                      <p:cBhvr>
                                        <p:cTn id="21" dur="500"/>
                                        <p:tgtEl>
                                          <p:spTgt spid="3277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2773">
                                            <p:txEl>
                                              <p:pRg st="7" end="7"/>
                                            </p:txEl>
                                          </p:spTgt>
                                        </p:tgtEl>
                                        <p:attrNameLst>
                                          <p:attrName>style.visibility</p:attrName>
                                        </p:attrNameLst>
                                      </p:cBhvr>
                                      <p:to>
                                        <p:strVal val="visible"/>
                                      </p:to>
                                    </p:set>
                                    <p:animEffect transition="in" filter="blinds(horizontal)">
                                      <p:cBhvr>
                                        <p:cTn id="24" dur="500"/>
                                        <p:tgtEl>
                                          <p:spTgt spid="3277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2773">
                                            <p:txEl>
                                              <p:pRg st="8" end="8"/>
                                            </p:txEl>
                                          </p:spTgt>
                                        </p:tgtEl>
                                        <p:attrNameLst>
                                          <p:attrName>style.visibility</p:attrName>
                                        </p:attrNameLst>
                                      </p:cBhvr>
                                      <p:to>
                                        <p:strVal val="visible"/>
                                      </p:to>
                                    </p:set>
                                    <p:animEffect transition="in" filter="blinds(horizontal)">
                                      <p:cBhvr>
                                        <p:cTn id="29" dur="500"/>
                                        <p:tgtEl>
                                          <p:spTgt spid="32773">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2773">
                                            <p:txEl>
                                              <p:pRg st="9" end="9"/>
                                            </p:txEl>
                                          </p:spTgt>
                                        </p:tgtEl>
                                        <p:attrNameLst>
                                          <p:attrName>style.visibility</p:attrName>
                                        </p:attrNameLst>
                                      </p:cBhvr>
                                      <p:to>
                                        <p:strVal val="visible"/>
                                      </p:to>
                                    </p:set>
                                    <p:animEffect transition="in" filter="blinds(horizontal)">
                                      <p:cBhvr>
                                        <p:cTn id="32" dur="500"/>
                                        <p:tgtEl>
                                          <p:spTgt spid="3277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2773">
                                            <p:txEl>
                                              <p:pRg st="11" end="11"/>
                                            </p:txEl>
                                          </p:spTgt>
                                        </p:tgtEl>
                                        <p:attrNameLst>
                                          <p:attrName>style.visibility</p:attrName>
                                        </p:attrNameLst>
                                      </p:cBhvr>
                                      <p:to>
                                        <p:strVal val="visible"/>
                                      </p:to>
                                    </p:set>
                                    <p:animEffect transition="in" filter="blinds(horizontal)">
                                      <p:cBhvr>
                                        <p:cTn id="37" dur="500"/>
                                        <p:tgtEl>
                                          <p:spTgt spid="3277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69634"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33797" name="Rechteck 7"/>
          <p:cNvSpPr>
            <a:spLocks noChangeArrowheads="1"/>
          </p:cNvSpPr>
          <p:nvPr/>
        </p:nvSpPr>
        <p:spPr bwMode="auto">
          <a:xfrm>
            <a:off x="457200" y="765175"/>
            <a:ext cx="8458200" cy="4968875"/>
          </a:xfrm>
          <a:prstGeom prst="rect">
            <a:avLst/>
          </a:prstGeom>
          <a:noFill/>
          <a:ln w="9525">
            <a:noFill/>
            <a:miter lim="800000"/>
            <a:headEnd/>
            <a:tailEnd/>
          </a:ln>
        </p:spPr>
        <p:txBody>
          <a:bodyPr>
            <a:spAutoFit/>
          </a:bodyPr>
          <a:lstStyle/>
          <a:p>
            <a:pPr>
              <a:buFont typeface="Times" pitchFamily="18" charset="0"/>
              <a:buNone/>
            </a:pPr>
            <a:r>
              <a:rPr lang="de-DE" sz="2000"/>
              <a:t>Auch neoliberale Ökonominnen und Ökonomen erkennen </a:t>
            </a:r>
          </a:p>
          <a:p>
            <a:pPr>
              <a:buFont typeface="Times" pitchFamily="18" charset="0"/>
              <a:buNone/>
            </a:pPr>
            <a:r>
              <a:rPr lang="de-DE" sz="2000"/>
              <a:t>prinzipiell an, dass</a:t>
            </a:r>
          </a:p>
          <a:p>
            <a:pPr>
              <a:buFont typeface="Times" pitchFamily="18" charset="0"/>
              <a:buNone/>
            </a:pPr>
            <a:r>
              <a:rPr lang="de-DE" sz="2000"/>
              <a:t>- zu wenig Geld für Bildung ausgegeben wird und</a:t>
            </a:r>
          </a:p>
          <a:p>
            <a:r>
              <a:rPr lang="de-DE" sz="2000"/>
              <a:t>- die Benachteiligung einzelner Gruppen zu beseitigen ist.</a:t>
            </a:r>
          </a:p>
          <a:p>
            <a:pPr>
              <a:buFont typeface="Times" pitchFamily="18" charset="0"/>
              <a:buNone/>
            </a:pPr>
            <a:endParaRPr lang="de-DE" sz="2000"/>
          </a:p>
          <a:p>
            <a:pPr>
              <a:buFont typeface="Times" pitchFamily="18" charset="0"/>
              <a:buNone/>
            </a:pPr>
            <a:r>
              <a:rPr lang="de-DE" sz="2000"/>
              <a:t>Aber: Die entsprechende (staatliche) Förderung soll, da das „effizienter“ ist, am Anfang des Bildungsprozesses stattfinden – und im Laufe der „Bildungskarriere“ zurückgehen. </a:t>
            </a:r>
            <a:br>
              <a:rPr lang="de-DE" sz="2000"/>
            </a:br>
            <a:endParaRPr lang="de-DE" sz="2000"/>
          </a:p>
          <a:p>
            <a:pPr>
              <a:buFont typeface="Times" pitchFamily="18" charset="0"/>
              <a:buNone/>
            </a:pPr>
            <a:r>
              <a:rPr lang="de-DE" sz="2000"/>
              <a:t>Die Bildungsteilnehmerinnen und Bildungsteilnehmer sind dabei </a:t>
            </a:r>
            <a:br>
              <a:rPr lang="de-DE" sz="2000"/>
            </a:br>
            <a:r>
              <a:rPr lang="de-DE" sz="2000"/>
              <a:t>mehr und mehr zu beteiligen, da sie ja eine (Bildungs-)“Rendite“ erzielen, ihr „Humankapital“ mehr wird.</a:t>
            </a:r>
          </a:p>
          <a:p>
            <a:pPr>
              <a:buFont typeface="Times" pitchFamily="18" charset="0"/>
              <a:buNone/>
            </a:pPr>
            <a:endParaRPr lang="de-DE" sz="2000"/>
          </a:p>
          <a:p>
            <a:pPr>
              <a:buFont typeface="Times" pitchFamily="18" charset="0"/>
              <a:buNone/>
            </a:pPr>
            <a:r>
              <a:rPr lang="de-DE" sz="2000"/>
              <a:t>Wettbewerb und Selektion bedeuten Anreizfunktion für den Homo Oeconomicus: nur die Besten setzen sich durch – und nur die werden als Hochqualifizierte gebraucht.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blinds(horizontal)">
                                      <p:cBhvr>
                                        <p:cTn id="7" dur="500"/>
                                        <p:tgtEl>
                                          <p:spTgt spid="33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blinds(horizontal)">
                                      <p:cBhvr>
                                        <p:cTn id="12" dur="500"/>
                                        <p:tgtEl>
                                          <p:spTgt spid="3379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animEffect transition="in" filter="blinds(horizontal)">
                                      <p:cBhvr>
                                        <p:cTn id="15" dur="500"/>
                                        <p:tgtEl>
                                          <p:spTgt spid="3379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3797">
                                            <p:txEl>
                                              <p:pRg st="3" end="3"/>
                                            </p:txEl>
                                          </p:spTgt>
                                        </p:tgtEl>
                                        <p:attrNameLst>
                                          <p:attrName>style.visibility</p:attrName>
                                        </p:attrNameLst>
                                      </p:cBhvr>
                                      <p:to>
                                        <p:strVal val="visible"/>
                                      </p:to>
                                    </p:set>
                                    <p:animEffect transition="in" filter="blinds(horizontal)">
                                      <p:cBhvr>
                                        <p:cTn id="18" dur="500"/>
                                        <p:tgtEl>
                                          <p:spTgt spid="3379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3797">
                                            <p:txEl>
                                              <p:pRg st="5" end="5"/>
                                            </p:txEl>
                                          </p:spTgt>
                                        </p:tgtEl>
                                        <p:attrNameLst>
                                          <p:attrName>style.visibility</p:attrName>
                                        </p:attrNameLst>
                                      </p:cBhvr>
                                      <p:to>
                                        <p:strVal val="visible"/>
                                      </p:to>
                                    </p:set>
                                    <p:animEffect transition="in" filter="blinds(horizontal)">
                                      <p:cBhvr>
                                        <p:cTn id="23" dur="500"/>
                                        <p:tgtEl>
                                          <p:spTgt spid="3379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3797">
                                            <p:txEl>
                                              <p:pRg st="6" end="6"/>
                                            </p:txEl>
                                          </p:spTgt>
                                        </p:tgtEl>
                                        <p:attrNameLst>
                                          <p:attrName>style.visibility</p:attrName>
                                        </p:attrNameLst>
                                      </p:cBhvr>
                                      <p:to>
                                        <p:strVal val="visible"/>
                                      </p:to>
                                    </p:set>
                                    <p:animEffect transition="in" filter="blinds(horizontal)">
                                      <p:cBhvr>
                                        <p:cTn id="28" dur="500"/>
                                        <p:tgtEl>
                                          <p:spTgt spid="3379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3797">
                                            <p:txEl>
                                              <p:pRg st="8" end="8"/>
                                            </p:txEl>
                                          </p:spTgt>
                                        </p:tgtEl>
                                        <p:attrNameLst>
                                          <p:attrName>style.visibility</p:attrName>
                                        </p:attrNameLst>
                                      </p:cBhvr>
                                      <p:to>
                                        <p:strVal val="visible"/>
                                      </p:to>
                                    </p:set>
                                    <p:animEffect transition="in" filter="blinds(horizontal)">
                                      <p:cBhvr>
                                        <p:cTn id="33" dur="500"/>
                                        <p:tgtEl>
                                          <p:spTgt spid="337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71682"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36868" name="Rechteck 7"/>
          <p:cNvSpPr>
            <a:spLocks noChangeArrowheads="1"/>
          </p:cNvSpPr>
          <p:nvPr/>
        </p:nvSpPr>
        <p:spPr bwMode="auto">
          <a:xfrm>
            <a:off x="76200" y="620713"/>
            <a:ext cx="8763000" cy="5956300"/>
          </a:xfrm>
          <a:prstGeom prst="rect">
            <a:avLst/>
          </a:prstGeom>
          <a:noFill/>
          <a:ln w="9525">
            <a:noFill/>
            <a:miter lim="800000"/>
            <a:headEnd/>
            <a:tailEnd/>
          </a:ln>
        </p:spPr>
        <p:txBody>
          <a:bodyPr>
            <a:spAutoFit/>
          </a:bodyPr>
          <a:lstStyle/>
          <a:p>
            <a:pPr marL="266700">
              <a:lnSpc>
                <a:spcPct val="110000"/>
              </a:lnSpc>
              <a:buFont typeface="Times" pitchFamily="18" charset="0"/>
              <a:buNone/>
            </a:pPr>
            <a:r>
              <a:rPr lang="de-DE" sz="1600"/>
              <a:t>„Wer im internationalen Bildungswettbewerb Erfolg  haben will, muss zu einem fundamentalen bildungspolitischen Richtungswechsel bereit sein. Es gilt, das Bildungssystem in die Freiheit zu entlassen. Markt muss den Staat ersetzen. Mehr Markt ist nicht das Ende der staatlichen Bildungspolitik. Es ist aber der Anfang von mehr Wettbewerb und mehr Selbstbestimmung.“</a:t>
            </a:r>
          </a:p>
          <a:p>
            <a:pPr marL="266700">
              <a:lnSpc>
                <a:spcPct val="110000"/>
              </a:lnSpc>
              <a:buFont typeface="Times" pitchFamily="18" charset="0"/>
              <a:buNone/>
            </a:pPr>
            <a:endParaRPr lang="de-DE" sz="1600"/>
          </a:p>
          <a:p>
            <a:pPr marL="266700">
              <a:lnSpc>
                <a:spcPct val="110000"/>
              </a:lnSpc>
              <a:buFont typeface="Times" pitchFamily="18" charset="0"/>
              <a:buNone/>
            </a:pPr>
            <a:r>
              <a:rPr lang="de-DE" sz="1600"/>
              <a:t>„Ein modernes Bildungssystem braucht nicht mehr staatliches Geld, sondern die Erlaubnis, Strukturen selbständig zu wählen und eigene Wege der Finanzierung zu gehen. Das heißt nicht, dass sich der Staat aus der Bildungspolitik zurückziehen soll. Im Gegenteil: Weil „mehr Bildung für alle“ eben „mehr Wachstum für alle“ bedeutet, ist es richtig, daß Steuergelder mit im Spiel bleiben.“</a:t>
            </a:r>
          </a:p>
          <a:p>
            <a:pPr marL="266700">
              <a:lnSpc>
                <a:spcPct val="110000"/>
              </a:lnSpc>
              <a:buFont typeface="Times" pitchFamily="18" charset="0"/>
              <a:buNone/>
            </a:pPr>
            <a:endParaRPr lang="de-DE" sz="1600"/>
          </a:p>
          <a:p>
            <a:pPr marL="266700" lvl="1">
              <a:lnSpc>
                <a:spcPct val="120000"/>
              </a:lnSpc>
              <a:buFont typeface="Times" pitchFamily="18" charset="0"/>
              <a:buNone/>
            </a:pPr>
            <a:r>
              <a:rPr lang="de-DE" sz="1600"/>
              <a:t>„Der Staat soll weiterhin mit direkten Finanzhilfen Gerechtigkeitsziele erfüllen, Chancengleichheit schaffen und private Bildungsinvestitionen anregen. Er soll jedoch diese Ziele nicht über die Angebotsseite und staatliche Bildungseinrichtungen anpeilen. Besser, er stärkt die Nachfrageseite und unterstützt direkt finanziell schwache Studierende und erfolgreiche Forscher/innen.“</a:t>
            </a:r>
          </a:p>
          <a:p>
            <a:pPr marL="266700">
              <a:lnSpc>
                <a:spcPct val="120000"/>
              </a:lnSpc>
              <a:buFont typeface="Times" pitchFamily="18" charset="0"/>
              <a:buNone/>
            </a:pPr>
            <a:endParaRPr lang="de-DE" sz="1600"/>
          </a:p>
          <a:p>
            <a:pPr marL="266700" algn="r">
              <a:lnSpc>
                <a:spcPct val="120000"/>
              </a:lnSpc>
              <a:buFont typeface="Times" pitchFamily="18" charset="0"/>
              <a:buNone/>
            </a:pPr>
            <a:r>
              <a:rPr lang="de-DE" sz="1600" b="1"/>
              <a:t>Thomas Straubhaar, Präsident des Hamburger Weltwirtschaftsinstituts, </a:t>
            </a:r>
          </a:p>
          <a:p>
            <a:pPr marL="266700" algn="r">
              <a:lnSpc>
                <a:spcPct val="120000"/>
              </a:lnSpc>
              <a:buFont typeface="Times" pitchFamily="18" charset="0"/>
              <a:buNone/>
            </a:pPr>
            <a:r>
              <a:rPr lang="de-DE" sz="1600" b="1"/>
              <a:t>am 10. September 2006 in der FAZ</a:t>
            </a:r>
          </a:p>
          <a:p>
            <a:pPr marL="266700">
              <a:lnSpc>
                <a:spcPct val="110000"/>
              </a:lnSpc>
              <a:buFont typeface="Times" pitchFamily="18" charset="0"/>
              <a:buNone/>
            </a:pPr>
            <a:endParaRPr lang="de-DE"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additive="base">
                                        <p:cTn id="7" dur="500" fill="hold"/>
                                        <p:tgtEl>
                                          <p:spTgt spid="368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868">
                                            <p:txEl>
                                              <p:pRg st="2" end="2"/>
                                            </p:txEl>
                                          </p:spTgt>
                                        </p:tgtEl>
                                        <p:attrNameLst>
                                          <p:attrName>style.visibility</p:attrName>
                                        </p:attrNameLst>
                                      </p:cBhvr>
                                      <p:to>
                                        <p:strVal val="visible"/>
                                      </p:to>
                                    </p:set>
                                    <p:anim calcmode="lin" valueType="num">
                                      <p:cBhvr additive="base">
                                        <p:cTn id="13" dur="500" fill="hold"/>
                                        <p:tgtEl>
                                          <p:spTgt spid="3686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6868">
                                            <p:txEl>
                                              <p:pRg st="4" end="4"/>
                                            </p:txEl>
                                          </p:spTgt>
                                        </p:tgtEl>
                                        <p:attrNameLst>
                                          <p:attrName>style.visibility</p:attrName>
                                        </p:attrNameLst>
                                      </p:cBhvr>
                                      <p:to>
                                        <p:strVal val="visible"/>
                                      </p:to>
                                    </p:set>
                                    <p:anim calcmode="lin" valueType="num">
                                      <p:cBhvr additive="base">
                                        <p:cTn id="19" dur="500" fill="hold"/>
                                        <p:tgtEl>
                                          <p:spTgt spid="3686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8">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6868">
                                            <p:txEl>
                                              <p:pRg st="6" end="6"/>
                                            </p:txEl>
                                          </p:spTgt>
                                        </p:tgtEl>
                                        <p:attrNameLst>
                                          <p:attrName>style.visibility</p:attrName>
                                        </p:attrNameLst>
                                      </p:cBhvr>
                                      <p:to>
                                        <p:strVal val="visible"/>
                                      </p:to>
                                    </p:set>
                                    <p:anim calcmode="lin" valueType="num">
                                      <p:cBhvr additive="base">
                                        <p:cTn id="23" dur="500" fill="hold"/>
                                        <p:tgtEl>
                                          <p:spTgt spid="36868">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6868">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6868">
                                            <p:txEl>
                                              <p:pRg st="7" end="7"/>
                                            </p:txEl>
                                          </p:spTgt>
                                        </p:tgtEl>
                                        <p:attrNameLst>
                                          <p:attrName>style.visibility</p:attrName>
                                        </p:attrNameLst>
                                      </p:cBhvr>
                                      <p:to>
                                        <p:strVal val="visible"/>
                                      </p:to>
                                    </p:set>
                                    <p:anim calcmode="lin" valueType="num">
                                      <p:cBhvr additive="base">
                                        <p:cTn id="27" dur="500" fill="hold"/>
                                        <p:tgtEl>
                                          <p:spTgt spid="36868">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686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System der Bildungsfinanzierung: Geplante Verfassung</a:t>
            </a:r>
          </a:p>
        </p:txBody>
      </p:sp>
      <p:sp>
        <p:nvSpPr>
          <p:cNvPr id="73730" name="Rechteck 167"/>
          <p:cNvSpPr>
            <a:spLocks noChangeArrowheads="1"/>
          </p:cNvSpPr>
          <p:nvPr/>
        </p:nvSpPr>
        <p:spPr bwMode="auto">
          <a:xfrm>
            <a:off x="7164388" y="4186238"/>
            <a:ext cx="1944687" cy="2122487"/>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Schöller, O. (2006): Bildung geht stiften. Zur Rolle von Think Thanks in der Wissensgesellschaft, in: Bittlingmayer, U. H./</a:t>
            </a:r>
            <a:br>
              <a:rPr lang="de-DE" sz="1200">
                <a:solidFill>
                  <a:schemeClr val="bg2"/>
                </a:solidFill>
                <a:cs typeface="Times New Roman" pitchFamily="18" charset="0"/>
              </a:rPr>
            </a:br>
            <a:r>
              <a:rPr lang="de-DE" sz="1200">
                <a:solidFill>
                  <a:schemeClr val="bg2"/>
                </a:solidFill>
                <a:cs typeface="Times New Roman" pitchFamily="18" charset="0"/>
              </a:rPr>
              <a:t>Bauer, U. (Hrsg.): Die ‚Wissensgesellschaft‘. Mythos, Ideologie oder Realität?, Wiesbaden: VS Verlag, S. 285 – 320</a:t>
            </a:r>
            <a:endParaRPr lang="de-DE" sz="1200">
              <a:solidFill>
                <a:schemeClr val="bg2"/>
              </a:solidFill>
            </a:endParaRPr>
          </a:p>
        </p:txBody>
      </p:sp>
      <p:pic>
        <p:nvPicPr>
          <p:cNvPr id="73731" name="Picture 5"/>
          <p:cNvPicPr>
            <a:picLocks noChangeAspect="1" noChangeArrowheads="1"/>
          </p:cNvPicPr>
          <p:nvPr/>
        </p:nvPicPr>
        <p:blipFill>
          <a:blip r:embed="rId3"/>
          <a:srcRect/>
          <a:stretch>
            <a:fillRect/>
          </a:stretch>
        </p:blipFill>
        <p:spPr bwMode="auto">
          <a:xfrm>
            <a:off x="1042988" y="908050"/>
            <a:ext cx="5472112" cy="540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9458"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6"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1. Teil: Gesellschaftlicher Kontext</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4683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Eindimensionale Privatisierungsanalyse</a:t>
            </a:r>
          </a:p>
          <a:p>
            <a:pPr>
              <a:lnSpc>
                <a:spcPts val="3500"/>
              </a:lnSpc>
              <a:defRPr/>
            </a:pPr>
            <a:r>
              <a:rPr lang="de-DE" sz="2800" b="1" kern="0" dirty="0">
                <a:latin typeface="+mj-lt"/>
                <a:ea typeface="Geneva" charset="0"/>
                <a:cs typeface="Geneva" charset="0"/>
              </a:rPr>
              <a:t>(Privatisierung als stringenter Prozess)</a:t>
            </a:r>
            <a:endParaRPr lang="de-DE" sz="3200" b="1" kern="0" dirty="0">
              <a:latin typeface="+mj-lt"/>
              <a:ea typeface="Geneva" charset="0"/>
              <a:cs typeface="Genev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77826"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40964" name="Rechteck 7"/>
          <p:cNvSpPr>
            <a:spLocks noChangeArrowheads="1"/>
          </p:cNvSpPr>
          <p:nvPr/>
        </p:nvSpPr>
        <p:spPr bwMode="auto">
          <a:xfrm>
            <a:off x="609600" y="992188"/>
            <a:ext cx="8001000" cy="5632450"/>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a:t>Um Bildungsmärkte zu realisieren, müssen in der neoliberalen </a:t>
            </a:r>
            <a:br>
              <a:rPr lang="de-DE" sz="2000"/>
            </a:br>
            <a:r>
              <a:rPr lang="de-DE" sz="2000"/>
              <a:t>Logik folgende strukturelle Änderungen durchgeführt werden, wie </a:t>
            </a:r>
            <a:br>
              <a:rPr lang="de-DE" sz="2000"/>
            </a:br>
            <a:r>
              <a:rPr lang="de-DE" sz="2000"/>
              <a:t>diese im </a:t>
            </a:r>
            <a:r>
              <a:rPr lang="de-DE" sz="2000" u="sng"/>
              <a:t>Hochschulbereich</a:t>
            </a:r>
            <a:r>
              <a:rPr lang="de-DE" sz="2000"/>
              <a:t> aktuell überall zu beobachten sind:</a:t>
            </a:r>
            <a:endParaRPr lang="de-DE" sz="2000" i="1"/>
          </a:p>
          <a:p>
            <a:pPr>
              <a:lnSpc>
                <a:spcPct val="120000"/>
              </a:lnSpc>
              <a:buFont typeface="Times" pitchFamily="18" charset="0"/>
              <a:buNone/>
            </a:pPr>
            <a:endParaRPr lang="de-DE" sz="2000" i="1"/>
          </a:p>
          <a:p>
            <a:pPr>
              <a:lnSpc>
                <a:spcPct val="120000"/>
              </a:lnSpc>
              <a:buFont typeface="Times" pitchFamily="18" charset="0"/>
              <a:buAutoNum type="arabicPeriod"/>
            </a:pPr>
            <a:r>
              <a:rPr lang="de-DE" sz="2000" b="1" i="1"/>
              <a:t> Modularisierung und Zertifizierung</a:t>
            </a:r>
          </a:p>
          <a:p>
            <a:pPr>
              <a:lnSpc>
                <a:spcPct val="120000"/>
              </a:lnSpc>
              <a:buFont typeface="Times" pitchFamily="18" charset="0"/>
              <a:buAutoNum type="arabicPeriod"/>
            </a:pPr>
            <a:endParaRPr lang="de-DE" sz="2000" b="1" i="1"/>
          </a:p>
          <a:p>
            <a:pPr>
              <a:lnSpc>
                <a:spcPct val="120000"/>
              </a:lnSpc>
              <a:buFont typeface="Times" pitchFamily="18" charset="0"/>
              <a:buAutoNum type="arabicPeriod"/>
            </a:pPr>
            <a:r>
              <a:rPr lang="de-DE" sz="2000" b="1" i="1"/>
              <a:t> Bepreisung und Budgetierung</a:t>
            </a:r>
          </a:p>
          <a:p>
            <a:pPr>
              <a:lnSpc>
                <a:spcPct val="120000"/>
              </a:lnSpc>
              <a:buFont typeface="Times" pitchFamily="18" charset="0"/>
              <a:buAutoNum type="arabicPeriod"/>
            </a:pPr>
            <a:endParaRPr lang="de-DE" sz="2000" b="1" i="1"/>
          </a:p>
          <a:p>
            <a:pPr>
              <a:lnSpc>
                <a:spcPct val="120000"/>
              </a:lnSpc>
              <a:buFont typeface="Times" pitchFamily="18" charset="0"/>
              <a:buAutoNum type="arabicPeriod"/>
            </a:pPr>
            <a:r>
              <a:rPr lang="de-DE" sz="2000" b="1" i="1"/>
              <a:t> Bereitstellung von Marktinformationen</a:t>
            </a:r>
          </a:p>
          <a:p>
            <a:pPr>
              <a:lnSpc>
                <a:spcPct val="120000"/>
              </a:lnSpc>
              <a:buFont typeface="Times" pitchFamily="18" charset="0"/>
              <a:buAutoNum type="arabicPeriod"/>
            </a:pPr>
            <a:endParaRPr lang="de-DE" sz="2000" b="1" i="1"/>
          </a:p>
          <a:p>
            <a:pPr>
              <a:lnSpc>
                <a:spcPct val="120000"/>
              </a:lnSpc>
              <a:buFont typeface="Times" pitchFamily="18" charset="0"/>
              <a:buAutoNum type="arabicPeriod"/>
            </a:pPr>
            <a:r>
              <a:rPr lang="de-DE" sz="2000" b="1" i="1"/>
              <a:t> Privatisierung</a:t>
            </a:r>
          </a:p>
          <a:p>
            <a:pPr>
              <a:lnSpc>
                <a:spcPct val="120000"/>
              </a:lnSpc>
              <a:buFont typeface="Times" pitchFamily="18" charset="0"/>
              <a:buAutoNum type="arabicPeriod"/>
            </a:pPr>
            <a:endParaRPr lang="de-DE" sz="2000" b="1" i="1"/>
          </a:p>
          <a:p>
            <a:pPr>
              <a:lnSpc>
                <a:spcPct val="120000"/>
              </a:lnSpc>
              <a:buFont typeface="Times" pitchFamily="18" charset="0"/>
              <a:buAutoNum type="arabicPeriod"/>
            </a:pPr>
            <a:endParaRPr lang="de-DE" sz="2000" b="1" i="1"/>
          </a:p>
          <a:p>
            <a:pPr>
              <a:lnSpc>
                <a:spcPct val="120000"/>
              </a:lnSpc>
              <a:buFont typeface="Times" pitchFamily="18" charset="0"/>
              <a:buAutoNum type="arabicPeriod"/>
            </a:pPr>
            <a:endParaRPr lang="de-DE" sz="2000" b="1" i="1"/>
          </a:p>
          <a:p>
            <a:pPr>
              <a:lnSpc>
                <a:spcPct val="120000"/>
              </a:lnSpc>
              <a:buFont typeface="Times" pitchFamily="18" charset="0"/>
              <a:buNone/>
            </a:pPr>
            <a:r>
              <a:rPr lang="de-DE" sz="2000" i="1"/>
              <a:t> </a:t>
            </a:r>
          </a:p>
        </p:txBody>
      </p:sp>
      <p:sp>
        <p:nvSpPr>
          <p:cNvPr id="77828" name="Rechteck 167"/>
          <p:cNvSpPr>
            <a:spLocks noChangeArrowheads="1"/>
          </p:cNvSpPr>
          <p:nvPr/>
        </p:nvSpPr>
        <p:spPr bwMode="auto">
          <a:xfrm>
            <a:off x="5219700" y="5949950"/>
            <a:ext cx="3889375" cy="276225"/>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Memorandum 2006</a:t>
            </a:r>
            <a:endParaRPr lang="de-DE" sz="120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 calcmode="lin" valueType="num">
                                      <p:cBhvr additive="base">
                                        <p:cTn id="7" dur="500" fill="hold"/>
                                        <p:tgtEl>
                                          <p:spTgt spid="409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64">
                                            <p:txEl>
                                              <p:pRg st="2" end="2"/>
                                            </p:txEl>
                                          </p:spTgt>
                                        </p:tgtEl>
                                        <p:attrNameLst>
                                          <p:attrName>style.visibility</p:attrName>
                                        </p:attrNameLst>
                                      </p:cBhvr>
                                      <p:to>
                                        <p:strVal val="visible"/>
                                      </p:to>
                                    </p:set>
                                    <p:anim calcmode="lin" valueType="num">
                                      <p:cBhvr additive="base">
                                        <p:cTn id="13" dur="500" fill="hold"/>
                                        <p:tgtEl>
                                          <p:spTgt spid="4096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0964">
                                            <p:txEl>
                                              <p:pRg st="4" end="4"/>
                                            </p:txEl>
                                          </p:spTgt>
                                        </p:tgtEl>
                                        <p:attrNameLst>
                                          <p:attrName>style.visibility</p:attrName>
                                        </p:attrNameLst>
                                      </p:cBhvr>
                                      <p:to>
                                        <p:strVal val="visible"/>
                                      </p:to>
                                    </p:set>
                                    <p:anim calcmode="lin" valueType="num">
                                      <p:cBhvr additive="base">
                                        <p:cTn id="19" dur="500" fill="hold"/>
                                        <p:tgtEl>
                                          <p:spTgt spid="4096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6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964">
                                            <p:txEl>
                                              <p:pRg st="6" end="6"/>
                                            </p:txEl>
                                          </p:spTgt>
                                        </p:tgtEl>
                                        <p:attrNameLst>
                                          <p:attrName>style.visibility</p:attrName>
                                        </p:attrNameLst>
                                      </p:cBhvr>
                                      <p:to>
                                        <p:strVal val="visible"/>
                                      </p:to>
                                    </p:set>
                                    <p:anim calcmode="lin" valueType="num">
                                      <p:cBhvr additive="base">
                                        <p:cTn id="25" dur="500" fill="hold"/>
                                        <p:tgtEl>
                                          <p:spTgt spid="4096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096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0964">
                                            <p:txEl>
                                              <p:pRg st="8" end="8"/>
                                            </p:txEl>
                                          </p:spTgt>
                                        </p:tgtEl>
                                        <p:attrNameLst>
                                          <p:attrName>style.visibility</p:attrName>
                                        </p:attrNameLst>
                                      </p:cBhvr>
                                      <p:to>
                                        <p:strVal val="visible"/>
                                      </p:to>
                                    </p:set>
                                    <p:anim calcmode="lin" valueType="num">
                                      <p:cBhvr additive="base">
                                        <p:cTn id="31" dur="500" fill="hold"/>
                                        <p:tgtEl>
                                          <p:spTgt spid="4096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096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468313" y="2420938"/>
            <a:ext cx="8639175" cy="1346200"/>
          </a:xfrm>
          <a:prstGeom prst="rect">
            <a:avLst/>
          </a:prstGeom>
          <a:noFill/>
        </p:spPr>
        <p:txBody>
          <a:bodyPr/>
          <a:lstStyle/>
          <a:p>
            <a:pPr>
              <a:lnSpc>
                <a:spcPts val="3500"/>
              </a:lnSpc>
              <a:defRPr/>
            </a:pPr>
            <a:r>
              <a:rPr lang="de-DE" sz="2800" b="1" kern="0" dirty="0">
                <a:latin typeface="+mj-lt"/>
                <a:ea typeface="Geneva" charset="0"/>
                <a:cs typeface="Geneva" charset="0"/>
              </a:rPr>
              <a:t>Mehrdimensionale Privatisierungsanalyse</a:t>
            </a:r>
          </a:p>
          <a:p>
            <a:pPr>
              <a:lnSpc>
                <a:spcPts val="3500"/>
              </a:lnSpc>
              <a:defRPr/>
            </a:pPr>
            <a:r>
              <a:rPr lang="de-DE" sz="2600" b="1" kern="0" dirty="0">
                <a:latin typeface="+mj-lt"/>
                <a:ea typeface="Geneva" charset="0"/>
                <a:cs typeface="Geneva" charset="0"/>
              </a:rPr>
              <a:t>(Privatisierung als zweidimensionales Kontinuum)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98308" name="Rechteck 7"/>
          <p:cNvSpPr>
            <a:spLocks noChangeArrowheads="1"/>
          </p:cNvSpPr>
          <p:nvPr/>
        </p:nvSpPr>
        <p:spPr bwMode="auto">
          <a:xfrm>
            <a:off x="609600" y="476250"/>
            <a:ext cx="8283575" cy="5632450"/>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dirty="0"/>
              <a:t>1. Exogene Privatisierung</a:t>
            </a:r>
          </a:p>
          <a:p>
            <a:pPr>
              <a:lnSpc>
                <a:spcPct val="120000"/>
              </a:lnSpc>
              <a:buFont typeface="Times" pitchFamily="18" charset="0"/>
              <a:buNone/>
            </a:pPr>
            <a:endParaRPr lang="de-DE" sz="2000" dirty="0"/>
          </a:p>
          <a:p>
            <a:pPr>
              <a:lnSpc>
                <a:spcPct val="120000"/>
              </a:lnSpc>
              <a:buFontTx/>
              <a:buChar char="-"/>
            </a:pPr>
            <a:r>
              <a:rPr lang="de-DE" sz="2000" dirty="0"/>
              <a:t> Ersetzen von Staats- durch Privatschulen und -</a:t>
            </a:r>
            <a:r>
              <a:rPr lang="de-DE" sz="2000" dirty="0" err="1"/>
              <a:t>hochschulen</a:t>
            </a:r>
            <a:r>
              <a:rPr lang="de-DE" sz="2000" dirty="0"/>
              <a:t/>
            </a:r>
            <a:br>
              <a:rPr lang="de-DE" sz="2000" dirty="0"/>
            </a:br>
            <a:r>
              <a:rPr lang="de-DE" sz="2000" dirty="0"/>
              <a:t>(Trägerschaft wird an Stiftungen, gemeinnützige Vereine, </a:t>
            </a:r>
            <a:br>
              <a:rPr lang="de-DE" sz="2000" dirty="0"/>
            </a:br>
            <a:r>
              <a:rPr lang="de-DE" sz="2000" dirty="0"/>
              <a:t>Unternehmen o.a. übertragen)</a:t>
            </a:r>
          </a:p>
          <a:p>
            <a:pPr>
              <a:lnSpc>
                <a:spcPct val="120000"/>
              </a:lnSpc>
              <a:buFontTx/>
              <a:buChar char="-"/>
            </a:pPr>
            <a:r>
              <a:rPr lang="de-DE" sz="2000" dirty="0"/>
              <a:t> Ersetzen einzelner (An-)Teile des staatlichen Bildungsangebots durch ein privates, bspw. schlechter werdende schulische Bildung durch privaten Nachhilfeunterricht  (Schule allein reicht nicht mehr aus)</a:t>
            </a:r>
          </a:p>
          <a:p>
            <a:pPr>
              <a:lnSpc>
                <a:spcPct val="120000"/>
              </a:lnSpc>
              <a:buFontTx/>
              <a:buChar char="-"/>
            </a:pPr>
            <a:r>
              <a:rPr lang="de-DE" sz="2000" dirty="0"/>
              <a:t> Privatisierung von Schulaufsicht, Schulverwaltung, Lehrerausbildung etc. mit oder ohne Public-Private-</a:t>
            </a:r>
            <a:r>
              <a:rPr lang="de-DE" sz="2000" dirty="0" err="1"/>
              <a:t>Partnership</a:t>
            </a:r>
            <a:r>
              <a:rPr lang="de-DE" sz="2000" dirty="0"/>
              <a:t> (PPP)</a:t>
            </a:r>
          </a:p>
          <a:p>
            <a:pPr>
              <a:lnSpc>
                <a:spcPct val="120000"/>
              </a:lnSpc>
              <a:buFontTx/>
              <a:buChar char="-"/>
            </a:pPr>
            <a:r>
              <a:rPr lang="de-DE" sz="2000" dirty="0"/>
              <a:t> Bildungspolitik selbst wird privatisiert (Inanspruchnahme externer Beratung, Forschung, Evaluation etc.: Bildungsmonitor der INSM usw.)</a:t>
            </a:r>
          </a:p>
          <a:p>
            <a:pPr>
              <a:lnSpc>
                <a:spcPct val="120000"/>
              </a:lnSpc>
              <a:buFontTx/>
              <a:buChar char="-"/>
            </a:pPr>
            <a:r>
              <a:rPr lang="de-DE" sz="2000" dirty="0"/>
              <a:t> Definitionsgewalt darüber, was „Bildung“ ist, wird Privaten überantwortet (PISA, Sponsoring von Lehrbüchern etc. pp.)</a:t>
            </a:r>
          </a:p>
          <a:p>
            <a:pPr>
              <a:lnSpc>
                <a:spcPct val="120000"/>
              </a:lnSpc>
              <a:buFontTx/>
              <a:buChar char="-"/>
            </a:pPr>
            <a:endParaRPr lang="de-DE" sz="2000" dirty="0"/>
          </a:p>
        </p:txBody>
      </p:sp>
      <p:sp>
        <p:nvSpPr>
          <p:cNvPr id="43012" name="Rechteck 167"/>
          <p:cNvSpPr>
            <a:spLocks noChangeArrowheads="1"/>
          </p:cNvSpPr>
          <p:nvPr/>
        </p:nvSpPr>
        <p:spPr bwMode="auto">
          <a:xfrm>
            <a:off x="0" y="6034088"/>
            <a:ext cx="9109075" cy="274637"/>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en-US" sz="1200">
                <a:solidFill>
                  <a:schemeClr val="bg2"/>
                </a:solidFill>
              </a:rPr>
              <a:t>Ball, S./Youdell, D. (2008): Hidden Privatisation in Public Education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8308">
                                            <p:txEl>
                                              <p:pRg st="0" end="0"/>
                                            </p:txEl>
                                          </p:spTgt>
                                        </p:tgtEl>
                                        <p:attrNameLst>
                                          <p:attrName>style.visibility</p:attrName>
                                        </p:attrNameLst>
                                      </p:cBhvr>
                                      <p:to>
                                        <p:strVal val="visible"/>
                                      </p:to>
                                    </p:set>
                                    <p:anim calcmode="lin" valueType="num">
                                      <p:cBhvr additive="base">
                                        <p:cTn id="12" dur="500" fill="hold"/>
                                        <p:tgtEl>
                                          <p:spTgt spid="9830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83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8308">
                                            <p:txEl>
                                              <p:pRg st="2" end="2"/>
                                            </p:txEl>
                                          </p:spTgt>
                                        </p:tgtEl>
                                        <p:attrNameLst>
                                          <p:attrName>style.visibility</p:attrName>
                                        </p:attrNameLst>
                                      </p:cBhvr>
                                      <p:to>
                                        <p:strVal val="visible"/>
                                      </p:to>
                                    </p:set>
                                    <p:anim calcmode="lin" valueType="num">
                                      <p:cBhvr additive="base">
                                        <p:cTn id="18" dur="500" fill="hold"/>
                                        <p:tgtEl>
                                          <p:spTgt spid="9830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83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8308">
                                            <p:txEl>
                                              <p:pRg st="3" end="3"/>
                                            </p:txEl>
                                          </p:spTgt>
                                        </p:tgtEl>
                                        <p:attrNameLst>
                                          <p:attrName>style.visibility</p:attrName>
                                        </p:attrNameLst>
                                      </p:cBhvr>
                                      <p:to>
                                        <p:strVal val="visible"/>
                                      </p:to>
                                    </p:set>
                                    <p:anim calcmode="lin" valueType="num">
                                      <p:cBhvr additive="base">
                                        <p:cTn id="24" dur="500" fill="hold"/>
                                        <p:tgtEl>
                                          <p:spTgt spid="9830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83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8308">
                                            <p:txEl>
                                              <p:pRg st="4" end="4"/>
                                            </p:txEl>
                                          </p:spTgt>
                                        </p:tgtEl>
                                        <p:attrNameLst>
                                          <p:attrName>style.visibility</p:attrName>
                                        </p:attrNameLst>
                                      </p:cBhvr>
                                      <p:to>
                                        <p:strVal val="visible"/>
                                      </p:to>
                                    </p:set>
                                    <p:anim calcmode="lin" valueType="num">
                                      <p:cBhvr additive="base">
                                        <p:cTn id="30" dur="500" fill="hold"/>
                                        <p:tgtEl>
                                          <p:spTgt spid="9830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83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8308">
                                            <p:txEl>
                                              <p:pRg st="5" end="5"/>
                                            </p:txEl>
                                          </p:spTgt>
                                        </p:tgtEl>
                                        <p:attrNameLst>
                                          <p:attrName>style.visibility</p:attrName>
                                        </p:attrNameLst>
                                      </p:cBhvr>
                                      <p:to>
                                        <p:strVal val="visible"/>
                                      </p:to>
                                    </p:set>
                                    <p:anim calcmode="lin" valueType="num">
                                      <p:cBhvr additive="base">
                                        <p:cTn id="36" dur="500" fill="hold"/>
                                        <p:tgtEl>
                                          <p:spTgt spid="98308">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83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8308">
                                            <p:txEl>
                                              <p:pRg st="6" end="6"/>
                                            </p:txEl>
                                          </p:spTgt>
                                        </p:tgtEl>
                                        <p:attrNameLst>
                                          <p:attrName>style.visibility</p:attrName>
                                        </p:attrNameLst>
                                      </p:cBhvr>
                                      <p:to>
                                        <p:strVal val="visible"/>
                                      </p:to>
                                    </p:set>
                                    <p:anim calcmode="lin" valueType="num">
                                      <p:cBhvr additive="base">
                                        <p:cTn id="42" dur="500" fill="hold"/>
                                        <p:tgtEl>
                                          <p:spTgt spid="98308">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830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pic>
        <p:nvPicPr>
          <p:cNvPr id="47107" name="Picture 4" descr="Private Bildungsanbieter 2007"/>
          <p:cNvPicPr>
            <a:picLocks noGrp="1" noChangeAspect="1" noChangeArrowheads="1"/>
          </p:cNvPicPr>
          <p:nvPr>
            <p:ph idx="4294967295"/>
          </p:nvPr>
        </p:nvPicPr>
        <p:blipFill>
          <a:blip r:embed="rId3">
            <a:lum contrast="24000"/>
          </a:blip>
          <a:srcRect l="917" r="2678" b="12120"/>
          <a:stretch>
            <a:fillRect/>
          </a:stretch>
        </p:blipFill>
        <p:spPr>
          <a:xfrm>
            <a:off x="1547813" y="1011238"/>
            <a:ext cx="5688012" cy="5081587"/>
          </a:xfrm>
        </p:spPr>
      </p:pic>
      <p:sp>
        <p:nvSpPr>
          <p:cNvPr id="83971"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private Bildungsanbieter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blinds(horizontal)">
                                      <p:cBhvr>
                                        <p:cTn id="7"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pic>
        <p:nvPicPr>
          <p:cNvPr id="49155" name="Picture 2"/>
          <p:cNvPicPr>
            <a:picLocks noChangeAspect="1" noChangeArrowheads="1"/>
          </p:cNvPicPr>
          <p:nvPr/>
        </p:nvPicPr>
        <p:blipFill>
          <a:blip r:embed="rId3"/>
          <a:srcRect/>
          <a:stretch>
            <a:fillRect/>
          </a:stretch>
        </p:blipFill>
        <p:spPr bwMode="auto">
          <a:xfrm>
            <a:off x="449263" y="1125538"/>
            <a:ext cx="8083550" cy="4529137"/>
          </a:xfrm>
          <a:prstGeom prst="rect">
            <a:avLst/>
          </a:prstGeom>
          <a:noFill/>
          <a:ln w="9525">
            <a:noFill/>
            <a:miter lim="800000"/>
            <a:headEnd/>
            <a:tailEnd/>
          </a:ln>
        </p:spPr>
      </p:pic>
      <p:sp>
        <p:nvSpPr>
          <p:cNvPr id="88067" name="Rechteck 167"/>
          <p:cNvSpPr>
            <a:spLocks noChangeArrowheads="1"/>
          </p:cNvSpPr>
          <p:nvPr/>
        </p:nvSpPr>
        <p:spPr bwMode="auto">
          <a:xfrm>
            <a:off x="0" y="5962650"/>
            <a:ext cx="9109075" cy="274638"/>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en-US" sz="1200">
                <a:solidFill>
                  <a:schemeClr val="bg2"/>
                </a:solidFill>
              </a:rPr>
              <a:t>Ball, S./Youdell, D. (2008): Hidden Privatisation in Public Education, S. 25</a:t>
            </a:r>
          </a:p>
        </p:txBody>
      </p:sp>
      <p:sp>
        <p:nvSpPr>
          <p:cNvPr id="88068"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Schulverwaltung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linds(horizontal)">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5" name="Picture 5" descr="Learning to lead"/>
          <p:cNvPicPr>
            <a:picLocks noGrp="1" noChangeAspect="1" noChangeArrowheads="1"/>
          </p:cNvPicPr>
          <p:nvPr>
            <p:ph sz="half" idx="4294967295"/>
          </p:nvPr>
        </p:nvPicPr>
        <p:blipFill>
          <a:blip r:embed="rId4"/>
          <a:srcRect b="1274"/>
          <a:stretch>
            <a:fillRect/>
          </a:stretch>
        </p:blipFill>
        <p:spPr>
          <a:xfrm>
            <a:off x="1057275" y="1182688"/>
            <a:ext cx="6394450" cy="4262437"/>
          </a:xfrm>
        </p:spPr>
      </p:pic>
      <p:sp>
        <p:nvSpPr>
          <p:cNvPr id="138248" name="Rechteck 7"/>
          <p:cNvSpPr>
            <a:spLocks noChangeArrowheads="1"/>
          </p:cNvSpPr>
          <p:nvPr/>
        </p:nvSpPr>
        <p:spPr bwMode="auto">
          <a:xfrm>
            <a:off x="100013" y="5445125"/>
            <a:ext cx="8001000" cy="822325"/>
          </a:xfrm>
          <a:prstGeom prst="rect">
            <a:avLst/>
          </a:prstGeom>
          <a:noFill/>
          <a:ln w="9525">
            <a:noFill/>
            <a:miter lim="800000"/>
            <a:headEnd/>
            <a:tailEnd/>
          </a:ln>
        </p:spPr>
        <p:txBody>
          <a:bodyPr>
            <a:spAutoFit/>
          </a:bodyPr>
          <a:lstStyle/>
          <a:p>
            <a:pPr algn="ctr">
              <a:lnSpc>
                <a:spcPct val="120000"/>
              </a:lnSpc>
              <a:buFont typeface="Times" pitchFamily="18" charset="0"/>
              <a:buNone/>
            </a:pPr>
            <a:r>
              <a:rPr lang="de-DE" sz="2000" b="1">
                <a:solidFill>
                  <a:srgbClr val="153F77"/>
                </a:solidFill>
              </a:rPr>
              <a:t>Teach First: Heute Fellow, </a:t>
            </a:r>
            <a:br>
              <a:rPr lang="de-DE" sz="2000" b="1">
                <a:solidFill>
                  <a:srgbClr val="153F77"/>
                </a:solidFill>
              </a:rPr>
            </a:br>
            <a:r>
              <a:rPr lang="de-DE" sz="2000" b="1">
                <a:solidFill>
                  <a:srgbClr val="153F77"/>
                </a:solidFill>
              </a:rPr>
              <a:t>morgen Unternehmensführer Deiner Schule!</a:t>
            </a:r>
          </a:p>
        </p:txBody>
      </p:sp>
      <p:graphicFrame>
        <p:nvGraphicFramePr>
          <p:cNvPr id="138255" name="Object 10"/>
          <p:cNvGraphicFramePr>
            <a:graphicFrameLocks noGrp="1" noChangeAspect="1"/>
          </p:cNvGraphicFramePr>
          <p:nvPr>
            <p:ph sz="half" idx="4294967295"/>
          </p:nvPr>
        </p:nvGraphicFramePr>
        <p:xfrm>
          <a:off x="611188" y="1125538"/>
          <a:ext cx="7597775" cy="5111750"/>
        </p:xfrm>
        <a:graphic>
          <a:graphicData uri="http://schemas.openxmlformats.org/presentationml/2006/ole">
            <mc:AlternateContent xmlns:mc="http://schemas.openxmlformats.org/markup-compatibility/2006">
              <mc:Choice xmlns:v="urn:schemas-microsoft-com:vml" Requires="v">
                <p:oleObj spid="_x0000_s2059" name="Image" r:id="rId5" imgW="7314286" imgH="6603175" progId="">
                  <p:embed/>
                </p:oleObj>
              </mc:Choice>
              <mc:Fallback>
                <p:oleObj name="Image" r:id="rId5" imgW="7314286" imgH="6603175" progId="">
                  <p:embed/>
                  <p:pic>
                    <p:nvPicPr>
                      <p:cNvPr id="0" name="Picture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125538"/>
                        <a:ext cx="759777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8252" name="Rechteck 7"/>
          <p:cNvSpPr>
            <a:spLocks noChangeArrowheads="1"/>
          </p:cNvSpPr>
          <p:nvPr/>
        </p:nvSpPr>
        <p:spPr bwMode="auto">
          <a:xfrm>
            <a:off x="458788" y="1125538"/>
            <a:ext cx="8001000" cy="5076825"/>
          </a:xfrm>
          <a:prstGeom prst="rect">
            <a:avLst/>
          </a:prstGeom>
          <a:solidFill>
            <a:schemeClr val="bg1"/>
          </a:solidFill>
          <a:ln w="9525">
            <a:noFill/>
            <a:miter lim="800000"/>
            <a:headEnd/>
            <a:tailEnd/>
          </a:ln>
        </p:spPr>
        <p:txBody>
          <a:bodyPr>
            <a:spAutoFit/>
          </a:bodyPr>
          <a:lstStyle/>
          <a:p>
            <a:pPr algn="ctr">
              <a:lnSpc>
                <a:spcPct val="120000"/>
              </a:lnSpc>
              <a:buFont typeface="Times" pitchFamily="18" charset="0"/>
              <a:buNone/>
            </a:pPr>
            <a:endParaRPr lang="en-GB" b="1"/>
          </a:p>
          <a:p>
            <a:pPr algn="ctr">
              <a:lnSpc>
                <a:spcPct val="120000"/>
              </a:lnSpc>
              <a:buFont typeface="Times" pitchFamily="18" charset="0"/>
              <a:buNone/>
            </a:pPr>
            <a:endParaRPr lang="en-GB" b="1"/>
          </a:p>
          <a:p>
            <a:pPr algn="ctr">
              <a:lnSpc>
                <a:spcPct val="120000"/>
              </a:lnSpc>
              <a:buFont typeface="Times" pitchFamily="18" charset="0"/>
              <a:buNone/>
            </a:pPr>
            <a:r>
              <a:rPr lang="en-GB" b="1"/>
              <a:t>»Once we get people who have experienced and gone through TFA as union heads and secretaries of education and presidents of school boards«, Carlberg says, »then we will see the large systemic change that is needed in this system.«</a:t>
            </a:r>
            <a:r>
              <a:rPr lang="de-DE"/>
              <a:t> </a:t>
            </a:r>
          </a:p>
          <a:p>
            <a:pPr algn="ctr">
              <a:lnSpc>
                <a:spcPct val="120000"/>
              </a:lnSpc>
              <a:buFont typeface="Times" pitchFamily="18" charset="0"/>
              <a:buNone/>
            </a:pPr>
            <a:endParaRPr lang="de-DE"/>
          </a:p>
          <a:p>
            <a:pPr algn="ctr">
              <a:lnSpc>
                <a:spcPct val="120000"/>
              </a:lnSpc>
              <a:buFont typeface="Times" pitchFamily="18" charset="0"/>
              <a:buNone/>
            </a:pPr>
            <a:r>
              <a:rPr lang="de-DE"/>
              <a:t>USA Today vom 29. Juni 2009 über Teach für America</a:t>
            </a:r>
            <a:endParaRPr lang="de-DE" sz="2000"/>
          </a:p>
          <a:p>
            <a:pPr algn="ctr">
              <a:lnSpc>
                <a:spcPct val="120000"/>
              </a:lnSpc>
              <a:buFont typeface="Times" pitchFamily="18" charset="0"/>
              <a:buNone/>
            </a:pPr>
            <a:endParaRPr lang="de-DE" sz="1800"/>
          </a:p>
          <a:p>
            <a:pPr algn="ctr">
              <a:lnSpc>
                <a:spcPct val="120000"/>
              </a:lnSpc>
              <a:buFont typeface="Times" pitchFamily="18" charset="0"/>
              <a:buNone/>
            </a:pPr>
            <a:endParaRPr lang="de-DE" sz="1800"/>
          </a:p>
          <a:p>
            <a:pPr algn="ctr">
              <a:lnSpc>
                <a:spcPct val="120000"/>
              </a:lnSpc>
              <a:buFont typeface="Times" pitchFamily="18" charset="0"/>
              <a:buNone/>
            </a:pPr>
            <a:endParaRPr lang="de-DE" sz="1800"/>
          </a:p>
        </p:txBody>
      </p:sp>
      <p:sp>
        <p:nvSpPr>
          <p:cNvPr id="2062" name="Rectangle 10"/>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2063"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Lehrerausbildung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5"/>
                                        </p:tgtEl>
                                        <p:attrNameLst>
                                          <p:attrName>style.visibility</p:attrName>
                                        </p:attrNameLst>
                                      </p:cBhvr>
                                      <p:to>
                                        <p:strVal val="visible"/>
                                      </p:to>
                                    </p:set>
                                    <p:animEffect transition="in" filter="blinds(horizontal)">
                                      <p:cBhvr>
                                        <p:cTn id="7" dur="500"/>
                                        <p:tgtEl>
                                          <p:spTgt spid="1382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8248"/>
                                        </p:tgtEl>
                                        <p:attrNameLst>
                                          <p:attrName>style.visibility</p:attrName>
                                        </p:attrNameLst>
                                      </p:cBhvr>
                                      <p:to>
                                        <p:strVal val="visible"/>
                                      </p:to>
                                    </p:set>
                                    <p:animEffect transition="in" filter="blinds(horizontal)">
                                      <p:cBhvr>
                                        <p:cTn id="10" dur="500"/>
                                        <p:tgtEl>
                                          <p:spTgt spid="1382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8255"/>
                                        </p:tgtEl>
                                        <p:attrNameLst>
                                          <p:attrName>style.visibility</p:attrName>
                                        </p:attrNameLst>
                                      </p:cBhvr>
                                      <p:to>
                                        <p:strVal val="visible"/>
                                      </p:to>
                                    </p:set>
                                    <p:animEffect transition="in" filter="blinds(horizontal)">
                                      <p:cBhvr>
                                        <p:cTn id="15" dur="500"/>
                                        <p:tgtEl>
                                          <p:spTgt spid="13825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8252"/>
                                        </p:tgtEl>
                                        <p:attrNameLst>
                                          <p:attrName>style.visibility</p:attrName>
                                        </p:attrNameLst>
                                      </p:cBhvr>
                                      <p:to>
                                        <p:strVal val="visible"/>
                                      </p:to>
                                    </p:set>
                                    <p:animEffect transition="in" filter="blinds(horizontal)">
                                      <p:cBhvr>
                                        <p:cTn id="20" dur="500"/>
                                        <p:tgtEl>
                                          <p:spTgt spid="13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93186"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PISA</a:t>
            </a:r>
          </a:p>
        </p:txBody>
      </p:sp>
      <p:sp>
        <p:nvSpPr>
          <p:cNvPr id="151557" name="Rechteck 7"/>
          <p:cNvSpPr>
            <a:spLocks noChangeArrowheads="1"/>
          </p:cNvSpPr>
          <p:nvPr/>
        </p:nvSpPr>
        <p:spPr bwMode="auto">
          <a:xfrm>
            <a:off x="609600" y="1225550"/>
            <a:ext cx="8210550" cy="4648200"/>
          </a:xfrm>
          <a:prstGeom prst="rect">
            <a:avLst/>
          </a:prstGeom>
          <a:noFill/>
          <a:ln w="9525">
            <a:noFill/>
            <a:miter lim="800000"/>
            <a:headEnd/>
            <a:tailEnd/>
          </a:ln>
        </p:spPr>
        <p:txBody>
          <a:bodyPr>
            <a:spAutoFit/>
          </a:bodyPr>
          <a:lstStyle/>
          <a:p>
            <a:pPr>
              <a:buFont typeface="Times" pitchFamily="18" charset="0"/>
              <a:buNone/>
            </a:pPr>
            <a:r>
              <a:rPr lang="de-DE" sz="1800"/>
              <a:t>„Man muss sich darüber im Klaren sein, dass die PISA-Tests mit ihrem </a:t>
            </a:r>
            <a:br>
              <a:rPr lang="de-DE" sz="1800"/>
            </a:br>
            <a:r>
              <a:rPr lang="de-DE" sz="1800"/>
              <a:t>Verzicht auf transnationale curriculare Validität (…) und der Konzentration </a:t>
            </a:r>
            <a:br>
              <a:rPr lang="de-DE" sz="1800"/>
            </a:br>
            <a:r>
              <a:rPr lang="de-DE" sz="1800"/>
              <a:t>auf die Erfassung von Basiskompetenzen ein didaktisches und bildungstheoretisches Konzept mit sich führen, das </a:t>
            </a:r>
            <a:r>
              <a:rPr lang="de-DE" sz="1800" i="1"/>
              <a:t>normativ</a:t>
            </a:r>
            <a:r>
              <a:rPr lang="de-DE" sz="1800"/>
              <a:t> ist.“</a:t>
            </a:r>
          </a:p>
          <a:p>
            <a:pPr>
              <a:buFont typeface="Times" pitchFamily="18" charset="0"/>
              <a:buNone/>
            </a:pPr>
            <a:endParaRPr lang="de-DE" sz="1800"/>
          </a:p>
          <a:p>
            <a:pPr algn="r">
              <a:buFont typeface="Times" pitchFamily="18" charset="0"/>
              <a:buNone/>
            </a:pPr>
            <a:r>
              <a:rPr lang="de-DE" sz="1600" b="1"/>
              <a:t>Deutsches PISA-Konsortium (Hrsg.): PISA 2000. Basiskompetenzen von Schülerinnen und Schülern im internationalen Vergleich, Opladen 2001, S. 19</a:t>
            </a:r>
          </a:p>
          <a:p>
            <a:pPr>
              <a:buFont typeface="Times" pitchFamily="18" charset="0"/>
              <a:buNone/>
            </a:pPr>
            <a:endParaRPr lang="de-DE" sz="1600" b="1"/>
          </a:p>
          <a:p>
            <a:pPr>
              <a:buFont typeface="Times" pitchFamily="18" charset="0"/>
              <a:buNone/>
            </a:pPr>
            <a:r>
              <a:rPr lang="de-DE" sz="1800"/>
              <a:t>„Schüler sollen nach PISA </a:t>
            </a:r>
            <a:r>
              <a:rPr lang="de-DE" sz="1800" i="1"/>
              <a:t>nicht </a:t>
            </a:r>
            <a:r>
              <a:rPr lang="de-DE" sz="1800"/>
              <a:t>lernen, nach dem Sinn des Lernens zu fragen, sondern sie sollen Aufgaben lösen, gleichgültig welche. Der von PISA als kompetent Geprüfte soll später einmal ebenso Babynahrung produzieren können wie Landminen. Angesichts der Kriterien von PISA (und einer auf PISA ausgerichteten Schule) sind beide Aufgaben gleich gültig. Und sie bedürfen der gleichen Kompetenzen.“ </a:t>
            </a:r>
            <a:br>
              <a:rPr lang="de-DE" sz="1800"/>
            </a:br>
            <a:endParaRPr lang="de-DE" sz="1800"/>
          </a:p>
          <a:p>
            <a:pPr algn="r">
              <a:buFont typeface="Times" pitchFamily="18" charset="0"/>
              <a:buNone/>
            </a:pPr>
            <a:r>
              <a:rPr lang="de-DE" sz="1600" b="1"/>
              <a:t>Volker Ladenthin: PISA und Bildung? Volker Ladenthin </a:t>
            </a:r>
          </a:p>
          <a:p>
            <a:pPr algn="r">
              <a:buFont typeface="Times" pitchFamily="18" charset="0"/>
              <a:buNone/>
            </a:pPr>
            <a:r>
              <a:rPr lang="de-DE" sz="1600" b="1"/>
              <a:t>im Interview mit Rolf-Michael Simon, Neue Ruhr Zeitung vom 18.11.2007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Effect transition="in" filter="blinds(horizontal)">
                                      <p:cBhvr>
                                        <p:cTn id="7" dur="500"/>
                                        <p:tgtEl>
                                          <p:spTgt spid="15155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1557">
                                            <p:txEl>
                                              <p:pRg st="2" end="2"/>
                                            </p:txEl>
                                          </p:spTgt>
                                        </p:tgtEl>
                                        <p:attrNameLst>
                                          <p:attrName>style.visibility</p:attrName>
                                        </p:attrNameLst>
                                      </p:cBhvr>
                                      <p:to>
                                        <p:strVal val="visible"/>
                                      </p:to>
                                    </p:set>
                                    <p:animEffect transition="in" filter="blinds(horizontal)">
                                      <p:cBhvr>
                                        <p:cTn id="10" dur="500"/>
                                        <p:tgtEl>
                                          <p:spTgt spid="15155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1557">
                                            <p:txEl>
                                              <p:pRg st="4" end="4"/>
                                            </p:txEl>
                                          </p:spTgt>
                                        </p:tgtEl>
                                        <p:attrNameLst>
                                          <p:attrName>style.visibility</p:attrName>
                                        </p:attrNameLst>
                                      </p:cBhvr>
                                      <p:to>
                                        <p:strVal val="visible"/>
                                      </p:to>
                                    </p:set>
                                    <p:animEffect transition="in" filter="blinds(horizontal)">
                                      <p:cBhvr>
                                        <p:cTn id="15" dur="500"/>
                                        <p:tgtEl>
                                          <p:spTgt spid="151557">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51557">
                                            <p:txEl>
                                              <p:pRg st="5" end="5"/>
                                            </p:txEl>
                                          </p:spTgt>
                                        </p:tgtEl>
                                        <p:attrNameLst>
                                          <p:attrName>style.visibility</p:attrName>
                                        </p:attrNameLst>
                                      </p:cBhvr>
                                      <p:to>
                                        <p:strVal val="visible"/>
                                      </p:to>
                                    </p:set>
                                    <p:animEffect transition="in" filter="blinds(horizontal)">
                                      <p:cBhvr>
                                        <p:cTn id="18" dur="500"/>
                                        <p:tgtEl>
                                          <p:spTgt spid="151557">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51557">
                                            <p:txEl>
                                              <p:pRg st="6" end="6"/>
                                            </p:txEl>
                                          </p:spTgt>
                                        </p:tgtEl>
                                        <p:attrNameLst>
                                          <p:attrName>style.visibility</p:attrName>
                                        </p:attrNameLst>
                                      </p:cBhvr>
                                      <p:to>
                                        <p:strVal val="visible"/>
                                      </p:to>
                                    </p:set>
                                    <p:animEffect transition="in" filter="blinds(horizontal)">
                                      <p:cBhvr>
                                        <p:cTn id="21" dur="500"/>
                                        <p:tgtEl>
                                          <p:spTgt spid="151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95234"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Testindustrie und Bildungspolitik</a:t>
            </a:r>
          </a:p>
        </p:txBody>
      </p:sp>
      <p:sp>
        <p:nvSpPr>
          <p:cNvPr id="151557" name="Rechteck 7"/>
          <p:cNvSpPr>
            <a:spLocks noChangeArrowheads="1"/>
          </p:cNvSpPr>
          <p:nvPr/>
        </p:nvSpPr>
        <p:spPr bwMode="auto">
          <a:xfrm>
            <a:off x="609600" y="1225550"/>
            <a:ext cx="8283575" cy="4878388"/>
          </a:xfrm>
          <a:prstGeom prst="rect">
            <a:avLst/>
          </a:prstGeom>
          <a:noFill/>
          <a:ln w="9525">
            <a:noFill/>
            <a:miter lim="800000"/>
            <a:headEnd/>
            <a:tailEnd/>
          </a:ln>
        </p:spPr>
        <p:txBody>
          <a:bodyPr>
            <a:spAutoFit/>
          </a:bodyPr>
          <a:lstStyle/>
          <a:p>
            <a:pPr>
              <a:buFont typeface="Times" pitchFamily="18" charset="0"/>
              <a:buNone/>
              <a:defRPr/>
            </a:pPr>
            <a:r>
              <a:rPr lang="de-DE" sz="1600" dirty="0">
                <a:latin typeface="Arial" pitchFamily="34" charset="0"/>
                <a:ea typeface="ＭＳ Ｐゴシック" pitchFamily="34" charset="-128"/>
                <a:cs typeface="+mn-cs"/>
              </a:rPr>
              <a:t>„PISA steht für die scheinbare Entpolitisierung der Bildungspolitik: da geht es um objektive und unangreifbare Rankings und um </a:t>
            </a:r>
            <a:r>
              <a:rPr lang="de-DE" sz="1600" dirty="0" err="1">
                <a:latin typeface="Arial" pitchFamily="34" charset="0"/>
                <a:ea typeface="ＭＳ Ｐゴシック" pitchFamily="34" charset="-128"/>
                <a:cs typeface="+mn-cs"/>
              </a:rPr>
              <a:t>Outputsteuerung</a:t>
            </a:r>
            <a:r>
              <a:rPr lang="de-DE" sz="1600" dirty="0">
                <a:latin typeface="Arial" pitchFamily="34" charset="0"/>
                <a:ea typeface="ＭＳ Ｐゴシック" pitchFamily="34" charset="-128"/>
                <a:cs typeface="+mn-cs"/>
              </a:rPr>
              <a:t>. Welches Land, welche Schule, welcher Unterrichtsmethode hat die höchsten </a:t>
            </a:r>
            <a:r>
              <a:rPr lang="de-DE" sz="1600" dirty="0" err="1">
                <a:latin typeface="Arial" pitchFamily="34" charset="0"/>
                <a:ea typeface="ＭＳ Ｐゴシック" pitchFamily="34" charset="-128"/>
                <a:cs typeface="+mn-cs"/>
              </a:rPr>
              <a:t>Outcomes</a:t>
            </a:r>
            <a:r>
              <a:rPr lang="de-DE" sz="1600" dirty="0">
                <a:latin typeface="Arial" pitchFamily="34" charset="0"/>
                <a:ea typeface="ＭＳ Ｐゴシック" pitchFamily="34" charset="-128"/>
                <a:cs typeface="+mn-cs"/>
              </a:rPr>
              <a:t>? Das wird dann zum Maßstab. Doch wer legt fest, welche Ergebnisse zählen? Die OECD als die Veranstalterin von PISA, also eine Organisation zur Steigerung der Wirtschaftskraft? Die ist nur die letzte Instanz. Tatsächlich ist PISA ein von großen internationalen </a:t>
            </a:r>
            <a:r>
              <a:rPr lang="de-DE" sz="1600" dirty="0" err="1">
                <a:latin typeface="Arial" pitchFamily="34" charset="0"/>
                <a:ea typeface="ＭＳ Ｐゴシック" pitchFamily="34" charset="-128"/>
                <a:cs typeface="+mn-cs"/>
              </a:rPr>
              <a:t>Assessment</a:t>
            </a:r>
            <a:r>
              <a:rPr lang="de-DE" sz="1600" dirty="0">
                <a:latin typeface="Arial" pitchFamily="34" charset="0"/>
                <a:ea typeface="ＭＳ Ｐゴシック" pitchFamily="34" charset="-128"/>
                <a:cs typeface="+mn-cs"/>
              </a:rPr>
              <a:t>- und </a:t>
            </a:r>
            <a:r>
              <a:rPr lang="de-DE" sz="1600" dirty="0" err="1">
                <a:latin typeface="Arial" pitchFamily="34" charset="0"/>
                <a:ea typeface="ＭＳ Ｐゴシック" pitchFamily="34" charset="-128"/>
                <a:cs typeface="+mn-cs"/>
              </a:rPr>
              <a:t>Testing</a:t>
            </a:r>
            <a:r>
              <a:rPr lang="de-DE" sz="1600" dirty="0">
                <a:latin typeface="Arial" pitchFamily="34" charset="0"/>
                <a:ea typeface="ＭＳ Ｐゴシック" pitchFamily="34" charset="-128"/>
                <a:cs typeface="+mn-cs"/>
              </a:rPr>
              <a:t>-Firmen betriebenes Unternehmen.</a:t>
            </a:r>
          </a:p>
          <a:p>
            <a:pPr>
              <a:buFont typeface="Times" pitchFamily="18" charset="0"/>
              <a:buNone/>
              <a:defRPr/>
            </a:pPr>
            <a:endParaRPr lang="de-DE" sz="1600" dirty="0">
              <a:latin typeface="Arial" pitchFamily="34" charset="0"/>
              <a:ea typeface="ＭＳ Ｐゴシック" pitchFamily="34" charset="-128"/>
              <a:cs typeface="+mn-cs"/>
            </a:endParaRPr>
          </a:p>
          <a:p>
            <a:pPr>
              <a:buFont typeface="Times" pitchFamily="18" charset="0"/>
              <a:buNone/>
              <a:defRPr/>
            </a:pPr>
            <a:r>
              <a:rPr lang="de-DE" sz="1600" dirty="0">
                <a:latin typeface="Arial" pitchFamily="34" charset="0"/>
                <a:ea typeface="ＭＳ Ｐゴシック" pitchFamily="34" charset="-128"/>
                <a:cs typeface="+mn-cs"/>
              </a:rPr>
              <a:t>Geleitet wird PISA von ACER, einem privatwirtschaftlich arbeitenden australischen Forschungs- und Test-Institut, das weltweit operiert, mit Schwerpunkt in Indien und in der arabischen Welt. Es entwickelt Reports und Testinstrumente für Regierungen und internationale Organisationen. Mit im Boot sitzt ETS, der US-amerikanische Educational </a:t>
            </a:r>
            <a:r>
              <a:rPr lang="de-DE" sz="1600" dirty="0" err="1">
                <a:latin typeface="Arial" pitchFamily="34" charset="0"/>
                <a:ea typeface="ＭＳ Ｐゴシック" pitchFamily="34" charset="-128"/>
                <a:cs typeface="+mn-cs"/>
              </a:rPr>
              <a:t>Testing</a:t>
            </a:r>
            <a:r>
              <a:rPr lang="de-DE" sz="1600" dirty="0">
                <a:latin typeface="Arial" pitchFamily="34" charset="0"/>
                <a:ea typeface="ＭＳ Ｐゴシック" pitchFamily="34" charset="-128"/>
                <a:cs typeface="+mn-cs"/>
              </a:rPr>
              <a:t> Service, in den USA der Marktführer in der Test-Branche. ETS verwaltet den SAT, den </a:t>
            </a:r>
            <a:r>
              <a:rPr lang="de-DE" sz="1600" dirty="0" err="1">
                <a:latin typeface="Arial" pitchFamily="34" charset="0"/>
                <a:ea typeface="ＭＳ Ｐゴシック" pitchFamily="34" charset="-128"/>
                <a:cs typeface="+mn-cs"/>
              </a:rPr>
              <a:t>Scolastic</a:t>
            </a:r>
            <a:r>
              <a:rPr lang="de-DE" sz="1600" dirty="0">
                <a:latin typeface="Arial" pitchFamily="34" charset="0"/>
                <a:ea typeface="ＭＳ Ｐゴシック" pitchFamily="34" charset="-128"/>
                <a:cs typeface="+mn-cs"/>
              </a:rPr>
              <a:t> </a:t>
            </a:r>
            <a:r>
              <a:rPr lang="de-DE" sz="1600" dirty="0" err="1">
                <a:latin typeface="Arial" pitchFamily="34" charset="0"/>
                <a:ea typeface="ＭＳ Ｐゴシック" pitchFamily="34" charset="-128"/>
                <a:cs typeface="+mn-cs"/>
              </a:rPr>
              <a:t>Aptitude</a:t>
            </a:r>
            <a:r>
              <a:rPr lang="de-DE" sz="1600" dirty="0">
                <a:latin typeface="Arial" pitchFamily="34" charset="0"/>
                <a:ea typeface="ＭＳ Ｐゴシック" pitchFamily="34" charset="-128"/>
                <a:cs typeface="+mn-cs"/>
              </a:rPr>
              <a:t> Test, der an allen namhaften US-Hochschulen als Eingangstest verwendet wird. Ein weiteres PISA-Unternehmen ist CITO, das holländische </a:t>
            </a:r>
            <a:r>
              <a:rPr lang="de-DE" sz="1600" dirty="0" err="1">
                <a:latin typeface="Arial" pitchFamily="34" charset="0"/>
                <a:ea typeface="ＭＳ Ｐゴシック" pitchFamily="34" charset="-128"/>
                <a:cs typeface="+mn-cs"/>
              </a:rPr>
              <a:t>Testing</a:t>
            </a:r>
            <a:r>
              <a:rPr lang="de-DE" sz="1600" dirty="0">
                <a:latin typeface="Arial" pitchFamily="34" charset="0"/>
                <a:ea typeface="ＭＳ Ｐゴシック" pitchFamily="34" charset="-128"/>
                <a:cs typeface="+mn-cs"/>
              </a:rPr>
              <a:t>-Institut, das auch in Deutschland eine Filiale hat und Tests vom Vorschulkind bis zum Erwachsenen verkauft.“</a:t>
            </a:r>
          </a:p>
          <a:p>
            <a:pPr>
              <a:buFont typeface="Times" pitchFamily="18" charset="0"/>
              <a:buNone/>
              <a:defRPr/>
            </a:pPr>
            <a:endParaRPr lang="de-DE" sz="1350" dirty="0">
              <a:latin typeface="Arial" pitchFamily="34" charset="0"/>
              <a:ea typeface="ＭＳ Ｐゴシック" pitchFamily="34" charset="-128"/>
              <a:cs typeface="+mn-cs"/>
            </a:endParaRPr>
          </a:p>
          <a:p>
            <a:pPr algn="r">
              <a:buFont typeface="Times" pitchFamily="18" charset="0"/>
              <a:buNone/>
              <a:defRPr/>
            </a:pPr>
            <a:r>
              <a:rPr lang="de-DE" sz="1350" b="1" dirty="0">
                <a:latin typeface="Arial" pitchFamily="34" charset="0"/>
                <a:ea typeface="ＭＳ Ｐゴシック" pitchFamily="34" charset="-128"/>
                <a:cs typeface="+mn-cs"/>
              </a:rPr>
              <a:t>Karl-Heinz Heinemann (2007): </a:t>
            </a:r>
            <a:r>
              <a:rPr lang="de-DE" sz="1350" b="1" dirty="0">
                <a:latin typeface="Arial" pitchFamily="34" charset="0"/>
                <a:ea typeface="ＭＳ Ｐゴシック" pitchFamily="34" charset="-128"/>
                <a:cs typeface="+mn-cs"/>
                <a:hlinkClick r:id="rId3"/>
              </a:rPr>
              <a:t>Knatsch um Pisa – CDU fordert den Rauswurf des Pisa-Koordinators </a:t>
            </a:r>
            <a:r>
              <a:rPr lang="de-DE" sz="1200" b="1" dirty="0">
                <a:latin typeface="Arial" pitchFamily="34" charset="0"/>
                <a:ea typeface="ＭＳ Ｐゴシック" pitchFamily="34" charset="-128"/>
                <a:cs typeface="+mn-cs"/>
              </a:rPr>
              <a:t/>
            </a:r>
            <a:br>
              <a:rPr lang="de-DE" sz="1200" b="1" dirty="0">
                <a:latin typeface="Arial" pitchFamily="34" charset="0"/>
                <a:ea typeface="ＭＳ Ｐゴシック" pitchFamily="34" charset="-128"/>
                <a:cs typeface="+mn-cs"/>
              </a:rPr>
            </a:br>
            <a:endParaRPr lang="de-DE" sz="1200" b="1" dirty="0">
              <a:latin typeface="Arial" pitchFamily="34"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Effect transition="in" filter="blinds(horizontal)">
                                      <p:cBhvr>
                                        <p:cTn id="7" dur="500"/>
                                        <p:tgtEl>
                                          <p:spTgt spid="151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1557">
                                            <p:txEl>
                                              <p:pRg st="2" end="2"/>
                                            </p:txEl>
                                          </p:spTgt>
                                        </p:tgtEl>
                                        <p:attrNameLst>
                                          <p:attrName>style.visibility</p:attrName>
                                        </p:attrNameLst>
                                      </p:cBhvr>
                                      <p:to>
                                        <p:strVal val="visible"/>
                                      </p:to>
                                    </p:set>
                                    <p:animEffect transition="in" filter="blinds(horizontal)">
                                      <p:cBhvr>
                                        <p:cTn id="12" dur="500"/>
                                        <p:tgtEl>
                                          <p:spTgt spid="151557">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51557">
                                            <p:txEl>
                                              <p:pRg st="4" end="4"/>
                                            </p:txEl>
                                          </p:spTgt>
                                        </p:tgtEl>
                                        <p:attrNameLst>
                                          <p:attrName>style.visibility</p:attrName>
                                        </p:attrNameLst>
                                      </p:cBhvr>
                                      <p:to>
                                        <p:strVal val="visible"/>
                                      </p:to>
                                    </p:set>
                                    <p:animEffect transition="in" filter="blinds(horizontal)">
                                      <p:cBhvr>
                                        <p:cTn id="15" dur="500"/>
                                        <p:tgtEl>
                                          <p:spTgt spid="1515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OECD-Strategie</a:t>
            </a:r>
          </a:p>
        </p:txBody>
      </p:sp>
      <p:sp>
        <p:nvSpPr>
          <p:cNvPr id="49155" name="Rechteck 7"/>
          <p:cNvSpPr>
            <a:spLocks noChangeArrowheads="1"/>
          </p:cNvSpPr>
          <p:nvPr/>
        </p:nvSpPr>
        <p:spPr bwMode="auto">
          <a:xfrm>
            <a:off x="609600" y="1254125"/>
            <a:ext cx="8210550" cy="4335463"/>
          </a:xfrm>
          <a:prstGeom prst="rect">
            <a:avLst/>
          </a:prstGeom>
          <a:noFill/>
          <a:ln w="9525">
            <a:noFill/>
            <a:miter lim="800000"/>
            <a:headEnd/>
            <a:tailEnd/>
          </a:ln>
        </p:spPr>
        <p:txBody>
          <a:bodyPr>
            <a:spAutoFit/>
          </a:bodyPr>
          <a:lstStyle/>
          <a:p>
            <a:pPr>
              <a:lnSpc>
                <a:spcPct val="110000"/>
              </a:lnSpc>
              <a:buFont typeface="Times" pitchFamily="18" charset="0"/>
              <a:buNone/>
            </a:pPr>
            <a:r>
              <a:rPr lang="de-DE" sz="1800"/>
              <a:t>„Um das Haushaltsdefizit zu reduzieren, sind sehr substanzielle Einschnitte im Bereich der öffentlichen Investitionen oder die Kürzung der Mittel für laufende Kosten ohne jedes politische Risiko. Wenn Mittel für laufende Kosten gekürzt werden, dann sollte die Quantität der Dienstleistung nicht reduziert werden, auch wenn die Qualität darunter leidet. Beispielsweise lassen sich </a:t>
            </a:r>
            <a:r>
              <a:rPr lang="de-DE" sz="1800" i="1"/>
              <a:t>Haushaltsmittel für Schulen und Universitäten kürzen</a:t>
            </a:r>
            <a:r>
              <a:rPr lang="de-DE" sz="1800"/>
              <a:t>, aber es wäre gefährlich, die Zahl der Studierenden zu beschränken. Familien reagieren gewaltsam, wenn ihren Kindern der Zugang verweigert wird, aber nicht auf eine allmähliche Absenkung der Qualität der dargebotenen Bildung, und so kann die Schule immer mehr dazu übergehen, </a:t>
            </a:r>
            <a:r>
              <a:rPr lang="de-DE" sz="1800" i="1"/>
              <a:t>für bestimmte Zwecke von den Familien Eigenbeiträge zu verlangen oder bestimmte Tätigkeiten ganz einstellen</a:t>
            </a:r>
            <a:r>
              <a:rPr lang="de-DE" sz="1800"/>
              <a:t>. Dabei sollte nur nach und nach so vorgegangen werden, z. B. in einer Schule, aber nicht in der benachbarten Einrichtung, um jede allgemeine Unzufriedenheit der Bevölkerung zu vermeiden.“</a:t>
            </a:r>
          </a:p>
        </p:txBody>
      </p:sp>
      <p:sp>
        <p:nvSpPr>
          <p:cNvPr id="50180" name="Rechteck 167"/>
          <p:cNvSpPr>
            <a:spLocks noChangeArrowheads="1"/>
          </p:cNvSpPr>
          <p:nvPr/>
        </p:nvSpPr>
        <p:spPr bwMode="auto">
          <a:xfrm>
            <a:off x="0" y="5775325"/>
            <a:ext cx="9109075" cy="274638"/>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en-US" sz="1200">
                <a:solidFill>
                  <a:schemeClr val="bg2"/>
                </a:solidFill>
              </a:rPr>
              <a:t>OECD (1996): The Political Feasibility of Adjustment. Policy Brief No. 13</a:t>
            </a:r>
            <a:endParaRPr lang="de-DE" sz="12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blinds(horizontal)">
                                      <p:cBhvr>
                                        <p:cTn id="10"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21506"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6"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1.1. Vom Rückzug des Staates </a:t>
            </a:r>
            <a:br>
              <a:rPr lang="de-DE" sz="2800" b="1" kern="0" dirty="0">
                <a:latin typeface="+mj-lt"/>
                <a:ea typeface="Geneva" charset="0"/>
                <a:cs typeface="Geneva" charset="0"/>
              </a:rPr>
            </a:br>
            <a:r>
              <a:rPr lang="de-DE" sz="2800" b="1" kern="0" dirty="0">
                <a:latin typeface="+mj-lt"/>
                <a:ea typeface="Geneva" charset="0"/>
                <a:cs typeface="Geneva" charset="0"/>
              </a:rPr>
              <a:t>aus der Bildungsfinanzierung…</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5" name="Rectangle 3"/>
          <p:cNvSpPr txBox="1">
            <a:spLocks noChangeArrowheads="1"/>
          </p:cNvSpPr>
          <p:nvPr/>
        </p:nvSpPr>
        <p:spPr bwMode="auto">
          <a:xfrm>
            <a:off x="914400" y="1081088"/>
            <a:ext cx="7239000" cy="4724400"/>
          </a:xfrm>
          <a:prstGeom prst="rect">
            <a:avLst/>
          </a:prstGeom>
          <a:noFill/>
          <a:ln w="9525">
            <a:noFill/>
            <a:miter lim="800000"/>
            <a:headEnd/>
            <a:tailEnd/>
          </a:ln>
        </p:spPr>
        <p:txBody>
          <a:bodyPr/>
          <a:lstStyle/>
          <a:p>
            <a:pPr eaLnBrk="0" hangingPunct="0"/>
            <a:r>
              <a:rPr lang="de-DE" sz="1800"/>
              <a:t>„</a:t>
            </a:r>
            <a:r>
              <a:rPr lang="en-US" sz="1800"/>
              <a:t> Around the world, forms of privatization are being introduced into our public education systems. Many of the changes are the result of deliberate policy, often under the banner of ‘educational reform’ and their impact can be far-reaching, for the education of students, for equity, for the conditions of teachers and other educational personnel. Other changes may be introduced un-announced: changes in the way schools are run which may be presented as ‘keeping up with the times’, but in reality reflect an increasingly market-based, competitive and consumerist orientation in our societies.</a:t>
            </a:r>
          </a:p>
          <a:p>
            <a:pPr eaLnBrk="0" hangingPunct="0"/>
            <a:endParaRPr lang="en-US" sz="1800"/>
          </a:p>
          <a:p>
            <a:pPr eaLnBrk="0" hangingPunct="0"/>
            <a:r>
              <a:rPr lang="en-US" sz="1800"/>
              <a:t>In both cases, the trend towards privatization of public education is hidden. It is camouflaged by the language of ‘educational reform’, </a:t>
            </a:r>
            <a:br>
              <a:rPr lang="en-US" sz="1800"/>
            </a:br>
            <a:r>
              <a:rPr lang="en-US" sz="1800"/>
              <a:t>or introduced stealthily as ‘modernization’</a:t>
            </a:r>
            <a:r>
              <a:rPr lang="de-DE" sz="1800"/>
              <a:t>.“</a:t>
            </a:r>
          </a:p>
          <a:p>
            <a:pPr eaLnBrk="0" hangingPunct="0"/>
            <a:endParaRPr lang="de-DE" sz="1800"/>
          </a:p>
          <a:p>
            <a:pPr algn="r" eaLnBrk="0" hangingPunct="0">
              <a:buFont typeface="Times" pitchFamily="18" charset="0"/>
              <a:buNone/>
            </a:pPr>
            <a:r>
              <a:rPr lang="en-US" sz="1800" b="1"/>
              <a:t>Ball, S./Youdell, D. (2008): </a:t>
            </a:r>
            <a:br>
              <a:rPr lang="en-US" sz="1800" b="1"/>
            </a:br>
            <a:r>
              <a:rPr lang="en-US" sz="1800" b="1"/>
              <a:t>Hidden Privatisation in Public Education, S. 3</a:t>
            </a:r>
            <a:endParaRPr lang="de-DE"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linds(horizontal)">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99331" name="Rechteck 7"/>
          <p:cNvSpPr>
            <a:spLocks noChangeArrowheads="1"/>
          </p:cNvSpPr>
          <p:nvPr/>
        </p:nvSpPr>
        <p:spPr bwMode="auto">
          <a:xfrm>
            <a:off x="609600" y="476250"/>
            <a:ext cx="8534400" cy="5976938"/>
          </a:xfrm>
          <a:prstGeom prst="rect">
            <a:avLst/>
          </a:prstGeom>
          <a:noFill/>
          <a:ln w="9525">
            <a:noFill/>
            <a:miter lim="800000"/>
            <a:headEnd/>
            <a:tailEnd/>
          </a:ln>
        </p:spPr>
        <p:txBody>
          <a:bodyPr>
            <a:spAutoFit/>
          </a:bodyPr>
          <a:lstStyle/>
          <a:p>
            <a:pPr>
              <a:lnSpc>
                <a:spcPct val="120000"/>
              </a:lnSpc>
              <a:buFont typeface="Times" pitchFamily="18" charset="0"/>
              <a:buNone/>
              <a:defRPr/>
            </a:pPr>
            <a:r>
              <a:rPr lang="de-DE" sz="2000" b="1" dirty="0">
                <a:latin typeface="Arial" pitchFamily="34" charset="0"/>
                <a:ea typeface="ＭＳ Ｐゴシック" pitchFamily="34" charset="-128"/>
                <a:cs typeface="Arial" pitchFamily="34" charset="0"/>
              </a:rPr>
              <a:t>2. Endogene Privatisierung</a:t>
            </a:r>
          </a:p>
          <a:p>
            <a:pPr>
              <a:lnSpc>
                <a:spcPct val="120000"/>
              </a:lnSpc>
              <a:buFont typeface="Times" pitchFamily="18" charset="0"/>
              <a:buNone/>
              <a:defRPr/>
            </a:pPr>
            <a:endParaRPr lang="de-DE" sz="1200" dirty="0">
              <a:latin typeface="Arial" pitchFamily="34" charset="0"/>
              <a:ea typeface="ＭＳ Ｐゴシック" pitchFamily="34" charset="-128"/>
              <a:cs typeface="Arial" pitchFamily="34" charset="0"/>
            </a:endParaRPr>
          </a:p>
          <a:p>
            <a:pPr>
              <a:lnSpc>
                <a:spcPct val="120000"/>
              </a:lnSpc>
              <a:buFont typeface="Symbol" pitchFamily="18" charset="2"/>
              <a:buChar char="-"/>
              <a:defRPr/>
            </a:pPr>
            <a:r>
              <a:rPr lang="de-DE" sz="1800" dirty="0">
                <a:latin typeface="Arial" pitchFamily="34" charset="0"/>
                <a:ea typeface="ＭＳ Ｐゴシック" pitchFamily="34" charset="-128"/>
                <a:cs typeface="Arial" pitchFamily="34" charset="0"/>
              </a:rPr>
              <a:t> </a:t>
            </a:r>
            <a:r>
              <a:rPr lang="de-DE" sz="1800" dirty="0" err="1">
                <a:latin typeface="Arial" pitchFamily="34" charset="0"/>
                <a:ea typeface="ＭＳ Ｐゴシック" pitchFamily="34" charset="-128"/>
                <a:cs typeface="Arial" pitchFamily="34" charset="0"/>
              </a:rPr>
              <a:t>stl</a:t>
            </a:r>
            <a:r>
              <a:rPr lang="de-DE" sz="1800" dirty="0">
                <a:latin typeface="Arial" pitchFamily="34" charset="0"/>
                <a:ea typeface="ＭＳ Ｐゴシック" pitchFamily="34" charset="-128"/>
                <a:cs typeface="Arial" pitchFamily="34" charset="0"/>
              </a:rPr>
              <a:t>. Bildungseinrichtungen werden ausgezehrt, Drittmittelakquise wird legalisiert </a:t>
            </a:r>
          </a:p>
          <a:p>
            <a:pPr>
              <a:lnSpc>
                <a:spcPct val="120000"/>
              </a:lnSpc>
              <a:buFont typeface="Symbol" pitchFamily="18" charset="2"/>
              <a:buChar char="-"/>
              <a:defRPr/>
            </a:pPr>
            <a:r>
              <a:rPr lang="de-DE" sz="1800" dirty="0">
                <a:latin typeface="Arial" pitchFamily="34" charset="0"/>
                <a:ea typeface="ＭＳ Ｐゴシック" pitchFamily="34" charset="-128"/>
                <a:cs typeface="Arial" pitchFamily="34" charset="0"/>
              </a:rPr>
              <a:t> staatliche Bildungseinrichtungen werden zu Unternehmen umgebaut </a:t>
            </a:r>
            <a:br>
              <a:rPr lang="de-DE" sz="1800" dirty="0">
                <a:latin typeface="Arial" pitchFamily="34" charset="0"/>
                <a:ea typeface="ＭＳ Ｐゴシック" pitchFamily="34" charset="-128"/>
                <a:cs typeface="Arial" pitchFamily="34" charset="0"/>
              </a:rPr>
            </a:br>
            <a:r>
              <a:rPr lang="de-DE" sz="1800" dirty="0">
                <a:latin typeface="Arial" pitchFamily="34" charset="0"/>
                <a:ea typeface="ＭＳ Ｐゴシック" pitchFamily="34" charset="-128"/>
                <a:cs typeface="Arial" pitchFamily="34" charset="0"/>
              </a:rPr>
              <a:t>und anhand betriebswirtschaftlicher Kriterien organisiert (NPM etc.): </a:t>
            </a:r>
          </a:p>
          <a:p>
            <a:pPr lvl="1" indent="-179388">
              <a:buFont typeface="Times" pitchFamily="18" charset="0"/>
              <a:buChar char="•"/>
              <a:defRPr/>
            </a:pPr>
            <a:r>
              <a:rPr lang="de-DE" sz="1700" dirty="0">
                <a:latin typeface="Arial" pitchFamily="34" charset="0"/>
                <a:ea typeface="ＭＳ Ｐゴシック" pitchFamily="34" charset="-128"/>
                <a:cs typeface="Arial" pitchFamily="34" charset="0"/>
              </a:rPr>
              <a:t>Ziel- und Leistungsvereinbarungen (Leistung: Berufsschüler finden Ausbildungs-platz), Globalbudgets, eigene Personalverantwortung, Schulmanager </a:t>
            </a:r>
            <a:br>
              <a:rPr lang="de-DE" sz="1700" dirty="0">
                <a:latin typeface="Arial" pitchFamily="34" charset="0"/>
                <a:ea typeface="ＭＳ Ｐゴシック" pitchFamily="34" charset="-128"/>
                <a:cs typeface="Arial" pitchFamily="34" charset="0"/>
              </a:rPr>
            </a:br>
            <a:r>
              <a:rPr lang="de-DE" sz="1700" dirty="0">
                <a:latin typeface="Arial" pitchFamily="34" charset="0"/>
                <a:ea typeface="ＭＳ Ｐゴシック" pitchFamily="34" charset="-128"/>
                <a:cs typeface="Arial" pitchFamily="34" charset="0"/>
              </a:rPr>
              <a:t>und -vorstände, „Output“-Orientierung, Schulprofile werden installiert </a:t>
            </a:r>
          </a:p>
          <a:p>
            <a:pPr lvl="1" indent="-179388">
              <a:buFont typeface="Times" pitchFamily="18" charset="0"/>
              <a:buChar char="•"/>
              <a:defRPr/>
            </a:pPr>
            <a:r>
              <a:rPr lang="de-DE" sz="1700" dirty="0">
                <a:latin typeface="Arial" pitchFamily="34" charset="0"/>
                <a:ea typeface="ＭＳ Ｐゴシック" pitchFamily="34" charset="-128"/>
                <a:cs typeface="Arial" pitchFamily="34" charset="0"/>
              </a:rPr>
              <a:t>so genanntes „Qualitätsmanagement“ wird installiert, wobei Qualität </a:t>
            </a:r>
            <a:br>
              <a:rPr lang="de-DE" sz="1700" dirty="0">
                <a:latin typeface="Arial" pitchFamily="34" charset="0"/>
                <a:ea typeface="ＭＳ Ｐゴシック" pitchFamily="34" charset="-128"/>
                <a:cs typeface="Arial" pitchFamily="34" charset="0"/>
              </a:rPr>
            </a:br>
            <a:r>
              <a:rPr lang="de-DE" sz="1700" dirty="0">
                <a:latin typeface="Arial" pitchFamily="34" charset="0"/>
                <a:ea typeface="ＭＳ Ｐゴシック" pitchFamily="34" charset="-128"/>
                <a:cs typeface="Arial" pitchFamily="34" charset="0"/>
              </a:rPr>
              <a:t>„Effizienz bei der Erfüllung quantitativer Kriterien“ umschreibt</a:t>
            </a:r>
          </a:p>
          <a:p>
            <a:pPr indent="-179388">
              <a:lnSpc>
                <a:spcPct val="120000"/>
              </a:lnSpc>
              <a:buFont typeface="Symbol" pitchFamily="18" charset="2"/>
              <a:buChar char="-"/>
              <a:defRPr/>
            </a:pPr>
            <a:r>
              <a:rPr lang="de-DE" sz="1800" dirty="0">
                <a:latin typeface="Arial" pitchFamily="34" charset="0"/>
                <a:ea typeface="ＭＳ Ｐゴシック" pitchFamily="34" charset="-128"/>
                <a:cs typeface="Arial" pitchFamily="34" charset="0"/>
              </a:rPr>
              <a:t> Markt, Wettbewerb, Konkurrenz werden unter ihnen erzwungen</a:t>
            </a:r>
          </a:p>
          <a:p>
            <a:pPr indent="-179388">
              <a:lnSpc>
                <a:spcPct val="120000"/>
              </a:lnSpc>
              <a:buFont typeface="Symbol" pitchFamily="18" charset="2"/>
              <a:buChar char="-"/>
              <a:defRPr/>
            </a:pPr>
            <a:r>
              <a:rPr lang="de-DE" sz="1800" dirty="0">
                <a:latin typeface="Arial" pitchFamily="34" charset="0"/>
                <a:ea typeface="ＭＳ Ｐゴシック" pitchFamily="34" charset="-128"/>
                <a:cs typeface="Arial" pitchFamily="34" charset="0"/>
              </a:rPr>
              <a:t> Markteintrittshürden werden beseitigt: </a:t>
            </a:r>
          </a:p>
          <a:p>
            <a:pPr lvl="1" indent="-179388">
              <a:buFont typeface="Times" pitchFamily="18" charset="0"/>
              <a:buChar char="•"/>
              <a:defRPr/>
            </a:pPr>
            <a:r>
              <a:rPr lang="de-DE" sz="1700" dirty="0">
                <a:latin typeface="Arial" pitchFamily="34" charset="0"/>
                <a:ea typeface="ＭＳ Ｐゴシック" pitchFamily="34" charset="-128"/>
                <a:cs typeface="Arial" pitchFamily="34" charset="0"/>
              </a:rPr>
              <a:t>Standards werden dereguliert (Wissensstände, Klassengrößen, </a:t>
            </a:r>
            <a:br>
              <a:rPr lang="de-DE" sz="1700" dirty="0">
                <a:latin typeface="Arial" pitchFamily="34" charset="0"/>
                <a:ea typeface="ＭＳ Ｐゴシック" pitchFamily="34" charset="-128"/>
                <a:cs typeface="Arial" pitchFamily="34" charset="0"/>
              </a:rPr>
            </a:br>
            <a:r>
              <a:rPr lang="de-DE" sz="1700" dirty="0">
                <a:latin typeface="Arial" pitchFamily="34" charset="0"/>
                <a:ea typeface="ＭＳ Ｐゴシック" pitchFamily="34" charset="-128"/>
                <a:cs typeface="Arial" pitchFamily="34" charset="0"/>
              </a:rPr>
              <a:t>Gehälter, Pausenregelungen, Arbeitsschutz, Lehr- und Lernformen), </a:t>
            </a:r>
            <a:br>
              <a:rPr lang="de-DE" sz="1700" dirty="0">
                <a:latin typeface="Arial" pitchFamily="34" charset="0"/>
                <a:ea typeface="ＭＳ Ｐゴシック" pitchFamily="34" charset="-128"/>
                <a:cs typeface="Arial" pitchFamily="34" charset="0"/>
              </a:rPr>
            </a:br>
            <a:r>
              <a:rPr lang="de-DE" sz="1700" dirty="0">
                <a:latin typeface="Arial" pitchFamily="34" charset="0"/>
                <a:ea typeface="ＭＳ Ｐゴシック" pitchFamily="34" charset="-128"/>
                <a:cs typeface="Arial" pitchFamily="34" charset="0"/>
              </a:rPr>
              <a:t>Staat kontrolliert nur noch Kompetenz-„Output“ </a:t>
            </a:r>
          </a:p>
          <a:p>
            <a:pPr lvl="1" indent="-179388">
              <a:buFont typeface="Times" pitchFamily="18" charset="0"/>
              <a:buChar char="•"/>
              <a:defRPr/>
            </a:pPr>
            <a:r>
              <a:rPr lang="de-DE" sz="1700" dirty="0">
                <a:latin typeface="Arial" pitchFamily="34" charset="0"/>
                <a:ea typeface="ＭＳ Ｐゴシック" pitchFamily="34" charset="-128"/>
                <a:cs typeface="Arial" pitchFamily="34" charset="0"/>
              </a:rPr>
              <a:t>Lehrer werden von Landesbeamten auf Lebenszeit </a:t>
            </a:r>
            <a:br>
              <a:rPr lang="de-DE" sz="1700" dirty="0">
                <a:latin typeface="Arial" pitchFamily="34" charset="0"/>
                <a:ea typeface="ＭＳ Ｐゴシック" pitchFamily="34" charset="-128"/>
                <a:cs typeface="Arial" pitchFamily="34" charset="0"/>
              </a:rPr>
            </a:br>
            <a:r>
              <a:rPr lang="de-DE" sz="1700" dirty="0">
                <a:latin typeface="Arial" pitchFamily="34" charset="0"/>
                <a:ea typeface="ＭＳ Ｐゴシック" pitchFamily="34" charset="-128"/>
                <a:cs typeface="Arial" pitchFamily="34" charset="0"/>
              </a:rPr>
              <a:t>zu Kommunal- oder Schulangestellten mit befristeten Verträgen</a:t>
            </a:r>
          </a:p>
          <a:p>
            <a:pPr lvl="1" indent="-179388">
              <a:buFont typeface="Times" pitchFamily="18" charset="0"/>
              <a:buChar char="•"/>
              <a:defRPr/>
            </a:pPr>
            <a:r>
              <a:rPr lang="de-DE" sz="1700" dirty="0">
                <a:latin typeface="Arial" pitchFamily="34" charset="0"/>
                <a:ea typeface="ＭＳ Ｐゴシック" pitchFamily="34" charset="-128"/>
                <a:cs typeface="Arial" pitchFamily="34" charset="0"/>
              </a:rPr>
              <a:t>Mittelzuweisung an Schulen/Lehrer erfolgt „</a:t>
            </a:r>
            <a:r>
              <a:rPr lang="de-DE" sz="1700" dirty="0" err="1">
                <a:latin typeface="Arial" pitchFamily="34" charset="0"/>
                <a:ea typeface="ＭＳ Ｐゴシック" pitchFamily="34" charset="-128"/>
                <a:cs typeface="Arial" pitchFamily="34" charset="0"/>
              </a:rPr>
              <a:t>erfolgs</a:t>
            </a:r>
            <a:r>
              <a:rPr lang="de-DE" sz="1700" dirty="0">
                <a:latin typeface="Arial" pitchFamily="34" charset="0"/>
                <a:ea typeface="ＭＳ Ｐゴシック" pitchFamily="34" charset="-128"/>
                <a:cs typeface="Arial" pitchFamily="34" charset="0"/>
              </a:rPr>
              <a:t>-“ bzw. „leistungsorientiert“ </a:t>
            </a:r>
            <a:br>
              <a:rPr lang="de-DE" sz="1700" dirty="0">
                <a:latin typeface="Arial" pitchFamily="34" charset="0"/>
                <a:ea typeface="ＭＳ Ｐゴシック" pitchFamily="34" charset="-128"/>
                <a:cs typeface="Arial" pitchFamily="34" charset="0"/>
              </a:rPr>
            </a:br>
            <a:r>
              <a:rPr lang="de-DE" sz="1700" dirty="0">
                <a:latin typeface="Arial" pitchFamily="34" charset="0"/>
                <a:ea typeface="ＭＳ Ｐゴシック" pitchFamily="34" charset="-128"/>
                <a:cs typeface="Arial" pitchFamily="34" charset="0"/>
              </a:rPr>
              <a:t>und/oder Finanzierung von Staats- und Privatschulen wird angeglichen</a:t>
            </a:r>
          </a:p>
          <a:p>
            <a:pPr lvl="1" indent="-179388">
              <a:buFont typeface="Times" pitchFamily="18" charset="0"/>
              <a:buChar char="•"/>
              <a:defRPr/>
            </a:pPr>
            <a:r>
              <a:rPr lang="de-DE" sz="1700" dirty="0">
                <a:latin typeface="Arial" pitchFamily="34" charset="0"/>
                <a:ea typeface="ＭＳ Ｐゴシック" pitchFamily="34" charset="-128"/>
                <a:cs typeface="Arial" pitchFamily="34" charset="0"/>
              </a:rPr>
              <a:t>freie Schulwahl und Schulgutscheine werden eingeführt (Quasimarkt ist geöffnet!)</a:t>
            </a:r>
          </a:p>
          <a:p>
            <a:pPr lvl="1" indent="-179388">
              <a:defRPr/>
            </a:pPr>
            <a:endParaRPr lang="de-DE" sz="1500" dirty="0">
              <a:latin typeface="Arial" pitchFamily="34" charset="0"/>
              <a:ea typeface="ＭＳ Ｐゴシック" pitchFamily="34" charset="-128"/>
              <a:cs typeface="Arial" pitchFamily="34" charset="0"/>
            </a:endParaRPr>
          </a:p>
        </p:txBody>
      </p:sp>
      <p:sp>
        <p:nvSpPr>
          <p:cNvPr id="49156" name="Rechteck 167"/>
          <p:cNvSpPr>
            <a:spLocks noChangeArrowheads="1"/>
          </p:cNvSpPr>
          <p:nvPr/>
        </p:nvSpPr>
        <p:spPr bwMode="auto">
          <a:xfrm>
            <a:off x="0" y="6127750"/>
            <a:ext cx="9109075" cy="274638"/>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en-US" sz="1200">
                <a:solidFill>
                  <a:schemeClr val="bg2"/>
                </a:solidFill>
              </a:rPr>
              <a:t>Ball, S./Youdell, D. (2008): Hidden Privatisation in Public Education</a:t>
            </a:r>
          </a:p>
        </p:txBody>
      </p:sp>
      <p:sp>
        <p:nvSpPr>
          <p:cNvPr id="5" name="Rechteck 4"/>
          <p:cNvSpPr/>
          <p:nvPr/>
        </p:nvSpPr>
        <p:spPr>
          <a:xfrm rot="20521997">
            <a:off x="1022289" y="1934979"/>
            <a:ext cx="6802127" cy="93710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de-DE" sz="5400" b="1" dirty="0" err="1">
                <a:ln w="11430"/>
                <a:solidFill>
                  <a:srgbClr val="990000"/>
                </a:solidFill>
                <a:effectLst>
                  <a:outerShdw blurRad="80000" dist="40000" dir="5040000" algn="tl">
                    <a:srgbClr val="000000">
                      <a:alpha val="30000"/>
                    </a:srgbClr>
                  </a:outerShdw>
                </a:effectLst>
                <a:latin typeface="Arial" pitchFamily="34" charset="0"/>
                <a:ea typeface="ＭＳ Ｐゴシック" pitchFamily="34" charset="-128"/>
                <a:cs typeface="+mn-cs"/>
              </a:rPr>
              <a:t>großteils</a:t>
            </a:r>
            <a:r>
              <a:rPr lang="de-DE" sz="5400" b="1" dirty="0">
                <a:ln w="11430"/>
                <a:solidFill>
                  <a:srgbClr val="990000"/>
                </a:solidFill>
                <a:effectLst>
                  <a:outerShdw blurRad="80000" dist="40000" dir="5040000" algn="tl">
                    <a:srgbClr val="000000">
                      <a:alpha val="30000"/>
                    </a:srgbClr>
                  </a:outerShdw>
                </a:effectLst>
                <a:latin typeface="Arial" pitchFamily="34" charset="0"/>
                <a:ea typeface="ＭＳ Ｐゴシック" pitchFamily="34" charset="-128"/>
                <a:cs typeface="+mn-cs"/>
              </a:rPr>
              <a:t> Ist-Stand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blinds(horizontal)">
                                      <p:cBhvr>
                                        <p:cTn id="11" dur="500"/>
                                        <p:tgtEl>
                                          <p:spTgt spid="4915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9331">
                                            <p:txEl>
                                              <p:pRg st="2" end="2"/>
                                            </p:txEl>
                                          </p:spTgt>
                                        </p:tgtEl>
                                        <p:attrNameLst>
                                          <p:attrName>style.visibility</p:attrName>
                                        </p:attrNameLst>
                                      </p:cBhvr>
                                      <p:to>
                                        <p:strVal val="visible"/>
                                      </p:to>
                                    </p:set>
                                    <p:anim calcmode="lin" valueType="num">
                                      <p:cBhvr additive="base">
                                        <p:cTn id="16"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 calcmode="lin" valueType="num">
                                      <p:cBhvr additive="base">
                                        <p:cTn id="22" dur="500" fill="hold"/>
                                        <p:tgtEl>
                                          <p:spTgt spid="9933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3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331">
                                            <p:txEl>
                                              <p:pRg st="4" end="4"/>
                                            </p:txEl>
                                          </p:spTgt>
                                        </p:tgtEl>
                                        <p:attrNameLst>
                                          <p:attrName>style.visibility</p:attrName>
                                        </p:attrNameLst>
                                      </p:cBhvr>
                                      <p:to>
                                        <p:strVal val="visible"/>
                                      </p:to>
                                    </p:set>
                                    <p:anim calcmode="lin" valueType="num">
                                      <p:cBhvr additive="base">
                                        <p:cTn id="28" dur="500" fill="hold"/>
                                        <p:tgtEl>
                                          <p:spTgt spid="9933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3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331">
                                            <p:txEl>
                                              <p:pRg st="5" end="5"/>
                                            </p:txEl>
                                          </p:spTgt>
                                        </p:tgtEl>
                                        <p:attrNameLst>
                                          <p:attrName>style.visibility</p:attrName>
                                        </p:attrNameLst>
                                      </p:cBhvr>
                                      <p:to>
                                        <p:strVal val="visible"/>
                                      </p:to>
                                    </p:set>
                                    <p:anim calcmode="lin" valueType="num">
                                      <p:cBhvr additive="base">
                                        <p:cTn id="34" dur="500" fill="hold"/>
                                        <p:tgtEl>
                                          <p:spTgt spid="99331">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3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331">
                                            <p:txEl>
                                              <p:pRg st="6" end="6"/>
                                            </p:txEl>
                                          </p:spTgt>
                                        </p:tgtEl>
                                        <p:attrNameLst>
                                          <p:attrName>style.visibility</p:attrName>
                                        </p:attrNameLst>
                                      </p:cBhvr>
                                      <p:to>
                                        <p:strVal val="visible"/>
                                      </p:to>
                                    </p:set>
                                    <p:anim calcmode="lin" valueType="num">
                                      <p:cBhvr additive="base">
                                        <p:cTn id="40" dur="500" fill="hold"/>
                                        <p:tgtEl>
                                          <p:spTgt spid="99331">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3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331">
                                            <p:txEl>
                                              <p:pRg st="7" end="7"/>
                                            </p:txEl>
                                          </p:spTgt>
                                        </p:tgtEl>
                                        <p:attrNameLst>
                                          <p:attrName>style.visibility</p:attrName>
                                        </p:attrNameLst>
                                      </p:cBhvr>
                                      <p:to>
                                        <p:strVal val="visible"/>
                                      </p:to>
                                    </p:set>
                                    <p:anim calcmode="lin" valueType="num">
                                      <p:cBhvr additive="base">
                                        <p:cTn id="46" dur="500" fill="hold"/>
                                        <p:tgtEl>
                                          <p:spTgt spid="99331">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3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331">
                                            <p:txEl>
                                              <p:pRg st="8" end="8"/>
                                            </p:txEl>
                                          </p:spTgt>
                                        </p:tgtEl>
                                        <p:attrNameLst>
                                          <p:attrName>style.visibility</p:attrName>
                                        </p:attrNameLst>
                                      </p:cBhvr>
                                      <p:to>
                                        <p:strVal val="visible"/>
                                      </p:to>
                                    </p:set>
                                    <p:anim calcmode="lin" valueType="num">
                                      <p:cBhvr additive="base">
                                        <p:cTn id="52" dur="500" fill="hold"/>
                                        <p:tgtEl>
                                          <p:spTgt spid="99331">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33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9331">
                                            <p:txEl>
                                              <p:pRg st="9" end="9"/>
                                            </p:txEl>
                                          </p:spTgt>
                                        </p:tgtEl>
                                        <p:attrNameLst>
                                          <p:attrName>style.visibility</p:attrName>
                                        </p:attrNameLst>
                                      </p:cBhvr>
                                      <p:to>
                                        <p:strVal val="visible"/>
                                      </p:to>
                                    </p:set>
                                    <p:anim calcmode="lin" valueType="num">
                                      <p:cBhvr additive="base">
                                        <p:cTn id="58" dur="500" fill="hold"/>
                                        <p:tgtEl>
                                          <p:spTgt spid="99331">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933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9331">
                                            <p:txEl>
                                              <p:pRg st="10" end="10"/>
                                            </p:txEl>
                                          </p:spTgt>
                                        </p:tgtEl>
                                        <p:attrNameLst>
                                          <p:attrName>style.visibility</p:attrName>
                                        </p:attrNameLst>
                                      </p:cBhvr>
                                      <p:to>
                                        <p:strVal val="visible"/>
                                      </p:to>
                                    </p:set>
                                    <p:anim calcmode="lin" valueType="num">
                                      <p:cBhvr additive="base">
                                        <p:cTn id="64" dur="500" fill="hold"/>
                                        <p:tgtEl>
                                          <p:spTgt spid="99331">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933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99331">
                                            <p:txEl>
                                              <p:pRg st="11" end="11"/>
                                            </p:txEl>
                                          </p:spTgt>
                                        </p:tgtEl>
                                        <p:attrNameLst>
                                          <p:attrName>style.visibility</p:attrName>
                                        </p:attrNameLst>
                                      </p:cBhvr>
                                      <p:to>
                                        <p:strVal val="visible"/>
                                      </p:to>
                                    </p:set>
                                    <p:anim calcmode="lin" valueType="num">
                                      <p:cBhvr additive="base">
                                        <p:cTn id="70" dur="500" fill="hold"/>
                                        <p:tgtEl>
                                          <p:spTgt spid="99331">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933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strVal val="#ppt_w*0.70"/>
                                          </p:val>
                                        </p:tav>
                                        <p:tav tm="100000">
                                          <p:val>
                                            <p:strVal val="#ppt_w"/>
                                          </p:val>
                                        </p:tav>
                                      </p:tavLst>
                                    </p:anim>
                                    <p:anim calcmode="lin" valueType="num">
                                      <p:cBhvr>
                                        <p:cTn id="77" dur="1000" fill="hold"/>
                                        <p:tgtEl>
                                          <p:spTgt spid="5"/>
                                        </p:tgtEl>
                                        <p:attrNameLst>
                                          <p:attrName>ppt_h</p:attrName>
                                        </p:attrNameLst>
                                      </p:cBhvr>
                                      <p:tavLst>
                                        <p:tav tm="0">
                                          <p:val>
                                            <p:strVal val="#ppt_h"/>
                                          </p:val>
                                        </p:tav>
                                        <p:tav tm="100000">
                                          <p:val>
                                            <p:strVal val="#ppt_h"/>
                                          </p:val>
                                        </p:tav>
                                      </p:tavLst>
                                    </p:anim>
                                    <p:animEffect transition="in" filter="fade">
                                      <p:cBhvr>
                                        <p:cTn id="7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100356" name="Rechteck 7"/>
          <p:cNvSpPr>
            <a:spLocks noChangeArrowheads="1"/>
          </p:cNvSpPr>
          <p:nvPr/>
        </p:nvSpPr>
        <p:spPr bwMode="auto">
          <a:xfrm>
            <a:off x="609600" y="542925"/>
            <a:ext cx="8210550" cy="5262563"/>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t>Endogene Privatisierung bewirkt: </a:t>
            </a:r>
          </a:p>
          <a:p>
            <a:pPr>
              <a:lnSpc>
                <a:spcPct val="120000"/>
              </a:lnSpc>
              <a:buFont typeface="Times" pitchFamily="18" charset="0"/>
              <a:buNone/>
            </a:pPr>
            <a:endParaRPr lang="de-DE" sz="2000"/>
          </a:p>
          <a:p>
            <a:pPr>
              <a:lnSpc>
                <a:spcPct val="120000"/>
              </a:lnSpc>
              <a:buFontTx/>
              <a:buChar char="-"/>
            </a:pPr>
            <a:r>
              <a:rPr lang="de-DE" sz="2000"/>
              <a:t> Selbstverwaltung des qua Unterfinanzierung bestehenden Mangels durch die Bildungseinrichtungen selbst; vermeintliche Unverantwortlichkeit der Politik („Autonomie“ der Einrichtungen);</a:t>
            </a:r>
          </a:p>
          <a:p>
            <a:pPr>
              <a:lnSpc>
                <a:spcPct val="120000"/>
              </a:lnSpc>
              <a:buFontTx/>
              <a:buChar char="-"/>
            </a:pPr>
            <a:r>
              <a:rPr lang="de-DE" sz="2000"/>
              <a:t> BürgerInnen werden für die Institutionen zu KundInnen;</a:t>
            </a:r>
          </a:p>
          <a:p>
            <a:pPr>
              <a:lnSpc>
                <a:spcPct val="120000"/>
              </a:lnSpc>
              <a:buFontTx/>
              <a:buChar char="-"/>
            </a:pPr>
            <a:r>
              <a:rPr lang="de-DE" sz="2000"/>
              <a:t> Bildung wird zur Ware bzw. zum Produkt („Outputorientierung“);</a:t>
            </a:r>
          </a:p>
          <a:p>
            <a:pPr>
              <a:lnSpc>
                <a:spcPct val="120000"/>
              </a:lnSpc>
              <a:buFontTx/>
              <a:buChar char="-"/>
            </a:pPr>
            <a:r>
              <a:rPr lang="de-DE" sz="2000"/>
              <a:t> zunehmendes Einsickern externer Interessen ins Bildungssystem (Marktorientierung, Drittmittelabhängigkeit, Akkreditierung, Hochschulräte, Schulvorstände etc.);</a:t>
            </a:r>
          </a:p>
          <a:p>
            <a:pPr>
              <a:lnSpc>
                <a:spcPct val="120000"/>
              </a:lnSpc>
              <a:buFontTx/>
              <a:buChar char="-"/>
            </a:pPr>
            <a:r>
              <a:rPr lang="de-DE" sz="2000"/>
              <a:t> Markt für Evaluations- und Zertifizierungsdienstleistungen wird geschaffen (SEIS, PISA etc.);</a:t>
            </a:r>
          </a:p>
          <a:p>
            <a:pPr>
              <a:lnSpc>
                <a:spcPct val="120000"/>
              </a:lnSpc>
              <a:buFontTx/>
              <a:buChar char="-"/>
            </a:pPr>
            <a:r>
              <a:rPr lang="de-DE" sz="2000"/>
              <a:t> bessere Wettbewerbsbedingungen für private Bildungsanbieter;</a:t>
            </a:r>
          </a:p>
          <a:p>
            <a:pPr>
              <a:lnSpc>
                <a:spcPct val="120000"/>
              </a:lnSpc>
              <a:buFontTx/>
              <a:buChar char="-"/>
            </a:pPr>
            <a:r>
              <a:rPr lang="de-DE" sz="2000"/>
              <a:t> Institution ist „übernahmereif“.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6">
                                            <p:txEl>
                                              <p:pRg st="0" end="0"/>
                                            </p:txEl>
                                          </p:spTgt>
                                        </p:tgtEl>
                                        <p:attrNameLst>
                                          <p:attrName>style.visibility</p:attrName>
                                        </p:attrNameLst>
                                      </p:cBhvr>
                                      <p:to>
                                        <p:strVal val="visible"/>
                                      </p:to>
                                    </p:set>
                                    <p:anim calcmode="lin" valueType="num">
                                      <p:cBhvr additive="base">
                                        <p:cTn id="7" dur="500" fill="hold"/>
                                        <p:tgtEl>
                                          <p:spTgt spid="1003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6">
                                            <p:txEl>
                                              <p:pRg st="2" end="2"/>
                                            </p:txEl>
                                          </p:spTgt>
                                        </p:tgtEl>
                                        <p:attrNameLst>
                                          <p:attrName>style.visibility</p:attrName>
                                        </p:attrNameLst>
                                      </p:cBhvr>
                                      <p:to>
                                        <p:strVal val="visible"/>
                                      </p:to>
                                    </p:set>
                                    <p:anim calcmode="lin" valueType="num">
                                      <p:cBhvr additive="base">
                                        <p:cTn id="13" dur="500" fill="hold"/>
                                        <p:tgtEl>
                                          <p:spTgt spid="100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6">
                                            <p:txEl>
                                              <p:pRg st="3" end="3"/>
                                            </p:txEl>
                                          </p:spTgt>
                                        </p:tgtEl>
                                        <p:attrNameLst>
                                          <p:attrName>style.visibility</p:attrName>
                                        </p:attrNameLst>
                                      </p:cBhvr>
                                      <p:to>
                                        <p:strVal val="visible"/>
                                      </p:to>
                                    </p:set>
                                    <p:anim calcmode="lin" valueType="num">
                                      <p:cBhvr additive="base">
                                        <p:cTn id="19" dur="500" fill="hold"/>
                                        <p:tgtEl>
                                          <p:spTgt spid="10035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0356">
                                            <p:txEl>
                                              <p:pRg st="4" end="4"/>
                                            </p:txEl>
                                          </p:spTgt>
                                        </p:tgtEl>
                                        <p:attrNameLst>
                                          <p:attrName>style.visibility</p:attrName>
                                        </p:attrNameLst>
                                      </p:cBhvr>
                                      <p:to>
                                        <p:strVal val="visible"/>
                                      </p:to>
                                    </p:set>
                                    <p:anim calcmode="lin" valueType="num">
                                      <p:cBhvr additive="base">
                                        <p:cTn id="25" dur="500" fill="hold"/>
                                        <p:tgtEl>
                                          <p:spTgt spid="10035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0356">
                                            <p:txEl>
                                              <p:pRg st="5" end="5"/>
                                            </p:txEl>
                                          </p:spTgt>
                                        </p:tgtEl>
                                        <p:attrNameLst>
                                          <p:attrName>style.visibility</p:attrName>
                                        </p:attrNameLst>
                                      </p:cBhvr>
                                      <p:to>
                                        <p:strVal val="visible"/>
                                      </p:to>
                                    </p:set>
                                    <p:anim calcmode="lin" valueType="num">
                                      <p:cBhvr additive="base">
                                        <p:cTn id="31" dur="500" fill="hold"/>
                                        <p:tgtEl>
                                          <p:spTgt spid="10035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0356">
                                            <p:txEl>
                                              <p:pRg st="6" end="6"/>
                                            </p:txEl>
                                          </p:spTgt>
                                        </p:tgtEl>
                                        <p:attrNameLst>
                                          <p:attrName>style.visibility</p:attrName>
                                        </p:attrNameLst>
                                      </p:cBhvr>
                                      <p:to>
                                        <p:strVal val="visible"/>
                                      </p:to>
                                    </p:set>
                                    <p:anim calcmode="lin" valueType="num">
                                      <p:cBhvr additive="base">
                                        <p:cTn id="37" dur="500" fill="hold"/>
                                        <p:tgtEl>
                                          <p:spTgt spid="10035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5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0356">
                                            <p:txEl>
                                              <p:pRg st="7" end="7"/>
                                            </p:txEl>
                                          </p:spTgt>
                                        </p:tgtEl>
                                        <p:attrNameLst>
                                          <p:attrName>style.visibility</p:attrName>
                                        </p:attrNameLst>
                                      </p:cBhvr>
                                      <p:to>
                                        <p:strVal val="visible"/>
                                      </p:to>
                                    </p:set>
                                    <p:anim calcmode="lin" valueType="num">
                                      <p:cBhvr additive="base">
                                        <p:cTn id="43" dur="500" fill="hold"/>
                                        <p:tgtEl>
                                          <p:spTgt spid="10035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5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356">
                                            <p:txEl>
                                              <p:pRg st="8" end="8"/>
                                            </p:txEl>
                                          </p:spTgt>
                                        </p:tgtEl>
                                        <p:attrNameLst>
                                          <p:attrName>style.visibility</p:attrName>
                                        </p:attrNameLst>
                                      </p:cBhvr>
                                      <p:to>
                                        <p:strVal val="visible"/>
                                      </p:to>
                                    </p:set>
                                    <p:anim calcmode="lin" valueType="num">
                                      <p:cBhvr additive="base">
                                        <p:cTn id="49" dur="500" fill="hold"/>
                                        <p:tgtEl>
                                          <p:spTgt spid="10035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035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
          <p:cNvGraphicFramePr>
            <a:graphicFrameLocks noGrp="1" noChangeAspect="1"/>
          </p:cNvGraphicFramePr>
          <p:nvPr>
            <p:ph idx="4294967295"/>
          </p:nvPr>
        </p:nvGraphicFramePr>
        <p:xfrm>
          <a:off x="539750" y="1231900"/>
          <a:ext cx="8178800" cy="4506913"/>
        </p:xfrm>
        <a:graphic>
          <a:graphicData uri="http://schemas.openxmlformats.org/presentationml/2006/ole">
            <mc:AlternateContent xmlns:mc="http://schemas.openxmlformats.org/markup-compatibility/2006">
              <mc:Choice xmlns:v="urn:schemas-microsoft-com:vml" Requires="v">
                <p:oleObj spid="_x0000_s3083" name="Image" r:id="rId4" imgW="12812698" imgH="7060317" progId="">
                  <p:embed/>
                </p:oleObj>
              </mc:Choice>
              <mc:Fallback>
                <p:oleObj name="Image" r:id="rId4" imgW="12812698" imgH="7060317" progId="">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231900"/>
                        <a:ext cx="817880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hteck 167"/>
          <p:cNvSpPr>
            <a:spLocks noChangeArrowheads="1"/>
          </p:cNvSpPr>
          <p:nvPr/>
        </p:nvSpPr>
        <p:spPr bwMode="auto">
          <a:xfrm>
            <a:off x="0" y="5891213"/>
            <a:ext cx="9109075" cy="274637"/>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de-DE" sz="1200">
                <a:solidFill>
                  <a:schemeClr val="bg2"/>
                </a:solidFill>
              </a:rPr>
              <a:t>Gunter Quaißer und Klemens Himpele: Ökonomische Rahmenbedingungen und Hochschulfinanzierung, 2010</a:t>
            </a:r>
            <a:endParaRPr lang="de-DE" sz="1200">
              <a:solidFill>
                <a:schemeClr val="bg2"/>
              </a:solidFill>
              <a:cs typeface="Times New Roman" pitchFamily="18" charset="0"/>
            </a:endParaRPr>
          </a:p>
        </p:txBody>
      </p:sp>
      <p:sp>
        <p:nvSpPr>
          <p:cNvPr id="3084"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Hochschulfinanzierung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linds(horizontal)">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Hochschulräte</a:t>
            </a:r>
          </a:p>
        </p:txBody>
      </p:sp>
      <p:graphicFrame>
        <p:nvGraphicFramePr>
          <p:cNvPr id="4098" name="Object 10"/>
          <p:cNvGraphicFramePr>
            <a:graphicFrameLocks noGrp="1" noChangeAspect="1"/>
          </p:cNvGraphicFramePr>
          <p:nvPr>
            <p:ph idx="4294967295"/>
          </p:nvPr>
        </p:nvGraphicFramePr>
        <p:xfrm>
          <a:off x="746125" y="1120775"/>
          <a:ext cx="7138988" cy="4451350"/>
        </p:xfrm>
        <a:graphic>
          <a:graphicData uri="http://schemas.openxmlformats.org/presentationml/2006/ole">
            <mc:AlternateContent xmlns:mc="http://schemas.openxmlformats.org/markup-compatibility/2006">
              <mc:Choice xmlns:v="urn:schemas-microsoft-com:vml" Requires="v">
                <p:oleObj spid="_x0000_s4107" name="Image" r:id="rId4" imgW="8800000" imgH="5485714" progId="">
                  <p:embed/>
                </p:oleObj>
              </mc:Choice>
              <mc:Fallback>
                <p:oleObj name="Image" r:id="rId4" imgW="8800000" imgH="5485714" progId="">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5" y="1120775"/>
                        <a:ext cx="7138988"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5"/>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5132"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Verwaltungsmodernisierung</a:t>
            </a:r>
          </a:p>
        </p:txBody>
      </p:sp>
      <p:graphicFrame>
        <p:nvGraphicFramePr>
          <p:cNvPr id="140300" name="Object 10"/>
          <p:cNvGraphicFramePr>
            <a:graphicFrameLocks noGrp="1" noChangeAspect="1"/>
          </p:cNvGraphicFramePr>
          <p:nvPr>
            <p:ph idx="4294967295"/>
          </p:nvPr>
        </p:nvGraphicFramePr>
        <p:xfrm>
          <a:off x="611188" y="962025"/>
          <a:ext cx="7200900" cy="4267200"/>
        </p:xfrm>
        <a:graphic>
          <a:graphicData uri="http://schemas.openxmlformats.org/presentationml/2006/ole">
            <mc:AlternateContent xmlns:mc="http://schemas.openxmlformats.org/markup-compatibility/2006">
              <mc:Choice xmlns:v="urn:schemas-microsoft-com:vml" Requires="v">
                <p:oleObj spid="_x0000_s5131" name="Image" r:id="rId4" imgW="12406349" imgH="7352381" progId="">
                  <p:embed/>
                </p:oleObj>
              </mc:Choice>
              <mc:Fallback>
                <p:oleObj name="Image" r:id="rId4" imgW="12406349" imgH="7352381" progId="">
                  <p:embed/>
                  <p:pic>
                    <p:nvPicPr>
                      <p:cNvPr id="0" name="Picture 1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962025"/>
                        <a:ext cx="72009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302" name="Rechteck 7"/>
          <p:cNvSpPr>
            <a:spLocks noChangeArrowheads="1"/>
          </p:cNvSpPr>
          <p:nvPr/>
        </p:nvSpPr>
        <p:spPr bwMode="auto">
          <a:xfrm>
            <a:off x="539750" y="5300663"/>
            <a:ext cx="8210550" cy="915987"/>
          </a:xfrm>
          <a:prstGeom prst="rect">
            <a:avLst/>
          </a:prstGeom>
          <a:noFill/>
          <a:ln w="9525">
            <a:noFill/>
            <a:miter lim="800000"/>
            <a:headEnd/>
            <a:tailEnd/>
          </a:ln>
        </p:spPr>
        <p:txBody>
          <a:bodyPr>
            <a:spAutoFit/>
          </a:bodyPr>
          <a:lstStyle/>
          <a:p>
            <a:pPr>
              <a:buFont typeface="Times" pitchFamily="18" charset="0"/>
              <a:buNone/>
            </a:pPr>
            <a:r>
              <a:rPr lang="de-DE" sz="1800"/>
              <a:t>„Der Abbau bzw. die Privatisierung staatlicher Aufgaben ist eines der wichtigsten Ziele der Verwaltungsreform. Jede staatliche Leistung soll auf ihre Notwendigkeit und ihre Privatisierungsfähigkeit hin überprüft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0300"/>
                                        </p:tgtEl>
                                        <p:attrNameLst>
                                          <p:attrName>style.visibility</p:attrName>
                                        </p:attrNameLst>
                                      </p:cBhvr>
                                      <p:to>
                                        <p:strVal val="visible"/>
                                      </p:to>
                                    </p:set>
                                    <p:animEffect transition="in" filter="blinds(horizontal)">
                                      <p:cBhvr>
                                        <p:cTn id="7" dur="500"/>
                                        <p:tgtEl>
                                          <p:spTgt spid="1403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0302">
                                            <p:txEl>
                                              <p:pRg st="0" end="0"/>
                                            </p:txEl>
                                          </p:spTgt>
                                        </p:tgtEl>
                                        <p:attrNameLst>
                                          <p:attrName>style.visibility</p:attrName>
                                        </p:attrNameLst>
                                      </p:cBhvr>
                                      <p:to>
                                        <p:strVal val="visible"/>
                                      </p:to>
                                    </p:set>
                                    <p:animEffect transition="in" filter="blinds(horizontal)">
                                      <p:cBhvr>
                                        <p:cTn id="12" dur="500"/>
                                        <p:tgtEl>
                                          <p:spTgt spid="140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5"/>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114690"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Beispiel Markt- statt staatlicher Steuerung</a:t>
            </a:r>
          </a:p>
        </p:txBody>
      </p:sp>
      <p:sp>
        <p:nvSpPr>
          <p:cNvPr id="8" name="Rechteck 167"/>
          <p:cNvSpPr>
            <a:spLocks noChangeArrowheads="1"/>
          </p:cNvSpPr>
          <p:nvPr/>
        </p:nvSpPr>
        <p:spPr bwMode="auto">
          <a:xfrm>
            <a:off x="0" y="5962650"/>
            <a:ext cx="9109075" cy="274638"/>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en-US" sz="1200">
                <a:solidFill>
                  <a:schemeClr val="bg2"/>
                </a:solidFill>
              </a:rPr>
              <a:t>Ball, S./Youdell, D. (2008): Hidden Privatisation in Public Education, S. 96</a:t>
            </a:r>
          </a:p>
        </p:txBody>
      </p:sp>
      <p:graphicFrame>
        <p:nvGraphicFramePr>
          <p:cNvPr id="9" name="Tabelle 8"/>
          <p:cNvGraphicFramePr>
            <a:graphicFrameLocks noGrp="1"/>
          </p:cNvGraphicFramePr>
          <p:nvPr/>
        </p:nvGraphicFramePr>
        <p:xfrm>
          <a:off x="611188" y="1125538"/>
          <a:ext cx="7921625" cy="4479925"/>
        </p:xfrm>
        <a:graphic>
          <a:graphicData uri="http://schemas.openxmlformats.org/drawingml/2006/table">
            <a:tbl>
              <a:tblPr firstRow="1" bandRow="1">
                <a:tableStyleId>{5C22544A-7EE6-4342-B048-85BDC9FD1C3A}</a:tableStyleId>
              </a:tblPr>
              <a:tblGrid>
                <a:gridCol w="3960440"/>
                <a:gridCol w="3960440"/>
              </a:tblGrid>
              <a:tr h="512729">
                <a:tc>
                  <a:txBody>
                    <a:bodyPr/>
                    <a:lstStyle/>
                    <a:p>
                      <a:pPr algn="ctr">
                        <a:lnSpc>
                          <a:spcPct val="100000"/>
                        </a:lnSpc>
                        <a:spcAft>
                          <a:spcPts val="0"/>
                        </a:spcAft>
                      </a:pPr>
                      <a:r>
                        <a:rPr lang="de-DE" sz="1800" b="1" dirty="0">
                          <a:latin typeface="Arial"/>
                          <a:ea typeface="Calibri"/>
                          <a:cs typeface="Times New Roman"/>
                        </a:rPr>
                        <a:t>Pädagogische Werte</a:t>
                      </a:r>
                      <a:r>
                        <a:rPr lang="de-DE" sz="800" b="1" dirty="0">
                          <a:latin typeface="Arial"/>
                          <a:ea typeface="Calibri"/>
                          <a:cs typeface="Times New Roman"/>
                        </a:rPr>
                        <a:t> </a:t>
                      </a:r>
                      <a:r>
                        <a:rPr lang="de-DE" sz="1800" b="1" dirty="0" smtClean="0">
                          <a:latin typeface="Arial"/>
                          <a:ea typeface="Calibri"/>
                          <a:cs typeface="Times New Roman"/>
                        </a:rPr>
                        <a:t/>
                      </a:r>
                      <a:br>
                        <a:rPr lang="de-DE" sz="1800" b="1" dirty="0" smtClean="0">
                          <a:latin typeface="Arial"/>
                          <a:ea typeface="Calibri"/>
                          <a:cs typeface="Times New Roman"/>
                        </a:rPr>
                      </a:br>
                      <a:endParaRPr lang="de-DE" sz="1000" dirty="0">
                        <a:latin typeface="Calibri"/>
                        <a:ea typeface="Calibri"/>
                        <a:cs typeface="Times New Roman"/>
                      </a:endParaRPr>
                    </a:p>
                  </a:txBody>
                  <a:tcPr marL="47329" marR="47329" marT="0" marB="0"/>
                </a:tc>
                <a:tc>
                  <a:txBody>
                    <a:bodyPr/>
                    <a:lstStyle/>
                    <a:p>
                      <a:pPr algn="ctr">
                        <a:lnSpc>
                          <a:spcPct val="100000"/>
                        </a:lnSpc>
                        <a:spcAft>
                          <a:spcPts val="0"/>
                        </a:spcAft>
                      </a:pPr>
                      <a:r>
                        <a:rPr lang="de-DE" sz="1800" b="1" dirty="0">
                          <a:latin typeface="Arial"/>
                          <a:ea typeface="Calibri"/>
                          <a:cs typeface="Times New Roman"/>
                        </a:rPr>
                        <a:t>Marktwerte</a:t>
                      </a:r>
                      <a:endParaRPr lang="de-DE" sz="1800" dirty="0">
                        <a:latin typeface="Calibri"/>
                        <a:ea typeface="Calibri"/>
                        <a:cs typeface="Times New Roman"/>
                      </a:endParaRPr>
                    </a:p>
                  </a:txBody>
                  <a:tcPr marL="47329" marR="47329" marT="0" marB="0"/>
                </a:tc>
              </a:tr>
              <a:tr h="445586">
                <a:tc>
                  <a:txBody>
                    <a:bodyPr/>
                    <a:lstStyle/>
                    <a:p>
                      <a:pPr algn="ctr">
                        <a:lnSpc>
                          <a:spcPct val="100000"/>
                        </a:lnSpc>
                        <a:spcAft>
                          <a:spcPts val="0"/>
                        </a:spcAft>
                      </a:pPr>
                      <a:r>
                        <a:rPr lang="de-DE" sz="1400" baseline="0" dirty="0" smtClean="0">
                          <a:latin typeface="Arial"/>
                          <a:ea typeface="Calibri"/>
                          <a:cs typeface="Times New Roman"/>
                        </a:rPr>
                        <a:t>individuelle </a:t>
                      </a:r>
                      <a:r>
                        <a:rPr lang="de-DE" sz="1400" baseline="0" dirty="0">
                          <a:latin typeface="Arial"/>
                          <a:ea typeface="Calibri"/>
                          <a:cs typeface="Times New Roman"/>
                        </a:rPr>
                        <a:t>Bedürfnisse </a:t>
                      </a:r>
                      <a:r>
                        <a:rPr lang="de-DE" sz="1400" baseline="0" dirty="0" smtClean="0">
                          <a:latin typeface="Arial"/>
                          <a:ea typeface="Calibri"/>
                          <a:cs typeface="Times New Roman"/>
                        </a:rPr>
                        <a:t>von </a:t>
                      </a:r>
                      <a:r>
                        <a:rPr lang="de-DE" sz="1400" baseline="0" dirty="0">
                          <a:latin typeface="Arial"/>
                          <a:ea typeface="Calibri"/>
                          <a:cs typeface="Times New Roman"/>
                        </a:rPr>
                        <a:t>Schule und Schüler</a:t>
                      </a:r>
                      <a:endParaRPr lang="de-DE" sz="1400" baseline="0" dirty="0">
                        <a:latin typeface="Calibri"/>
                        <a:ea typeface="Calibri"/>
                        <a:cs typeface="Times New Roman"/>
                      </a:endParaRPr>
                    </a:p>
                  </a:txBody>
                  <a:tcPr marL="47329" marR="47329" marT="0" marB="0"/>
                </a:tc>
                <a:tc>
                  <a:txBody>
                    <a:bodyPr/>
                    <a:lstStyle/>
                    <a:p>
                      <a:pPr algn="ctr">
                        <a:lnSpc>
                          <a:spcPct val="100000"/>
                        </a:lnSpc>
                        <a:spcAft>
                          <a:spcPts val="0"/>
                        </a:spcAft>
                      </a:pPr>
                      <a:r>
                        <a:rPr lang="de-DE" sz="1400" baseline="0" dirty="0" smtClean="0">
                          <a:latin typeface="Arial"/>
                          <a:ea typeface="Calibri"/>
                          <a:cs typeface="Times New Roman"/>
                        </a:rPr>
                        <a:t>individuelle </a:t>
                      </a:r>
                      <a:r>
                        <a:rPr lang="de-DE" sz="1400" baseline="0" dirty="0">
                          <a:latin typeface="Arial"/>
                          <a:ea typeface="Calibri"/>
                          <a:cs typeface="Times New Roman"/>
                        </a:rPr>
                        <a:t>Leistung </a:t>
                      </a:r>
                      <a:r>
                        <a:rPr lang="de-DE" sz="1400" baseline="0" dirty="0" smtClean="0">
                          <a:latin typeface="Arial"/>
                          <a:ea typeface="Calibri"/>
                          <a:cs typeface="Times New Roman"/>
                        </a:rPr>
                        <a:t>von </a:t>
                      </a:r>
                      <a:r>
                        <a:rPr lang="de-DE" sz="1400" baseline="0" dirty="0">
                          <a:latin typeface="Arial"/>
                          <a:ea typeface="Calibri"/>
                          <a:cs typeface="Times New Roman"/>
                        </a:rPr>
                        <a:t>Schule und Schüler</a:t>
                      </a:r>
                      <a:endParaRPr lang="de-DE" sz="1400" baseline="0" dirty="0">
                        <a:latin typeface="Calibri"/>
                        <a:ea typeface="Calibri"/>
                        <a:cs typeface="Times New Roman"/>
                      </a:endParaRPr>
                    </a:p>
                  </a:txBody>
                  <a:tcPr marL="47329" marR="47329" marT="0" marB="0"/>
                </a:tc>
              </a:tr>
              <a:tr h="769093">
                <a:tc>
                  <a:txBody>
                    <a:bodyPr/>
                    <a:lstStyle/>
                    <a:p>
                      <a:pPr algn="ctr">
                        <a:lnSpc>
                          <a:spcPct val="100000"/>
                        </a:lnSpc>
                        <a:spcAft>
                          <a:spcPts val="0"/>
                        </a:spcAft>
                      </a:pPr>
                      <a:r>
                        <a:rPr lang="de-DE" sz="1400" baseline="0" dirty="0" smtClean="0">
                          <a:latin typeface="Arial"/>
                          <a:ea typeface="Calibri"/>
                          <a:cs typeface="Times New Roman"/>
                        </a:rPr>
                        <a:t>Gemeinsamkeit </a:t>
                      </a:r>
                    </a:p>
                    <a:p>
                      <a:pPr algn="ctr">
                        <a:lnSpc>
                          <a:spcPct val="100000"/>
                        </a:lnSpc>
                        <a:spcAft>
                          <a:spcPts val="0"/>
                        </a:spcAft>
                      </a:pPr>
                      <a:r>
                        <a:rPr lang="de-DE" sz="1400" baseline="0" dirty="0" smtClean="0">
                          <a:latin typeface="Arial"/>
                          <a:ea typeface="Calibri"/>
                          <a:cs typeface="Times New Roman"/>
                        </a:rPr>
                        <a:t>(heterogene </a:t>
                      </a:r>
                      <a:r>
                        <a:rPr lang="de-DE" sz="1400" baseline="0" dirty="0">
                          <a:latin typeface="Arial"/>
                          <a:ea typeface="Calibri"/>
                          <a:cs typeface="Times New Roman"/>
                        </a:rPr>
                        <a:t>Klassen, </a:t>
                      </a:r>
                      <a:r>
                        <a:rPr lang="de-DE" sz="1400" baseline="0" dirty="0" smtClean="0">
                          <a:latin typeface="Arial"/>
                          <a:ea typeface="Calibri"/>
                          <a:cs typeface="Times New Roman"/>
                        </a:rPr>
                        <a:t>offener </a:t>
                      </a:r>
                      <a:r>
                        <a:rPr lang="de-DE" sz="1400" baseline="0" dirty="0">
                          <a:latin typeface="Arial"/>
                          <a:ea typeface="Calibri"/>
                          <a:cs typeface="Times New Roman"/>
                        </a:rPr>
                        <a:t>Zugang, Inklusion)</a:t>
                      </a:r>
                      <a:endParaRPr lang="de-DE" sz="1400" baseline="0" dirty="0">
                        <a:latin typeface="Calibri"/>
                        <a:ea typeface="Calibri"/>
                        <a:cs typeface="Times New Roman"/>
                      </a:endParaRPr>
                    </a:p>
                  </a:txBody>
                  <a:tcPr marL="47329" marR="47329" marT="0" marB="0"/>
                </a:tc>
                <a:tc>
                  <a:txBody>
                    <a:bodyPr/>
                    <a:lstStyle/>
                    <a:p>
                      <a:pPr algn="ctr">
                        <a:lnSpc>
                          <a:spcPct val="100000"/>
                        </a:lnSpc>
                        <a:spcAft>
                          <a:spcPts val="0"/>
                        </a:spcAft>
                      </a:pPr>
                      <a:r>
                        <a:rPr lang="de-DE" sz="1400" baseline="0" dirty="0">
                          <a:latin typeface="Arial"/>
                          <a:ea typeface="Calibri"/>
                          <a:cs typeface="Times New Roman"/>
                        </a:rPr>
                        <a:t>Ausdifferenzierung </a:t>
                      </a:r>
                      <a:r>
                        <a:rPr lang="de-DE" sz="1400" baseline="0" dirty="0" smtClean="0">
                          <a:latin typeface="Arial"/>
                          <a:ea typeface="Calibri"/>
                          <a:cs typeface="Times New Roman"/>
                        </a:rPr>
                        <a:t>und </a:t>
                      </a:r>
                      <a:r>
                        <a:rPr lang="de-DE" sz="1400" baseline="0" dirty="0">
                          <a:latin typeface="Arial"/>
                          <a:ea typeface="Calibri"/>
                          <a:cs typeface="Times New Roman"/>
                        </a:rPr>
                        <a:t>Hierarchisierung</a:t>
                      </a:r>
                      <a:endParaRPr lang="de-DE" sz="1400" baseline="0" dirty="0">
                        <a:latin typeface="Calibri"/>
                        <a:ea typeface="Calibri"/>
                        <a:cs typeface="Times New Roman"/>
                      </a:endParaRPr>
                    </a:p>
                    <a:p>
                      <a:pPr algn="ctr">
                        <a:lnSpc>
                          <a:spcPct val="100000"/>
                        </a:lnSpc>
                        <a:spcAft>
                          <a:spcPts val="0"/>
                        </a:spcAft>
                      </a:pPr>
                      <a:r>
                        <a:rPr lang="de-DE" sz="1400" baseline="0" dirty="0" smtClean="0">
                          <a:latin typeface="Arial"/>
                          <a:ea typeface="Calibri"/>
                          <a:cs typeface="Times New Roman"/>
                        </a:rPr>
                        <a:t>(Lernbedingungen, </a:t>
                      </a:r>
                      <a:r>
                        <a:rPr lang="de-DE" sz="1400" baseline="0" dirty="0">
                          <a:latin typeface="Arial"/>
                          <a:ea typeface="Calibri"/>
                          <a:cs typeface="Times New Roman"/>
                        </a:rPr>
                        <a:t>Leistungsklassen, </a:t>
                      </a:r>
                      <a:endParaRPr lang="de-DE" sz="1400" baseline="0" dirty="0" smtClean="0">
                        <a:latin typeface="Arial"/>
                        <a:ea typeface="Calibri"/>
                        <a:cs typeface="Times New Roman"/>
                      </a:endParaRPr>
                    </a:p>
                    <a:p>
                      <a:pPr algn="ctr">
                        <a:lnSpc>
                          <a:spcPct val="100000"/>
                        </a:lnSpc>
                        <a:spcAft>
                          <a:spcPts val="0"/>
                        </a:spcAft>
                      </a:pPr>
                      <a:r>
                        <a:rPr lang="de-DE" sz="1400" baseline="0" dirty="0" smtClean="0">
                          <a:latin typeface="Arial"/>
                          <a:ea typeface="Calibri"/>
                          <a:cs typeface="Times New Roman"/>
                        </a:rPr>
                        <a:t>selektiver </a:t>
                      </a:r>
                      <a:r>
                        <a:rPr lang="de-DE" sz="1400" baseline="0" dirty="0">
                          <a:latin typeface="Arial"/>
                          <a:ea typeface="Calibri"/>
                          <a:cs typeface="Times New Roman"/>
                        </a:rPr>
                        <a:t>Zugang, Exklusion)</a:t>
                      </a:r>
                      <a:endParaRPr lang="de-DE" sz="1400" baseline="0" dirty="0">
                        <a:latin typeface="Calibri"/>
                        <a:ea typeface="Calibri"/>
                        <a:cs typeface="Times New Roman"/>
                      </a:endParaRPr>
                    </a:p>
                  </a:txBody>
                  <a:tcPr marL="47329" marR="47329" marT="0" marB="0"/>
                </a:tc>
              </a:tr>
              <a:tr h="445586">
                <a:tc>
                  <a:txBody>
                    <a:bodyPr/>
                    <a:lstStyle/>
                    <a:p>
                      <a:pPr algn="ctr">
                        <a:lnSpc>
                          <a:spcPct val="100000"/>
                        </a:lnSpc>
                        <a:spcAft>
                          <a:spcPts val="0"/>
                        </a:spcAft>
                      </a:pPr>
                      <a:r>
                        <a:rPr lang="de-DE" sz="1400" baseline="0" dirty="0">
                          <a:latin typeface="Arial"/>
                          <a:ea typeface="Calibri"/>
                          <a:cs typeface="Times New Roman"/>
                        </a:rPr>
                        <a:t>dient dem Gemeinwohl</a:t>
                      </a:r>
                      <a:endParaRPr lang="de-DE" sz="1400" baseline="0" dirty="0">
                        <a:latin typeface="Calibri"/>
                        <a:ea typeface="Calibri"/>
                        <a:cs typeface="Times New Roman"/>
                      </a:endParaRPr>
                    </a:p>
                  </a:txBody>
                  <a:tcPr marL="47329" marR="47329" marT="0" marB="0"/>
                </a:tc>
                <a:tc>
                  <a:txBody>
                    <a:bodyPr/>
                    <a:lstStyle/>
                    <a:p>
                      <a:pPr algn="ctr">
                        <a:lnSpc>
                          <a:spcPct val="100000"/>
                        </a:lnSpc>
                        <a:spcAft>
                          <a:spcPts val="0"/>
                        </a:spcAft>
                      </a:pPr>
                      <a:r>
                        <a:rPr lang="de-DE" sz="1400" baseline="0" dirty="0">
                          <a:latin typeface="Arial"/>
                          <a:ea typeface="Calibri"/>
                          <a:cs typeface="Times New Roman"/>
                        </a:rPr>
                        <a:t>ist attraktiv für </a:t>
                      </a:r>
                      <a:r>
                        <a:rPr lang="de-DE" sz="1400" baseline="0" dirty="0" smtClean="0">
                          <a:latin typeface="Arial"/>
                          <a:ea typeface="Calibri"/>
                          <a:cs typeface="Times New Roman"/>
                        </a:rPr>
                        <a:t>„</a:t>
                      </a:r>
                      <a:r>
                        <a:rPr lang="de-DE" sz="1400" baseline="0" dirty="0">
                          <a:latin typeface="Arial"/>
                          <a:ea typeface="Calibri"/>
                          <a:cs typeface="Times New Roman"/>
                        </a:rPr>
                        <a:t>Abnehmer“ und „Kunden“</a:t>
                      </a:r>
                      <a:endParaRPr lang="de-DE" sz="1400" baseline="0" dirty="0">
                        <a:latin typeface="Calibri"/>
                        <a:ea typeface="Calibri"/>
                        <a:cs typeface="Times New Roman"/>
                      </a:endParaRPr>
                    </a:p>
                  </a:txBody>
                  <a:tcPr marL="47329" marR="47329" marT="0" marB="0"/>
                </a:tc>
              </a:tr>
              <a:tr h="512729">
                <a:tc>
                  <a:txBody>
                    <a:bodyPr/>
                    <a:lstStyle/>
                    <a:p>
                      <a:pPr algn="ctr">
                        <a:lnSpc>
                          <a:spcPct val="100000"/>
                        </a:lnSpc>
                        <a:spcAft>
                          <a:spcPts val="0"/>
                        </a:spcAft>
                      </a:pPr>
                      <a:r>
                        <a:rPr lang="de-DE" sz="1400" baseline="0" dirty="0">
                          <a:latin typeface="Arial"/>
                          <a:ea typeface="Calibri"/>
                          <a:cs typeface="Times New Roman"/>
                        </a:rPr>
                        <a:t>Ressourcenallokation schwerpunktmäßig </a:t>
                      </a:r>
                      <a:endParaRPr lang="de-DE" sz="1400" baseline="0" dirty="0" smtClean="0">
                        <a:latin typeface="Arial"/>
                        <a:ea typeface="Calibri"/>
                        <a:cs typeface="Times New Roman"/>
                      </a:endParaRPr>
                    </a:p>
                    <a:p>
                      <a:pPr algn="ctr">
                        <a:lnSpc>
                          <a:spcPct val="100000"/>
                        </a:lnSpc>
                        <a:spcAft>
                          <a:spcPts val="0"/>
                        </a:spcAft>
                      </a:pPr>
                      <a:r>
                        <a:rPr lang="de-DE" sz="1400" baseline="0" dirty="0" smtClean="0">
                          <a:latin typeface="Arial"/>
                          <a:ea typeface="Calibri"/>
                          <a:cs typeface="Times New Roman"/>
                        </a:rPr>
                        <a:t>bei </a:t>
                      </a:r>
                      <a:r>
                        <a:rPr lang="de-DE" sz="1400" baseline="0" dirty="0">
                          <a:latin typeface="Arial"/>
                          <a:ea typeface="Calibri"/>
                          <a:cs typeface="Times New Roman"/>
                        </a:rPr>
                        <a:t>den </a:t>
                      </a:r>
                      <a:r>
                        <a:rPr lang="de-DE" sz="1400" baseline="0" dirty="0" smtClean="0">
                          <a:latin typeface="Arial"/>
                          <a:ea typeface="Calibri"/>
                          <a:cs typeface="Times New Roman"/>
                        </a:rPr>
                        <a:t>am </a:t>
                      </a:r>
                      <a:r>
                        <a:rPr lang="de-DE" sz="1400" baseline="0" dirty="0">
                          <a:latin typeface="Arial"/>
                          <a:ea typeface="Calibri"/>
                          <a:cs typeface="Times New Roman"/>
                        </a:rPr>
                        <a:t>meisten Hilfsbedürftigen</a:t>
                      </a:r>
                      <a:endParaRPr lang="de-DE" sz="1400" baseline="0" dirty="0">
                        <a:latin typeface="Calibri"/>
                        <a:ea typeface="Calibri"/>
                        <a:cs typeface="Times New Roman"/>
                      </a:endParaRPr>
                    </a:p>
                  </a:txBody>
                  <a:tcPr marL="47329" marR="47329" marT="0" marB="0"/>
                </a:tc>
                <a:tc>
                  <a:txBody>
                    <a:bodyPr/>
                    <a:lstStyle/>
                    <a:p>
                      <a:pPr algn="ctr">
                        <a:lnSpc>
                          <a:spcPct val="100000"/>
                        </a:lnSpc>
                        <a:spcAft>
                          <a:spcPts val="0"/>
                        </a:spcAft>
                      </a:pPr>
                      <a:r>
                        <a:rPr lang="de-DE" sz="1400" baseline="0" dirty="0">
                          <a:latin typeface="Arial"/>
                          <a:ea typeface="Calibri"/>
                          <a:cs typeface="Times New Roman"/>
                        </a:rPr>
                        <a:t>Ressourcenallokation schwerpunktmäßig bei jenen, </a:t>
                      </a:r>
                      <a:r>
                        <a:rPr lang="de-DE" sz="1400" baseline="0" dirty="0" smtClean="0">
                          <a:latin typeface="Arial"/>
                          <a:ea typeface="Calibri"/>
                          <a:cs typeface="Times New Roman"/>
                        </a:rPr>
                        <a:t>die </a:t>
                      </a:r>
                      <a:r>
                        <a:rPr lang="de-DE" sz="1400" baseline="0" dirty="0">
                          <a:latin typeface="Arial"/>
                          <a:ea typeface="Calibri"/>
                          <a:cs typeface="Times New Roman"/>
                        </a:rPr>
                        <a:t>als besonders begabt erscheinen</a:t>
                      </a:r>
                      <a:endParaRPr lang="de-DE" sz="1400" baseline="0" dirty="0">
                        <a:latin typeface="Calibri"/>
                        <a:ea typeface="Calibri"/>
                        <a:cs typeface="Times New Roman"/>
                      </a:endParaRPr>
                    </a:p>
                  </a:txBody>
                  <a:tcPr marL="47329" marR="47329" marT="0" marB="0"/>
                </a:tc>
              </a:tr>
              <a:tr h="512729">
                <a:tc>
                  <a:txBody>
                    <a:bodyPr/>
                    <a:lstStyle/>
                    <a:p>
                      <a:pPr algn="ctr">
                        <a:lnSpc>
                          <a:spcPct val="100000"/>
                        </a:lnSpc>
                        <a:spcAft>
                          <a:spcPts val="0"/>
                        </a:spcAft>
                      </a:pPr>
                      <a:r>
                        <a:rPr lang="de-DE" sz="1400" baseline="0" dirty="0" smtClean="0">
                          <a:latin typeface="Arial"/>
                          <a:ea typeface="Calibri"/>
                          <a:cs typeface="Times New Roman"/>
                        </a:rPr>
                        <a:t>Kollektivität </a:t>
                      </a:r>
                    </a:p>
                    <a:p>
                      <a:pPr algn="ctr">
                        <a:lnSpc>
                          <a:spcPct val="100000"/>
                        </a:lnSpc>
                        <a:spcAft>
                          <a:spcPts val="0"/>
                        </a:spcAft>
                      </a:pPr>
                      <a:r>
                        <a:rPr lang="de-DE" sz="1400" baseline="0" dirty="0" smtClean="0">
                          <a:latin typeface="Arial"/>
                          <a:ea typeface="Calibri"/>
                          <a:cs typeface="Times New Roman"/>
                        </a:rPr>
                        <a:t>(Kooperation </a:t>
                      </a:r>
                      <a:r>
                        <a:rPr lang="de-DE" sz="1400" baseline="0" dirty="0">
                          <a:latin typeface="Arial"/>
                          <a:ea typeface="Calibri"/>
                          <a:cs typeface="Times New Roman"/>
                        </a:rPr>
                        <a:t>zwischen </a:t>
                      </a:r>
                      <a:r>
                        <a:rPr lang="de-DE" sz="1400" baseline="0" dirty="0" smtClean="0">
                          <a:latin typeface="Arial"/>
                          <a:ea typeface="Calibri"/>
                          <a:cs typeface="Times New Roman"/>
                        </a:rPr>
                        <a:t>Schulen </a:t>
                      </a:r>
                      <a:r>
                        <a:rPr lang="de-DE" sz="1400" baseline="0" dirty="0">
                          <a:latin typeface="Arial"/>
                          <a:ea typeface="Calibri"/>
                          <a:cs typeface="Times New Roman"/>
                        </a:rPr>
                        <a:t>und Schülern)</a:t>
                      </a:r>
                      <a:endParaRPr lang="de-DE" sz="1400" baseline="0" dirty="0">
                        <a:latin typeface="Calibri"/>
                        <a:ea typeface="Calibri"/>
                        <a:cs typeface="Times New Roman"/>
                      </a:endParaRPr>
                    </a:p>
                  </a:txBody>
                  <a:tcPr marL="47329" marR="47329" marT="0" marB="0"/>
                </a:tc>
                <a:tc>
                  <a:txBody>
                    <a:bodyPr/>
                    <a:lstStyle/>
                    <a:p>
                      <a:pPr algn="ctr">
                        <a:lnSpc>
                          <a:spcPct val="100000"/>
                        </a:lnSpc>
                        <a:spcAft>
                          <a:spcPts val="0"/>
                        </a:spcAft>
                      </a:pPr>
                      <a:r>
                        <a:rPr lang="de-DE" sz="1400" baseline="0" dirty="0" smtClean="0">
                          <a:latin typeface="Arial"/>
                          <a:ea typeface="Calibri"/>
                          <a:cs typeface="Times New Roman"/>
                        </a:rPr>
                        <a:t>Konkurrenz </a:t>
                      </a:r>
                      <a:br>
                        <a:rPr lang="de-DE" sz="1400" baseline="0" dirty="0" smtClean="0">
                          <a:latin typeface="Arial"/>
                          <a:ea typeface="Calibri"/>
                          <a:cs typeface="Times New Roman"/>
                        </a:rPr>
                      </a:br>
                      <a:r>
                        <a:rPr lang="de-DE" sz="1400" baseline="0" dirty="0" smtClean="0">
                          <a:latin typeface="Arial"/>
                          <a:ea typeface="Calibri"/>
                          <a:cs typeface="Times New Roman"/>
                        </a:rPr>
                        <a:t>(zwischen </a:t>
                      </a:r>
                      <a:r>
                        <a:rPr lang="de-DE" sz="1400" baseline="0" dirty="0">
                          <a:latin typeface="Arial"/>
                          <a:ea typeface="Calibri"/>
                          <a:cs typeface="Times New Roman"/>
                        </a:rPr>
                        <a:t>Schulen und Schülern)</a:t>
                      </a:r>
                      <a:endParaRPr lang="de-DE" sz="1400" baseline="0" dirty="0">
                        <a:latin typeface="Calibri"/>
                        <a:ea typeface="Calibri"/>
                        <a:cs typeface="Times New Roman"/>
                      </a:endParaRPr>
                    </a:p>
                  </a:txBody>
                  <a:tcPr marL="47329" marR="47329" marT="0" marB="0"/>
                </a:tc>
              </a:tr>
              <a:tr h="512729">
                <a:tc>
                  <a:txBody>
                    <a:bodyPr/>
                    <a:lstStyle/>
                    <a:p>
                      <a:pPr algn="ctr">
                        <a:lnSpc>
                          <a:spcPct val="100000"/>
                        </a:lnSpc>
                        <a:spcAft>
                          <a:spcPts val="0"/>
                        </a:spcAft>
                      </a:pPr>
                      <a:r>
                        <a:rPr lang="de-DE" sz="1400" baseline="0">
                          <a:latin typeface="Arial"/>
                          <a:ea typeface="Calibri"/>
                          <a:cs typeface="Times New Roman"/>
                        </a:rPr>
                        <a:t>umfassende Wertschätzung aufgrund einer Vielzahl akademischer und sozialer Qualitäten </a:t>
                      </a:r>
                      <a:endParaRPr lang="de-DE" sz="1400" baseline="0">
                        <a:latin typeface="Calibri"/>
                        <a:ea typeface="Calibri"/>
                        <a:cs typeface="Times New Roman"/>
                      </a:endParaRPr>
                    </a:p>
                  </a:txBody>
                  <a:tcPr marL="47329" marR="47329" marT="0" marB="0"/>
                </a:tc>
                <a:tc>
                  <a:txBody>
                    <a:bodyPr/>
                    <a:lstStyle/>
                    <a:p>
                      <a:pPr algn="ctr">
                        <a:lnSpc>
                          <a:spcPct val="100000"/>
                        </a:lnSpc>
                        <a:spcAft>
                          <a:spcPts val="0"/>
                        </a:spcAft>
                      </a:pPr>
                      <a:r>
                        <a:rPr lang="de-DE" sz="1400" baseline="0" dirty="0">
                          <a:latin typeface="Arial"/>
                          <a:ea typeface="Calibri"/>
                          <a:cs typeface="Times New Roman"/>
                        </a:rPr>
                        <a:t>begrenzte </a:t>
                      </a:r>
                      <a:r>
                        <a:rPr lang="de-DE" sz="1400" baseline="0" dirty="0" smtClean="0">
                          <a:latin typeface="Arial"/>
                          <a:ea typeface="Calibri"/>
                          <a:cs typeface="Times New Roman"/>
                        </a:rPr>
                        <a:t>Wertschätzung aufgrund </a:t>
                      </a:r>
                      <a:r>
                        <a:rPr lang="de-DE" sz="1400" baseline="0" dirty="0">
                          <a:latin typeface="Arial"/>
                          <a:ea typeface="Calibri"/>
                          <a:cs typeface="Times New Roman"/>
                        </a:rPr>
                        <a:t>des Erreichens von Leistungsindikatoren</a:t>
                      </a:r>
                      <a:endParaRPr lang="de-DE" sz="1400" baseline="0" dirty="0">
                        <a:latin typeface="Calibri"/>
                        <a:ea typeface="Calibri"/>
                        <a:cs typeface="Times New Roman"/>
                      </a:endParaRPr>
                    </a:p>
                  </a:txBody>
                  <a:tcPr marL="47329" marR="47329" marT="0" marB="0"/>
                </a:tc>
              </a:tr>
              <a:tr h="769093">
                <a:tc>
                  <a:txBody>
                    <a:bodyPr/>
                    <a:lstStyle/>
                    <a:p>
                      <a:pPr algn="ctr">
                        <a:lnSpc>
                          <a:spcPct val="100000"/>
                        </a:lnSpc>
                        <a:spcAft>
                          <a:spcPts val="0"/>
                        </a:spcAft>
                      </a:pPr>
                      <a:r>
                        <a:rPr lang="de-DE" sz="1400" baseline="0" dirty="0">
                          <a:latin typeface="Arial"/>
                          <a:ea typeface="Calibri"/>
                          <a:cs typeface="Times New Roman"/>
                        </a:rPr>
                        <a:t>die Bildung aller Kinder und Jugendlichen </a:t>
                      </a:r>
                      <a:endParaRPr lang="de-DE" sz="1400" baseline="0" dirty="0" smtClean="0">
                        <a:latin typeface="Arial"/>
                        <a:ea typeface="Calibri"/>
                        <a:cs typeface="Times New Roman"/>
                      </a:endParaRPr>
                    </a:p>
                    <a:p>
                      <a:pPr algn="ctr">
                        <a:lnSpc>
                          <a:spcPct val="100000"/>
                        </a:lnSpc>
                        <a:spcAft>
                          <a:spcPts val="0"/>
                        </a:spcAft>
                      </a:pPr>
                      <a:r>
                        <a:rPr lang="de-DE" sz="1400" baseline="0" dirty="0" smtClean="0">
                          <a:latin typeface="Arial"/>
                          <a:ea typeface="Calibri"/>
                          <a:cs typeface="Times New Roman"/>
                        </a:rPr>
                        <a:t>ist </a:t>
                      </a:r>
                      <a:r>
                        <a:rPr lang="de-DE" sz="1400" baseline="0" dirty="0">
                          <a:latin typeface="Arial"/>
                          <a:ea typeface="Calibri"/>
                          <a:cs typeface="Times New Roman"/>
                        </a:rPr>
                        <a:t>gleichermaßen wertvoll und wichtig</a:t>
                      </a:r>
                      <a:endParaRPr lang="de-DE" sz="1400" baseline="0" dirty="0">
                        <a:latin typeface="Calibri"/>
                        <a:ea typeface="Calibri"/>
                        <a:cs typeface="Times New Roman"/>
                      </a:endParaRPr>
                    </a:p>
                  </a:txBody>
                  <a:tcPr marL="47329" marR="47329" marT="0" marB="0"/>
                </a:tc>
                <a:tc>
                  <a:txBody>
                    <a:bodyPr/>
                    <a:lstStyle/>
                    <a:p>
                      <a:pPr algn="ctr">
                        <a:lnSpc>
                          <a:spcPct val="100000"/>
                        </a:lnSpc>
                        <a:spcAft>
                          <a:spcPts val="0"/>
                        </a:spcAft>
                      </a:pPr>
                      <a:r>
                        <a:rPr lang="de-DE" sz="1400" baseline="0" dirty="0">
                          <a:latin typeface="Arial"/>
                          <a:ea typeface="Calibri"/>
                          <a:cs typeface="Times New Roman"/>
                        </a:rPr>
                        <a:t>der Wert der Bildung </a:t>
                      </a:r>
                      <a:r>
                        <a:rPr lang="de-DE" sz="1400" baseline="0" dirty="0" smtClean="0">
                          <a:latin typeface="Arial"/>
                          <a:ea typeface="Calibri"/>
                          <a:cs typeface="Times New Roman"/>
                        </a:rPr>
                        <a:t>von Kindern </a:t>
                      </a:r>
                    </a:p>
                    <a:p>
                      <a:pPr algn="ctr">
                        <a:lnSpc>
                          <a:spcPct val="100000"/>
                        </a:lnSpc>
                        <a:spcAft>
                          <a:spcPts val="0"/>
                        </a:spcAft>
                      </a:pPr>
                      <a:r>
                        <a:rPr lang="de-DE" sz="1400" baseline="0" dirty="0" smtClean="0">
                          <a:latin typeface="Arial"/>
                          <a:ea typeface="Calibri"/>
                          <a:cs typeface="Times New Roman"/>
                        </a:rPr>
                        <a:t>und </a:t>
                      </a:r>
                      <a:r>
                        <a:rPr lang="de-DE" sz="1400" baseline="0" dirty="0">
                          <a:latin typeface="Arial"/>
                          <a:ea typeface="Calibri"/>
                          <a:cs typeface="Times New Roman"/>
                        </a:rPr>
                        <a:t>Jugendlichen ist abhängig </a:t>
                      </a:r>
                      <a:r>
                        <a:rPr lang="de-DE" sz="1400" baseline="0" dirty="0" smtClean="0">
                          <a:latin typeface="Arial"/>
                          <a:ea typeface="Calibri"/>
                          <a:cs typeface="Times New Roman"/>
                        </a:rPr>
                        <a:t>von </a:t>
                      </a:r>
                    </a:p>
                    <a:p>
                      <a:pPr algn="ctr">
                        <a:lnSpc>
                          <a:spcPct val="100000"/>
                        </a:lnSpc>
                        <a:spcAft>
                          <a:spcPts val="0"/>
                        </a:spcAft>
                      </a:pPr>
                      <a:r>
                        <a:rPr lang="de-DE" sz="1400" baseline="0" dirty="0" smtClean="0">
                          <a:latin typeface="Arial"/>
                          <a:ea typeface="Calibri"/>
                          <a:cs typeface="Times New Roman"/>
                        </a:rPr>
                        <a:t>entstehenden </a:t>
                      </a:r>
                      <a:r>
                        <a:rPr lang="de-DE" sz="1400" baseline="0" dirty="0">
                          <a:latin typeface="Arial"/>
                          <a:ea typeface="Calibri"/>
                          <a:cs typeface="Times New Roman"/>
                        </a:rPr>
                        <a:t>Kosten und </a:t>
                      </a:r>
                      <a:r>
                        <a:rPr lang="de-DE" sz="1400" baseline="0" dirty="0" smtClean="0">
                          <a:latin typeface="Arial"/>
                          <a:ea typeface="Calibri"/>
                          <a:cs typeface="Times New Roman"/>
                        </a:rPr>
                        <a:t>späterem </a:t>
                      </a:r>
                      <a:r>
                        <a:rPr lang="de-DE" sz="1400" baseline="0" dirty="0">
                          <a:latin typeface="Arial"/>
                          <a:ea typeface="Calibri"/>
                          <a:cs typeface="Times New Roman"/>
                        </a:rPr>
                        <a:t>Nutzen</a:t>
                      </a:r>
                      <a:endParaRPr lang="de-DE" sz="1400" baseline="0" dirty="0">
                        <a:latin typeface="Calibri"/>
                        <a:ea typeface="Calibri"/>
                        <a:cs typeface="Times New Roman"/>
                      </a:endParaRPr>
                    </a:p>
                  </a:txBody>
                  <a:tcPr marL="47329" marR="47329"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org Schramm - Geld gegen Staaten.mp4">
            <a:hlinkClick r:id="" action="ppaction://media"/>
          </p:cNvPr>
          <p:cNvPicPr>
            <a:picLocks noRot="1" noChangeAspect="1"/>
          </p:cNvPicPr>
          <p:nvPr>
            <a:videoFile r:link="rId1"/>
          </p:nvPr>
        </p:nvPicPr>
        <p:blipFill>
          <a:blip r:embed="rId3"/>
          <a:srcRect/>
          <a:stretch>
            <a:fillRect/>
          </a:stretch>
        </p:blipFill>
        <p:spPr bwMode="auto">
          <a:xfrm>
            <a:off x="395288" y="38100"/>
            <a:ext cx="8280400" cy="6054725"/>
          </a:xfrm>
          <a:prstGeom prst="rect">
            <a:avLst/>
          </a:prstGeom>
          <a:noFill/>
          <a:ln w="9525">
            <a:noFill/>
            <a:miter lim="800000"/>
            <a:headEnd/>
            <a:tailEnd/>
          </a:ln>
        </p:spPr>
      </p:pic>
      <p:sp>
        <p:nvSpPr>
          <p:cNvPr id="3" name="Rechteck 167"/>
          <p:cNvSpPr>
            <a:spLocks noChangeArrowheads="1"/>
          </p:cNvSpPr>
          <p:nvPr/>
        </p:nvSpPr>
        <p:spPr bwMode="auto">
          <a:xfrm>
            <a:off x="0" y="6107113"/>
            <a:ext cx="9109075" cy="274637"/>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en-US" sz="1200">
                <a:solidFill>
                  <a:schemeClr val="bg2"/>
                </a:solidFill>
                <a:hlinkClick r:id="rId4"/>
              </a:rPr>
              <a:t>http://www.youtube.com/watch?v=T3qiRn3tVpg</a:t>
            </a:r>
            <a:r>
              <a:rPr lang="en-US" sz="1200">
                <a:solidFill>
                  <a:schemeClr val="bg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p:cTn id="13" fill="hold" display="0">
                  <p:stCondLst>
                    <p:cond delay="indefinite"/>
                  </p:stCondLst>
                  <p:endCondLst>
                    <p:cond evt="onNext" delay="0">
                      <p:tgtEl>
                        <p:sldTgt/>
                      </p:tgtEl>
                    </p:cond>
                    <p:cond evt="onPrev" delay="0">
                      <p:tgtEl>
                        <p:sldTgt/>
                      </p:tgtEl>
                    </p:cond>
                  </p:endCondLst>
                </p:cTn>
                <p:tgtEl>
                  <p:spTgt spid="2"/>
                </p:tgtEl>
              </p:cMediaNode>
            </p:video>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17762"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6"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Pause</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19810"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6"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2. Teil: Konkrete Projekte</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Bild 8"/>
          <p:cNvPicPr>
            <a:picLocks noChangeAspect="1"/>
          </p:cNvPicPr>
          <p:nvPr/>
        </p:nvPicPr>
        <p:blipFill>
          <a:blip r:embed="rId3"/>
          <a:srcRect/>
          <a:stretch>
            <a:fillRect/>
          </a:stretch>
        </p:blipFill>
        <p:spPr bwMode="auto">
          <a:xfrm>
            <a:off x="468313" y="908050"/>
            <a:ext cx="7400925" cy="5167313"/>
          </a:xfrm>
          <a:prstGeom prst="rect">
            <a:avLst/>
          </a:prstGeom>
          <a:noFill/>
          <a:ln w="9525">
            <a:noFill/>
            <a:miter lim="800000"/>
            <a:headEnd/>
            <a:tailEnd/>
          </a:ln>
        </p:spPr>
      </p:pic>
      <p:sp>
        <p:nvSpPr>
          <p:cNvPr id="23554"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23555"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23556" name="Rechteck 167"/>
          <p:cNvSpPr>
            <a:spLocks noChangeArrowheads="1"/>
          </p:cNvSpPr>
          <p:nvPr/>
        </p:nvSpPr>
        <p:spPr bwMode="auto">
          <a:xfrm>
            <a:off x="5219700" y="5949950"/>
            <a:ext cx="3889375" cy="276225"/>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Arbeitsgruppe Alternative Wirtschaftspolitik</a:t>
            </a:r>
            <a:endParaRPr lang="de-DE" sz="1200">
              <a:solidFill>
                <a:schemeClr val="bg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smtClean="0">
                <a:ea typeface="Geneva"/>
                <a:cs typeface="Geneva"/>
              </a:rPr>
              <a:t>I</a:t>
            </a:r>
          </a:p>
        </p:txBody>
      </p:sp>
      <p:sp>
        <p:nvSpPr>
          <p:cNvPr id="121858" name="Rechteck 7"/>
          <p:cNvSpPr>
            <a:spLocks noChangeArrowheads="1"/>
          </p:cNvSpPr>
          <p:nvPr/>
        </p:nvSpPr>
        <p:spPr bwMode="auto">
          <a:xfrm>
            <a:off x="609600" y="1125538"/>
            <a:ext cx="8210550" cy="1138237"/>
          </a:xfrm>
          <a:prstGeom prst="rect">
            <a:avLst/>
          </a:prstGeom>
          <a:noFill/>
          <a:ln w="9525">
            <a:noFill/>
            <a:miter lim="800000"/>
            <a:headEnd/>
            <a:tailEnd/>
          </a:ln>
        </p:spPr>
        <p:txBody>
          <a:bodyPr>
            <a:spAutoFit/>
          </a:bodyPr>
          <a:lstStyle/>
          <a:p>
            <a:pPr>
              <a:buFont typeface="Times" pitchFamily="18" charset="0"/>
              <a:buNone/>
            </a:pPr>
            <a:endParaRPr lang="de-DE" sz="2000"/>
          </a:p>
          <a:p>
            <a:pPr>
              <a:buFont typeface="Times" pitchFamily="18" charset="0"/>
              <a:buNone/>
            </a:pPr>
            <a:endParaRPr lang="de-DE" sz="1600"/>
          </a:p>
          <a:p>
            <a:pPr>
              <a:buFont typeface="Times" pitchFamily="18" charset="0"/>
              <a:buNone/>
            </a:pPr>
            <a:endParaRPr lang="de-DE" sz="1600"/>
          </a:p>
          <a:p>
            <a:pPr>
              <a:buFont typeface="Times" pitchFamily="18" charset="0"/>
              <a:buNone/>
            </a:pPr>
            <a:endParaRPr lang="de-DE" sz="1600"/>
          </a:p>
        </p:txBody>
      </p:sp>
      <p:sp>
        <p:nvSpPr>
          <p:cNvPr id="5" name="Rectangle 3"/>
          <p:cNvSpPr txBox="1">
            <a:spLocks noChangeArrowheads="1"/>
          </p:cNvSpPr>
          <p:nvPr/>
        </p:nvSpPr>
        <p:spPr bwMode="auto">
          <a:xfrm>
            <a:off x="914400" y="836613"/>
            <a:ext cx="7239000" cy="4724400"/>
          </a:xfrm>
          <a:prstGeom prst="rect">
            <a:avLst/>
          </a:prstGeom>
          <a:noFill/>
          <a:ln w="9525">
            <a:noFill/>
            <a:miter lim="800000"/>
            <a:headEnd/>
            <a:tailEnd/>
          </a:ln>
        </p:spPr>
        <p:txBody>
          <a:bodyPr/>
          <a:lstStyle/>
          <a:p>
            <a:pPr eaLnBrk="0" hangingPunct="0"/>
            <a:endParaRPr lang="de-DE" sz="1600"/>
          </a:p>
          <a:p>
            <a:pPr eaLnBrk="0" hangingPunct="0"/>
            <a:endParaRPr lang="de-DE" sz="1800"/>
          </a:p>
          <a:p>
            <a:pPr eaLnBrk="0" hangingPunct="0"/>
            <a:r>
              <a:rPr lang="en-US" sz="1800"/>
              <a:t>“The ‘market form’ is the key device of hidden privatisation in education.”</a:t>
            </a:r>
            <a:endParaRPr lang="de-DE" sz="1800"/>
          </a:p>
          <a:p>
            <a:pPr eaLnBrk="0" hangingPunct="0"/>
            <a:endParaRPr lang="de-DE" sz="1800"/>
          </a:p>
          <a:p>
            <a:pPr algn="r" eaLnBrk="0" hangingPunct="0"/>
            <a:r>
              <a:rPr lang="en-US" sz="1800" b="1"/>
              <a:t>Ball, S./Youdell, D. (2008): </a:t>
            </a:r>
            <a:br>
              <a:rPr lang="en-US" sz="1800" b="1"/>
            </a:br>
            <a:r>
              <a:rPr lang="en-US" sz="1800" b="1"/>
              <a:t>Hidden Privatisation in Public Education, S. 18</a:t>
            </a:r>
          </a:p>
          <a:p>
            <a:pPr eaLnBrk="0" hangingPunct="0"/>
            <a:endParaRPr lang="de-DE" sz="1800"/>
          </a:p>
          <a:p>
            <a:pPr eaLnBrk="0" hangingPunct="0"/>
            <a:endParaRPr lang="de-DE" sz="1800"/>
          </a:p>
          <a:p>
            <a:pPr eaLnBrk="0" hangingPunct="0"/>
            <a:r>
              <a:rPr lang="de-DE" sz="1800"/>
              <a:t>„The ‚flexibilisation‘ of teachers work is a key component of most versions of privatisation, threatening to alter both the perception of teachers within society and the quality of students‘ experience in schools.“</a:t>
            </a:r>
          </a:p>
          <a:p>
            <a:pPr eaLnBrk="0" hangingPunct="0"/>
            <a:endParaRPr lang="de-DE" sz="1800"/>
          </a:p>
          <a:p>
            <a:pPr algn="r" eaLnBrk="0" hangingPunct="0">
              <a:buFont typeface="Times" pitchFamily="18" charset="0"/>
              <a:buNone/>
            </a:pPr>
            <a:r>
              <a:rPr lang="en-US" sz="1800" b="1"/>
              <a:t>Ball, S./Youdell, D. (2008): </a:t>
            </a:r>
            <a:br>
              <a:rPr lang="en-US" sz="1800" b="1"/>
            </a:br>
            <a:r>
              <a:rPr lang="en-US" sz="1800" b="1"/>
              <a:t>Hidden Privatisation in Public Education, S. 10</a:t>
            </a:r>
          </a:p>
          <a:p>
            <a:pPr algn="r" eaLnBrk="0" hangingPunct="0">
              <a:buFont typeface="Times" pitchFamily="18" charset="0"/>
              <a:buNone/>
            </a:pPr>
            <a:endParaRPr lang="en-US" sz="1800" b="1"/>
          </a:p>
          <a:p>
            <a:pPr algn="r" eaLnBrk="0" hangingPunct="0">
              <a:buFont typeface="Times" pitchFamily="18" charset="0"/>
              <a:buNone/>
            </a:pPr>
            <a:endParaRPr lang="en-US" sz="1800" b="1"/>
          </a:p>
          <a:p>
            <a:pPr algn="r" eaLnBrk="0" hangingPunct="0">
              <a:buFont typeface="Times" pitchFamily="18" charset="0"/>
              <a:buNone/>
            </a:pPr>
            <a:endParaRPr lang="en-US" sz="1800" b="1"/>
          </a:p>
          <a:p>
            <a:pPr algn="r" eaLnBrk="0" hangingPunct="0">
              <a:buFont typeface="Times" pitchFamily="18" charset="0"/>
              <a:buNone/>
            </a:pPr>
            <a:endParaRPr lang="en-US" sz="1800" b="1"/>
          </a:p>
          <a:p>
            <a:pPr algn="r" eaLnBrk="0" hangingPunct="0">
              <a:buFont typeface="Times" pitchFamily="18" charset="0"/>
              <a:buNone/>
            </a:pPr>
            <a:endParaRPr lang="de-DE" sz="1800"/>
          </a:p>
        </p:txBody>
      </p:sp>
      <p:sp>
        <p:nvSpPr>
          <p:cNvPr id="121860"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Grundsätzlich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linds(horizontal)">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blinds(horizontal)">
                                      <p:cBhvr>
                                        <p:cTn id="15" dur="500"/>
                                        <p:tgtEl>
                                          <p:spTgt spid="5">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9" end="9"/>
                                            </p:txEl>
                                          </p:spTgt>
                                        </p:tgtEl>
                                        <p:attrNameLst>
                                          <p:attrName>style.visibility</p:attrName>
                                        </p:attrNameLst>
                                      </p:cBhvr>
                                      <p:to>
                                        <p:strVal val="visible"/>
                                      </p:to>
                                    </p:set>
                                    <p:animEffect transition="in" filter="blinds(horizontal)">
                                      <p:cBhvr>
                                        <p:cTn id="1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Grundsätzlich II</a:t>
            </a:r>
          </a:p>
        </p:txBody>
      </p:sp>
      <p:sp>
        <p:nvSpPr>
          <p:cNvPr id="8" name="Rechteck 7"/>
          <p:cNvSpPr>
            <a:spLocks noChangeArrowheads="1"/>
          </p:cNvSpPr>
          <p:nvPr/>
        </p:nvSpPr>
        <p:spPr bwMode="auto">
          <a:xfrm>
            <a:off x="609600" y="1052513"/>
            <a:ext cx="8210550" cy="5145087"/>
          </a:xfrm>
          <a:prstGeom prst="rect">
            <a:avLst/>
          </a:prstGeom>
          <a:noFill/>
          <a:ln w="9525">
            <a:noFill/>
            <a:miter lim="800000"/>
            <a:headEnd/>
            <a:tailEnd/>
          </a:ln>
        </p:spPr>
        <p:txBody>
          <a:bodyPr>
            <a:spAutoFit/>
          </a:bodyPr>
          <a:lstStyle/>
          <a:p>
            <a:pPr>
              <a:lnSpc>
                <a:spcPct val="110000"/>
              </a:lnSpc>
              <a:tabLst>
                <a:tab pos="984250" algn="l"/>
              </a:tabLst>
              <a:defRPr/>
            </a:pPr>
            <a:r>
              <a:rPr lang="de-DE" sz="2000" dirty="0">
                <a:latin typeface="Arial" pitchFamily="34" charset="0"/>
                <a:ea typeface="ＭＳ Ｐゴシック" pitchFamily="34" charset="-128"/>
                <a:cs typeface="+mn-cs"/>
              </a:rPr>
              <a:t>Es ist sinnvoll:</a:t>
            </a:r>
          </a:p>
          <a:p>
            <a:pPr>
              <a:lnSpc>
                <a:spcPct val="110000"/>
              </a:lnSpc>
              <a:tabLst>
                <a:tab pos="984250" algn="l"/>
              </a:tabLst>
              <a:defRPr/>
            </a:pPr>
            <a:endParaRPr lang="de-DE" sz="2000" dirty="0">
              <a:latin typeface="Arial" pitchFamily="34" charset="0"/>
              <a:ea typeface="ＭＳ Ｐゴシック" pitchFamily="34" charset="-128"/>
              <a:cs typeface="+mn-cs"/>
            </a:endParaRPr>
          </a:p>
          <a:p>
            <a:pPr marL="173038" indent="-173038">
              <a:lnSpc>
                <a:spcPct val="110000"/>
              </a:lnSpc>
              <a:buFont typeface="Arial" pitchFamily="34" charset="0"/>
              <a:buChar char="•"/>
              <a:tabLst>
                <a:tab pos="984250" algn="l"/>
              </a:tabLst>
              <a:defRPr/>
            </a:pPr>
            <a:r>
              <a:rPr lang="de-DE" sz="2000" dirty="0">
                <a:latin typeface="Arial" pitchFamily="34" charset="0"/>
                <a:ea typeface="ＭＳ Ｐゴシック" pitchFamily="34" charset="-128"/>
                <a:cs typeface="+mn-cs"/>
              </a:rPr>
              <a:t>Schulen zu demokratisieren und Schülern, Eltern und Lehrern und Schulträgern generell mehr Mitbestimmung zu ermöglichen – unter anderem in Bezug auf Personalentscheidungen;</a:t>
            </a:r>
          </a:p>
          <a:p>
            <a:pPr marL="173038" indent="-173038">
              <a:lnSpc>
                <a:spcPct val="110000"/>
              </a:lnSpc>
              <a:buFont typeface="Arial" pitchFamily="34" charset="0"/>
              <a:buChar char="•"/>
              <a:tabLst>
                <a:tab pos="984250" algn="l"/>
              </a:tabLst>
              <a:defRPr/>
            </a:pPr>
            <a:r>
              <a:rPr lang="de-DE" sz="2000" dirty="0">
                <a:latin typeface="Arial" pitchFamily="34" charset="0"/>
                <a:ea typeface="ＭＳ Ｐゴシック" pitchFamily="34" charset="-128"/>
                <a:cs typeface="+mn-cs"/>
              </a:rPr>
              <a:t>die Rechtsansprüche von Kindern, Jugendlichen und Eltern sowie Kommunen bzw. Schulträgern und Schulen gegenüber den Ländern und Landkreisen auszubauen und aufzuwerten;</a:t>
            </a:r>
          </a:p>
          <a:p>
            <a:pPr marL="173038" indent="-173038">
              <a:lnSpc>
                <a:spcPct val="110000"/>
              </a:lnSpc>
              <a:buFont typeface="Arial" pitchFamily="34" charset="0"/>
              <a:buChar char="•"/>
              <a:tabLst>
                <a:tab pos="984250" algn="l"/>
              </a:tabLst>
              <a:defRPr/>
            </a:pPr>
            <a:r>
              <a:rPr lang="de-DE" sz="2000" dirty="0">
                <a:latin typeface="Arial" pitchFamily="34" charset="0"/>
                <a:ea typeface="ＭＳ Ｐゴシック" pitchFamily="34" charset="-128"/>
                <a:cs typeface="+mn-cs"/>
              </a:rPr>
              <a:t>Transparenz für Entscheidungen an und über Schule herzustellen;</a:t>
            </a:r>
          </a:p>
          <a:p>
            <a:pPr marL="173038" indent="-173038">
              <a:lnSpc>
                <a:spcPct val="110000"/>
              </a:lnSpc>
              <a:buFont typeface="Arial" pitchFamily="34" charset="0"/>
              <a:buChar char="•"/>
              <a:tabLst>
                <a:tab pos="984250" algn="l"/>
              </a:tabLst>
              <a:defRPr/>
            </a:pPr>
            <a:r>
              <a:rPr lang="de-DE" sz="2000" dirty="0">
                <a:latin typeface="Arial" pitchFamily="34" charset="0"/>
                <a:ea typeface="ＭＳ Ｐゴシック" pitchFamily="34" charset="-128"/>
                <a:cs typeface="+mn-cs"/>
              </a:rPr>
              <a:t>Bildungsangebote vor Ort besser miteinander zu vernetzen und aufeinander abzustimmen;</a:t>
            </a:r>
          </a:p>
          <a:p>
            <a:pPr marL="173038" indent="-173038">
              <a:lnSpc>
                <a:spcPct val="110000"/>
              </a:lnSpc>
              <a:buFont typeface="Arial" pitchFamily="34" charset="0"/>
              <a:buChar char="•"/>
              <a:tabLst>
                <a:tab pos="984250" algn="l"/>
              </a:tabLst>
              <a:defRPr/>
            </a:pPr>
            <a:r>
              <a:rPr lang="de-DE" sz="2000" dirty="0">
                <a:latin typeface="Arial" pitchFamily="34" charset="0"/>
                <a:ea typeface="ＭＳ Ｐゴシック" pitchFamily="34" charset="-128"/>
                <a:cs typeface="+mn-cs"/>
              </a:rPr>
              <a:t>kommunale Bildungszuständigkeiten zu konzentrieren (1 Amt statt 4 oder 5);</a:t>
            </a:r>
          </a:p>
          <a:p>
            <a:pPr marL="173038" indent="-173038">
              <a:lnSpc>
                <a:spcPct val="110000"/>
              </a:lnSpc>
              <a:buFont typeface="Arial" pitchFamily="34" charset="0"/>
              <a:buChar char="•"/>
              <a:tabLst>
                <a:tab pos="984250" algn="l"/>
              </a:tabLst>
              <a:defRPr/>
            </a:pPr>
            <a:r>
              <a:rPr lang="de-DE" sz="2000" dirty="0">
                <a:latin typeface="Arial" pitchFamily="34" charset="0"/>
                <a:ea typeface="ＭＳ Ｐゴシック" pitchFamily="34" charset="-128"/>
                <a:cs typeface="+mn-cs"/>
              </a:rPr>
              <a:t>vor Ort AnsprechpartnerInnen und Beratungsangebote zu schaffen;</a:t>
            </a:r>
          </a:p>
          <a:p>
            <a:pPr marL="173038" indent="-173038">
              <a:lnSpc>
                <a:spcPct val="110000"/>
              </a:lnSpc>
              <a:buFont typeface="Arial" pitchFamily="34" charset="0"/>
              <a:buChar char="•"/>
              <a:tabLst>
                <a:tab pos="984250" algn="l"/>
              </a:tabLst>
              <a:defRPr/>
            </a:pPr>
            <a:r>
              <a:rPr lang="de-DE" sz="2000" dirty="0" err="1">
                <a:latin typeface="Arial" pitchFamily="34" charset="0"/>
                <a:ea typeface="ＭＳ Ｐゴシック" pitchFamily="34" charset="-128"/>
                <a:cs typeface="+mn-cs"/>
              </a:rPr>
              <a:t>LehrerInnen</a:t>
            </a:r>
            <a:r>
              <a:rPr lang="de-DE" sz="2000" dirty="0">
                <a:latin typeface="Arial" pitchFamily="34" charset="0"/>
                <a:ea typeface="ＭＳ Ｐゴシック" pitchFamily="34" charset="-128"/>
                <a:cs typeface="+mn-cs"/>
              </a:rPr>
              <a:t> besser auszubilden, zu </a:t>
            </a:r>
            <a:r>
              <a:rPr lang="de-DE" sz="2000" dirty="0" err="1">
                <a:latin typeface="Arial" pitchFamily="34" charset="0"/>
                <a:ea typeface="ＭＳ Ｐゴシック" pitchFamily="34" charset="-128"/>
                <a:cs typeface="+mn-cs"/>
              </a:rPr>
              <a:t>coachen</a:t>
            </a:r>
            <a:r>
              <a:rPr lang="de-DE" sz="2000" dirty="0">
                <a:latin typeface="Arial" pitchFamily="34" charset="0"/>
                <a:ea typeface="ＭＳ Ｐゴシック" pitchFamily="34" charset="-128"/>
                <a:cs typeface="+mn-cs"/>
              </a:rPr>
              <a:t> etc. 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blinds(horizontal)">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Grundsätzlich III</a:t>
            </a:r>
          </a:p>
        </p:txBody>
      </p:sp>
      <p:sp>
        <p:nvSpPr>
          <p:cNvPr id="8" name="Rechteck 7"/>
          <p:cNvSpPr>
            <a:spLocks noChangeArrowheads="1"/>
          </p:cNvSpPr>
          <p:nvPr/>
        </p:nvSpPr>
        <p:spPr bwMode="auto">
          <a:xfrm>
            <a:off x="609600" y="1052513"/>
            <a:ext cx="8210550" cy="4943475"/>
          </a:xfrm>
          <a:prstGeom prst="rect">
            <a:avLst/>
          </a:prstGeom>
          <a:noFill/>
          <a:ln w="9525">
            <a:noFill/>
            <a:miter lim="800000"/>
            <a:headEnd/>
            <a:tailEnd/>
          </a:ln>
        </p:spPr>
        <p:txBody>
          <a:bodyPr>
            <a:spAutoFit/>
          </a:bodyPr>
          <a:lstStyle/>
          <a:p>
            <a:pPr>
              <a:lnSpc>
                <a:spcPct val="110000"/>
              </a:lnSpc>
              <a:defRPr/>
            </a:pPr>
            <a:r>
              <a:rPr lang="de-DE" sz="1800" dirty="0">
                <a:latin typeface="Arial" pitchFamily="34" charset="0"/>
                <a:ea typeface="ＭＳ Ｐゴシック" pitchFamily="34" charset="-128"/>
                <a:cs typeface="+mn-cs"/>
              </a:rPr>
              <a:t>Nicht sinnvoll ist es hingegen:</a:t>
            </a:r>
          </a:p>
          <a:p>
            <a:pPr>
              <a:lnSpc>
                <a:spcPct val="110000"/>
              </a:lnSpc>
              <a:defRPr/>
            </a:pPr>
            <a:endParaRPr lang="de-DE" sz="1800" dirty="0">
              <a:latin typeface="Arial" pitchFamily="34" charset="0"/>
              <a:ea typeface="ＭＳ Ｐゴシック" pitchFamily="34" charset="-128"/>
              <a:cs typeface="+mn-cs"/>
            </a:endParaRPr>
          </a:p>
          <a:p>
            <a:pPr marL="173038" indent="-173038">
              <a:lnSpc>
                <a:spcPct val="110000"/>
              </a:lnSpc>
              <a:buFont typeface="Arial" pitchFamily="34" charset="0"/>
              <a:buChar char="•"/>
              <a:defRPr/>
            </a:pPr>
            <a:r>
              <a:rPr lang="de-DE" sz="1800" dirty="0">
                <a:latin typeface="Arial" pitchFamily="34" charset="0"/>
                <a:ea typeface="ＭＳ Ｐゴシック" pitchFamily="34" charset="-128"/>
                <a:cs typeface="+mn-cs"/>
              </a:rPr>
              <a:t>viel Mühe in die Unterstützung von Projekten einzubringen, die unter der Prämisse stehen, dass mit stagnierenden oder sogar sinkenden Mitteln die Qualität im Bildungssystem gesteigert werden könnte (in der Regel „Durchsetzungsrhetorik“ für andere Ziele);</a:t>
            </a:r>
          </a:p>
          <a:p>
            <a:pPr marL="173038" indent="-173038">
              <a:lnSpc>
                <a:spcPct val="110000"/>
              </a:lnSpc>
              <a:buFont typeface="Arial" pitchFamily="34" charset="0"/>
              <a:buChar char="•"/>
              <a:defRPr/>
            </a:pPr>
            <a:r>
              <a:rPr lang="de-DE" sz="1800" dirty="0">
                <a:latin typeface="Arial" pitchFamily="34" charset="0"/>
                <a:ea typeface="ＭＳ Ｐゴシック" pitchFamily="34" charset="-128"/>
                <a:cs typeface="+mn-cs"/>
              </a:rPr>
              <a:t>Schulen zu Betrieben umzubauen;</a:t>
            </a:r>
          </a:p>
          <a:p>
            <a:pPr marL="173038" indent="-173038">
              <a:lnSpc>
                <a:spcPct val="110000"/>
              </a:lnSpc>
              <a:buFont typeface="Arial" pitchFamily="34" charset="0"/>
              <a:buChar char="•"/>
              <a:defRPr/>
            </a:pPr>
            <a:r>
              <a:rPr lang="de-DE" sz="1800" dirty="0">
                <a:latin typeface="Arial" pitchFamily="34" charset="0"/>
                <a:ea typeface="ＭＳ Ｐゴシック" pitchFamily="34" charset="-128"/>
                <a:cs typeface="+mn-cs"/>
              </a:rPr>
              <a:t>Schulleiter als Unternehmensleiter einzusetzen;</a:t>
            </a:r>
          </a:p>
          <a:p>
            <a:pPr marL="173038" indent="-173038">
              <a:lnSpc>
                <a:spcPct val="110000"/>
              </a:lnSpc>
              <a:buFont typeface="Arial" pitchFamily="34" charset="0"/>
              <a:buChar char="•"/>
              <a:defRPr/>
            </a:pPr>
            <a:r>
              <a:rPr lang="de-DE" sz="1800" dirty="0">
                <a:latin typeface="Arial" pitchFamily="34" charset="0"/>
                <a:ea typeface="ＭＳ Ｐゴシック" pitchFamily="34" charset="-128"/>
                <a:cs typeface="+mn-cs"/>
              </a:rPr>
              <a:t>Schulen untereinander in Wettbewerb zu setzen (Marktsimulation);</a:t>
            </a:r>
          </a:p>
          <a:p>
            <a:pPr marL="173038" indent="-173038">
              <a:lnSpc>
                <a:spcPct val="110000"/>
              </a:lnSpc>
              <a:buFont typeface="Arial" pitchFamily="34" charset="0"/>
              <a:buChar char="•"/>
              <a:defRPr/>
            </a:pPr>
            <a:r>
              <a:rPr lang="de-DE" sz="1800" dirty="0">
                <a:latin typeface="Arial" pitchFamily="34" charset="0"/>
                <a:ea typeface="ＭＳ Ｐゴシック" pitchFamily="34" charset="-128"/>
                <a:cs typeface="+mn-cs"/>
              </a:rPr>
              <a:t>Schulen entsprechend der Nachfrage und/oder ihrer messbaren „Leistungen“ zu finanzieren; </a:t>
            </a:r>
          </a:p>
          <a:p>
            <a:pPr marL="173038" indent="-173038">
              <a:lnSpc>
                <a:spcPct val="110000"/>
              </a:lnSpc>
              <a:buFont typeface="Arial" pitchFamily="34" charset="0"/>
              <a:buChar char="•"/>
              <a:defRPr/>
            </a:pPr>
            <a:r>
              <a:rPr lang="de-DE" sz="1800" dirty="0">
                <a:latin typeface="Arial" pitchFamily="34" charset="0"/>
                <a:ea typeface="ＭＳ Ｐゴシック" pitchFamily="34" charset="-128"/>
                <a:cs typeface="+mn-cs"/>
              </a:rPr>
              <a:t>die pädagogischen Freiheiten durch betriebswirtschaftliche Steuerung,  Leistungskennzahlen und Zielvereinbarungen sowie „Total Quality Management“, die allesamt Qualität in Effizienz umdefinieren, sukzessive abzuschaffen;</a:t>
            </a:r>
          </a:p>
          <a:p>
            <a:pPr marL="173038" indent="-173038">
              <a:lnSpc>
                <a:spcPct val="110000"/>
              </a:lnSpc>
              <a:buFont typeface="Arial" pitchFamily="34" charset="0"/>
              <a:buChar char="•"/>
              <a:defRPr/>
            </a:pPr>
            <a:r>
              <a:rPr lang="de-DE" sz="1800" dirty="0">
                <a:latin typeface="Arial" pitchFamily="34" charset="0"/>
                <a:ea typeface="ＭＳ Ｐゴシック" pitchFamily="34" charset="-128"/>
                <a:cs typeface="Arial" pitchFamily="34" charset="0"/>
              </a:rPr>
              <a:t>Personalhoheit oder Schulaufsicht von der Landesebene weg zu verlagern.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blinds(horizontal)">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28002"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6"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2.1. Bürgerschule</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30050"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130051"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Genese</a:t>
            </a:r>
          </a:p>
        </p:txBody>
      </p:sp>
      <p:sp>
        <p:nvSpPr>
          <p:cNvPr id="8" name="Rechteck 7"/>
          <p:cNvSpPr>
            <a:spLocks noChangeArrowheads="1"/>
          </p:cNvSpPr>
          <p:nvPr/>
        </p:nvSpPr>
        <p:spPr bwMode="auto">
          <a:xfrm>
            <a:off x="609600" y="1052513"/>
            <a:ext cx="8210550" cy="4967287"/>
          </a:xfrm>
          <a:prstGeom prst="rect">
            <a:avLst/>
          </a:prstGeom>
          <a:noFill/>
          <a:ln w="9525">
            <a:noFill/>
            <a:miter lim="800000"/>
            <a:headEnd/>
            <a:tailEnd/>
          </a:ln>
        </p:spPr>
        <p:txBody>
          <a:bodyPr>
            <a:spAutoFit/>
          </a:bodyPr>
          <a:lstStyle/>
          <a:p>
            <a:pPr>
              <a:lnSpc>
                <a:spcPct val="110000"/>
              </a:lnSpc>
            </a:pPr>
            <a:r>
              <a:rPr lang="de-DE" sz="1800" i="1"/>
              <a:t>„Unter Moderation der Stiftung Zukunft Berlin haben sich die Handwerkskammer Berlin (HWK), die Industrie- und Handelskammer Berlin (IHK), der Verein der Berliner Kaufleute und Industrieller e.V. (BKI), die Bürgerstiftung Berlin und der PARITÄTISCHE Berlin Anfang Juli 2007 mit einer „Kooperationskonferenz“ erstmals gemeinsam in die öffentliche Diskussion über die Zukunft Berlins eingemischt. Es geht dabei darum, Zukunftsstrategien für Berlin zu entwerfen. Hier hat der PARITÄTISCHE viel beizutragen. Das Thema Schule und Bildung stand im Endergebnis der Kooperationskonferenz ganz oben. Das Besondere dieser Initiative ist, dass Zukunftsstrategien für Berlin als </a:t>
            </a:r>
            <a:r>
              <a:rPr lang="de-DE" sz="1800" b="1" i="1"/>
              <a:t>gemeinsame Chefsache der bedeutendsten Berliner Wirtschaftsverbände, der genannten Stiftungen und des PARITÄTISCHEN als größtem Wohlfahrtsverband</a:t>
            </a:r>
            <a:r>
              <a:rPr lang="de-DE" sz="1800" i="1"/>
              <a:t> in Berlin vorangetrieben und gemeinsam mit der Politik umgesetzt werden sollen“.</a:t>
            </a:r>
          </a:p>
          <a:p>
            <a:pPr>
              <a:lnSpc>
                <a:spcPct val="110000"/>
              </a:lnSpc>
            </a:pPr>
            <a:endParaRPr lang="de-DE" sz="1800">
              <a:cs typeface="Arial" charset="0"/>
            </a:endParaRPr>
          </a:p>
          <a:p>
            <a:pPr algn="r">
              <a:lnSpc>
                <a:spcPct val="110000"/>
              </a:lnSpc>
            </a:pPr>
            <a:r>
              <a:rPr lang="de-DE" sz="1800">
                <a:cs typeface="Arial" charset="0"/>
              </a:rPr>
              <a:t>Der Paritätische Berlin (2007): </a:t>
            </a:r>
            <a:br>
              <a:rPr lang="de-DE" sz="1800">
                <a:cs typeface="Arial" charset="0"/>
              </a:rPr>
            </a:br>
            <a:r>
              <a:rPr lang="de-DE" sz="1800">
                <a:cs typeface="Arial" charset="0"/>
                <a:hlinkClick r:id="rId3"/>
              </a:rPr>
              <a:t>Bürgerschulen für alle! Schulen in Berlin – ein Reformkonzept</a:t>
            </a:r>
            <a:endParaRPr lang="de-DE" sz="18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linds(horizontal)">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32098"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132099"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Genese</a:t>
            </a:r>
          </a:p>
        </p:txBody>
      </p:sp>
      <p:pic>
        <p:nvPicPr>
          <p:cNvPr id="97282" name="Picture 2"/>
          <p:cNvPicPr>
            <a:picLocks noChangeAspect="1" noChangeArrowheads="1"/>
          </p:cNvPicPr>
          <p:nvPr/>
        </p:nvPicPr>
        <p:blipFill>
          <a:blip r:embed="rId3"/>
          <a:srcRect/>
          <a:stretch>
            <a:fillRect/>
          </a:stretch>
        </p:blipFill>
        <p:spPr bwMode="auto">
          <a:xfrm>
            <a:off x="395288" y="2060575"/>
            <a:ext cx="8424862" cy="4098925"/>
          </a:xfrm>
          <a:prstGeom prst="rect">
            <a:avLst/>
          </a:prstGeom>
          <a:noFill/>
          <a:ln w="9525">
            <a:noFill/>
            <a:miter lim="800000"/>
            <a:headEnd/>
            <a:tailEnd/>
          </a:ln>
        </p:spPr>
      </p:pic>
      <p:sp>
        <p:nvSpPr>
          <p:cNvPr id="7" name="Rechteck 6"/>
          <p:cNvSpPr>
            <a:spLocks noChangeArrowheads="1"/>
          </p:cNvSpPr>
          <p:nvPr/>
        </p:nvSpPr>
        <p:spPr bwMode="auto">
          <a:xfrm>
            <a:off x="609600" y="1198563"/>
            <a:ext cx="8210550" cy="1006475"/>
          </a:xfrm>
          <a:prstGeom prst="rect">
            <a:avLst/>
          </a:prstGeom>
          <a:noFill/>
          <a:ln w="9525">
            <a:noFill/>
            <a:miter lim="800000"/>
            <a:headEnd/>
            <a:tailEnd/>
          </a:ln>
        </p:spPr>
        <p:txBody>
          <a:bodyPr>
            <a:spAutoFit/>
          </a:bodyPr>
          <a:lstStyle/>
          <a:p>
            <a:pPr>
              <a:lnSpc>
                <a:spcPct val="110000"/>
              </a:lnSpc>
            </a:pPr>
            <a:r>
              <a:rPr lang="de-DE" sz="1800" i="1"/>
              <a:t>Diskussionsgrundlagen: Papiere des Instituts der deutschen Wirtschaft Köln, des Deutschen Instituts für Wirtschaftsforschung Köln und von Mitwirkenden des „Aktionsrates Bildung“ der Vereinigung der Bayerischen Wirtschaft.</a:t>
            </a:r>
            <a:endParaRPr lang="de-DE" sz="18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Effect transition="in" filter="blinds(horizontal)">
                                      <p:cBhvr>
                                        <p:cTn id="12" dur="500"/>
                                        <p:tgtEl>
                                          <p:spTgt spid="97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el 5"/>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134146"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Grundtenor</a:t>
            </a:r>
          </a:p>
        </p:txBody>
      </p:sp>
      <p:sp>
        <p:nvSpPr>
          <p:cNvPr id="9" name="Rechteck 7"/>
          <p:cNvSpPr>
            <a:spLocks noChangeArrowheads="1"/>
          </p:cNvSpPr>
          <p:nvPr/>
        </p:nvSpPr>
        <p:spPr bwMode="auto">
          <a:xfrm>
            <a:off x="609600" y="1052513"/>
            <a:ext cx="8210550" cy="5254625"/>
          </a:xfrm>
          <a:prstGeom prst="rect">
            <a:avLst/>
          </a:prstGeom>
          <a:noFill/>
          <a:ln w="9525">
            <a:noFill/>
            <a:miter lim="800000"/>
            <a:headEnd/>
            <a:tailEnd/>
          </a:ln>
        </p:spPr>
        <p:txBody>
          <a:bodyPr>
            <a:spAutoFit/>
          </a:bodyPr>
          <a:lstStyle/>
          <a:p>
            <a:pPr>
              <a:lnSpc>
                <a:spcPct val="110000"/>
              </a:lnSpc>
            </a:pPr>
            <a:r>
              <a:rPr lang="de-DE" sz="1500" i="1"/>
              <a:t>„In kaum einem anderen europäischen Land gibt es einen so engen Zusammenhang zwischen sozialer Herkunft und Bildungschancen wie in Deutschland. […] Schulen müssen [daher] in die Lage versetzt werden, jedes Kind umfassend und bestmöglich in seiner individuellen Entwicklung zu fördern. Die </a:t>
            </a:r>
            <a:r>
              <a:rPr lang="de-DE" sz="1500" b="1" i="1"/>
              <a:t>Eigenverantwortung</a:t>
            </a:r>
            <a:r>
              <a:rPr lang="de-DE" sz="1500" i="1"/>
              <a:t> der Schulen ist deshalb zu stärken und der </a:t>
            </a:r>
            <a:r>
              <a:rPr lang="de-DE" sz="1500" b="1" i="1"/>
              <a:t>Wettbewerb zwischen den einzelnen Schulen </a:t>
            </a:r>
            <a:r>
              <a:rPr lang="de-DE" sz="1500" i="1"/>
              <a:t>zu stärken. Der Paritätische hat dazu das Konzept der Bürgerschule entwickelt und detaillierte Umsetzungsvorschläge erarbeitet. Schulen in frei-gemeinnütziger Trägerschaft gewährleisten einen unverzichtbaren Teil von Bildungspluralität und kreativ-innovativer Pädagogik. Die Gründung und das Betreiben einer Schule in frei-gemeinnütziger Trägerschaft ist Ausdruck </a:t>
            </a:r>
            <a:r>
              <a:rPr lang="de-DE" sz="1500" b="1" i="1"/>
              <a:t>bürgergesellschaftlichen Engagements </a:t>
            </a:r>
            <a:r>
              <a:rPr lang="de-DE" sz="1500" i="1"/>
              <a:t>und staatlicherseits nicht zu behindern, sondern zu unterstützen. Deshalb hat sich der Bund dafür einzusetzen, dass in allen Bundesländern </a:t>
            </a:r>
            <a:r>
              <a:rPr lang="de-DE" sz="1500" b="1" i="1"/>
              <a:t>für alle Schulen gleiche Finanzierungs- und Zulassungsbedingungen</a:t>
            </a:r>
            <a:r>
              <a:rPr lang="de-DE" sz="1500" i="1"/>
              <a:t> geschaffen werden. Wir brauchen eine gemeinsame Bildungsoffensive von Bund und Ländern, mit dem Ziel, Chancengleichheit und Bildungsgerechtigkeit endlich verbindlich umzusetzen. Wir brauchen die inklusive Schule für alle Kinder und Jugendlichen.“</a:t>
            </a:r>
            <a:endParaRPr lang="de-DE" sz="1500"/>
          </a:p>
          <a:p>
            <a:pPr algn="r">
              <a:lnSpc>
                <a:spcPct val="110000"/>
              </a:lnSpc>
            </a:pPr>
            <a:endParaRPr lang="de-DE" sz="1600"/>
          </a:p>
          <a:p>
            <a:pPr algn="r">
              <a:lnSpc>
                <a:spcPct val="110000"/>
              </a:lnSpc>
            </a:pPr>
            <a:r>
              <a:rPr lang="de-DE" sz="1600"/>
              <a:t>Der Paritätische (2009): </a:t>
            </a:r>
            <a:r>
              <a:rPr lang="de-DE" sz="1600">
                <a:hlinkClick r:id="rId3"/>
              </a:rPr>
              <a:t>Agenda für die Legislaturperiode 2009 – 2013</a:t>
            </a:r>
            <a:endParaRPr lang="de-DE" sz="1600"/>
          </a:p>
          <a:p>
            <a:pPr algn="r">
              <a:lnSpc>
                <a:spcPct val="110000"/>
              </a:lnSpc>
            </a:pPr>
            <a:endParaRPr lang="de-DE" sz="1600"/>
          </a:p>
          <a:p>
            <a:pPr>
              <a:lnSpc>
                <a:spcPct val="110000"/>
              </a:lnSpc>
            </a:pPr>
            <a:r>
              <a:rPr lang="de-DE" sz="1600" b="1"/>
              <a:t>Es geht also um Demokratisierung und Chancengleichheit?</a:t>
            </a:r>
          </a:p>
          <a:p>
            <a:pPr>
              <a:lnSpc>
                <a:spcPct val="110000"/>
              </a:lnSpc>
            </a:pPr>
            <a:endParaRPr lang="de-DE"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blinds(horizontal)">
                                      <p:cBhvr>
                                        <p:cTn id="1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36194"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Grundtenor</a:t>
            </a:r>
          </a:p>
        </p:txBody>
      </p:sp>
      <p:sp>
        <p:nvSpPr>
          <p:cNvPr id="7" name="Rechteck 6"/>
          <p:cNvSpPr>
            <a:spLocks noChangeArrowheads="1"/>
          </p:cNvSpPr>
          <p:nvPr/>
        </p:nvSpPr>
        <p:spPr bwMode="auto">
          <a:xfrm>
            <a:off x="609600" y="1198563"/>
            <a:ext cx="8210550" cy="4324350"/>
          </a:xfrm>
          <a:prstGeom prst="rect">
            <a:avLst/>
          </a:prstGeom>
          <a:noFill/>
          <a:ln w="9525">
            <a:noFill/>
            <a:miter lim="800000"/>
            <a:headEnd/>
            <a:tailEnd/>
          </a:ln>
        </p:spPr>
        <p:txBody>
          <a:bodyPr>
            <a:spAutoFit/>
          </a:bodyPr>
          <a:lstStyle/>
          <a:p>
            <a:pPr>
              <a:lnSpc>
                <a:spcPct val="110000"/>
              </a:lnSpc>
            </a:pPr>
            <a:r>
              <a:rPr lang="de-DE" sz="1800" i="1"/>
              <a:t>„Der Staat als Schulträger ist gescheitert, Schulen werden ihrer gesellschaftlichen Verantwortung im staatlichen Bildungswesen nicht mehr gerecht. Mit dieser provokanten These wirbt jetzt ausgerechnet der Initiator der Bremer Schulleitervereinigung und langjährige Grünen-Bildungspolitiker Helmut Zachau für das Modell einer Bürgerschule.“</a:t>
            </a:r>
          </a:p>
          <a:p>
            <a:pPr>
              <a:lnSpc>
                <a:spcPct val="110000"/>
              </a:lnSpc>
            </a:pPr>
            <a:endParaRPr lang="de-DE" sz="1800" i="1"/>
          </a:p>
          <a:p>
            <a:pPr>
              <a:lnSpc>
                <a:spcPct val="110000"/>
              </a:lnSpc>
            </a:pPr>
            <a:r>
              <a:rPr lang="de-DE" sz="1800" i="1"/>
              <a:t>„‘Was ich will, ist der Bruch mit der </a:t>
            </a:r>
            <a:r>
              <a:rPr lang="de-DE" sz="1800" b="1" i="1"/>
              <a:t>verbeamteten</a:t>
            </a:r>
            <a:r>
              <a:rPr lang="de-DE" sz="1800" i="1"/>
              <a:t> zentral gesteuerten Schule in der Tradition der preußischen Obrigkeit. Ich plädiere für selbständige Schulen als Anstalten öffentlichen Rechts […]. Die Wohlfahrtsverbände werben gerade für das Modell, das sie Bürgerschule nennen und bieten sich als Träger an. Ich kann mir gut vorstellen, dass das die </a:t>
            </a:r>
            <a:r>
              <a:rPr lang="de-DE" sz="1800" b="1" i="1"/>
              <a:t>Regelform staatlicher Schule </a:t>
            </a:r>
            <a:r>
              <a:rPr lang="de-DE" sz="1800" i="1"/>
              <a:t>wird.‘“ </a:t>
            </a:r>
          </a:p>
          <a:p>
            <a:pPr>
              <a:lnSpc>
                <a:spcPct val="110000"/>
              </a:lnSpc>
            </a:pPr>
            <a:endParaRPr lang="de-DE" sz="1800" i="1"/>
          </a:p>
          <a:p>
            <a:pPr algn="r">
              <a:lnSpc>
                <a:spcPct val="110000"/>
              </a:lnSpc>
            </a:pPr>
            <a:r>
              <a:rPr lang="de-DE" sz="1600" b="1"/>
              <a:t>Weser Kurier vom 6. Oktober 2010: „Der Staat ist als Schulträger gescheitert“</a:t>
            </a:r>
            <a:endParaRPr lang="de-DE" sz="16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linds(horizontal)">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el 5"/>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138242"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Methodenkontinuum</a:t>
            </a:r>
          </a:p>
        </p:txBody>
      </p:sp>
      <p:sp>
        <p:nvSpPr>
          <p:cNvPr id="9" name="Rechteck 7"/>
          <p:cNvSpPr>
            <a:spLocks noChangeArrowheads="1"/>
          </p:cNvSpPr>
          <p:nvPr/>
        </p:nvSpPr>
        <p:spPr bwMode="auto">
          <a:xfrm>
            <a:off x="609600" y="908050"/>
            <a:ext cx="8210550" cy="5170488"/>
          </a:xfrm>
          <a:prstGeom prst="rect">
            <a:avLst/>
          </a:prstGeom>
          <a:noFill/>
          <a:ln w="9525">
            <a:noFill/>
            <a:miter lim="800000"/>
            <a:headEnd/>
            <a:tailEnd/>
          </a:ln>
        </p:spPr>
        <p:txBody>
          <a:bodyPr>
            <a:spAutoFit/>
          </a:bodyPr>
          <a:lstStyle/>
          <a:p>
            <a:pPr>
              <a:defRPr/>
            </a:pPr>
            <a:r>
              <a:rPr lang="de-DE" sz="2000" dirty="0">
                <a:latin typeface="Arial" pitchFamily="34" charset="0"/>
                <a:ea typeface="ＭＳ Ｐゴシック" pitchFamily="34" charset="-128"/>
                <a:cs typeface="+mn-cs"/>
              </a:rPr>
              <a:t>In den insgesamt acht Thesen des Papiers fordert der DPWV-Gesamtverband unter anderem:</a:t>
            </a:r>
            <a:br>
              <a:rPr lang="de-DE" sz="2000" dirty="0">
                <a:latin typeface="Arial" pitchFamily="34" charset="0"/>
                <a:ea typeface="ＭＳ Ｐゴシック" pitchFamily="34" charset="-128"/>
                <a:cs typeface="+mn-cs"/>
              </a:rPr>
            </a:br>
            <a:r>
              <a:rPr lang="de-DE" sz="2000" dirty="0">
                <a:latin typeface="Arial" pitchFamily="34" charset="0"/>
                <a:ea typeface="ＭＳ Ｐゴシック" pitchFamily="34" charset="-128"/>
                <a:cs typeface="+mn-cs"/>
              </a:rPr>
              <a:t> </a:t>
            </a:r>
          </a:p>
          <a:p>
            <a:pPr marL="173038" indent="-173038">
              <a:buFont typeface="Arial" pitchFamily="34" charset="0"/>
              <a:buChar char="•"/>
              <a:defRPr/>
            </a:pPr>
            <a:r>
              <a:rPr lang="de-DE" sz="1800" dirty="0">
                <a:latin typeface="Arial" pitchFamily="34" charset="0"/>
                <a:ea typeface="ＭＳ Ｐゴシック" pitchFamily="34" charset="-128"/>
                <a:cs typeface="+mn-cs"/>
              </a:rPr>
              <a:t>Schule soll fortan stärker „einen </a:t>
            </a:r>
            <a:r>
              <a:rPr lang="de-DE" sz="1800" b="1" dirty="0">
                <a:latin typeface="Arial" pitchFamily="34" charset="0"/>
                <a:ea typeface="ＭＳ Ｐゴシック" pitchFamily="34" charset="-128"/>
                <a:cs typeface="+mn-cs"/>
              </a:rPr>
              <a:t>modernen Bürgerethos</a:t>
            </a:r>
            <a:r>
              <a:rPr lang="de-DE" sz="1800" dirty="0">
                <a:latin typeface="Arial" pitchFamily="34" charset="0"/>
                <a:ea typeface="ＭＳ Ｐゴシック" pitchFamily="34" charset="-128"/>
                <a:cs typeface="+mn-cs"/>
              </a:rPr>
              <a:t> vermitteln“ und „das </a:t>
            </a:r>
            <a:r>
              <a:rPr lang="de-DE" sz="1800" b="1" dirty="0">
                <a:latin typeface="Arial" pitchFamily="34" charset="0"/>
                <a:ea typeface="ＭＳ Ｐゴシック" pitchFamily="34" charset="-128"/>
                <a:cs typeface="+mn-cs"/>
              </a:rPr>
              <a:t>Individuum stärken</a:t>
            </a:r>
            <a:r>
              <a:rPr lang="de-DE" sz="1800" dirty="0">
                <a:latin typeface="Arial" pitchFamily="34" charset="0"/>
                <a:ea typeface="ＭＳ Ｐゴシック" pitchFamily="34" charset="-128"/>
                <a:cs typeface="+mn-cs"/>
              </a:rPr>
              <a:t>“ (These 1). </a:t>
            </a:r>
          </a:p>
          <a:p>
            <a:pPr marL="173038" indent="-173038">
              <a:buFont typeface="Arial" pitchFamily="34" charset="0"/>
              <a:buChar char="•"/>
              <a:defRPr/>
            </a:pPr>
            <a:r>
              <a:rPr lang="de-DE" sz="1800" b="1" dirty="0">
                <a:latin typeface="Arial" pitchFamily="34" charset="0"/>
                <a:ea typeface="ＭＳ Ｐゴシック" pitchFamily="34" charset="-128"/>
                <a:cs typeface="+mn-cs"/>
              </a:rPr>
              <a:t>Übertragung staatlicher Schulen an gemeinnützige private Träger</a:t>
            </a:r>
            <a:r>
              <a:rPr lang="de-DE" sz="1800" dirty="0">
                <a:latin typeface="Arial" pitchFamily="34" charset="0"/>
                <a:ea typeface="ＭＳ Ｐゴシック" pitchFamily="34" charset="-128"/>
                <a:cs typeface="+mn-cs"/>
              </a:rPr>
              <a:t> (These 4): „ Öffentlich- oder privatrechtliche Stiftungen sowie freigemeinnützige Träger erhalten damit die Freiheit, aber auch die volle Verantwortung, gute Bildung zu produzieren […].“</a:t>
            </a:r>
          </a:p>
          <a:p>
            <a:pPr marL="173038" indent="-173038">
              <a:buFont typeface="Arial" pitchFamily="34" charset="0"/>
              <a:buChar char="•"/>
              <a:defRPr/>
            </a:pPr>
            <a:r>
              <a:rPr lang="de-DE" sz="1800" dirty="0">
                <a:latin typeface="Arial" pitchFamily="34" charset="0"/>
                <a:ea typeface="ＭＳ Ｐゴシック" pitchFamily="34" charset="-128"/>
                <a:cs typeface="+mn-cs"/>
              </a:rPr>
              <a:t>Schulen „</a:t>
            </a:r>
            <a:r>
              <a:rPr lang="de-DE" sz="1800" b="1" dirty="0">
                <a:latin typeface="Arial" pitchFamily="34" charset="0"/>
                <a:ea typeface="ＭＳ Ｐゴシック" pitchFamily="34" charset="-128"/>
                <a:cs typeface="+mn-cs"/>
              </a:rPr>
              <a:t>aus zentralistischen Verwaltungsstrukturen“ herauszulösen</a:t>
            </a:r>
            <a:r>
              <a:rPr lang="de-DE" sz="1800" dirty="0">
                <a:latin typeface="Arial" pitchFamily="34" charset="0"/>
                <a:ea typeface="ＭＳ Ｐゴシック" pitchFamily="34" charset="-128"/>
                <a:cs typeface="+mn-cs"/>
              </a:rPr>
              <a:t> (These 2) sowie die dann </a:t>
            </a:r>
            <a:r>
              <a:rPr lang="de-DE" sz="1800" b="1" dirty="0">
                <a:latin typeface="Arial" pitchFamily="34" charset="0"/>
                <a:ea typeface="ＭＳ Ｐゴシック" pitchFamily="34" charset="-128"/>
                <a:cs typeface="+mn-cs"/>
              </a:rPr>
              <a:t>neuen Verantwortlichkeiten</a:t>
            </a:r>
            <a:r>
              <a:rPr lang="de-DE" sz="1800" dirty="0">
                <a:latin typeface="Arial" pitchFamily="34" charset="0"/>
                <a:ea typeface="ＭＳ Ｐゴシック" pitchFamily="34" charset="-128"/>
                <a:cs typeface="+mn-cs"/>
              </a:rPr>
              <a:t> klar zu regeln </a:t>
            </a:r>
            <a:br>
              <a:rPr lang="de-DE" sz="1800" dirty="0">
                <a:latin typeface="Arial" pitchFamily="34" charset="0"/>
                <a:ea typeface="ＭＳ Ｐゴシック" pitchFamily="34" charset="-128"/>
                <a:cs typeface="+mn-cs"/>
              </a:rPr>
            </a:br>
            <a:r>
              <a:rPr lang="de-DE" sz="1800" dirty="0">
                <a:latin typeface="Arial" pitchFamily="34" charset="0"/>
                <a:ea typeface="ＭＳ Ｐゴシック" pitchFamily="34" charset="-128"/>
                <a:cs typeface="+mn-cs"/>
              </a:rPr>
              <a:t>(These 8).</a:t>
            </a:r>
          </a:p>
          <a:p>
            <a:pPr marL="173038" indent="-173038">
              <a:buFont typeface="Arial" pitchFamily="34" charset="0"/>
              <a:buChar char="•"/>
              <a:defRPr/>
            </a:pPr>
            <a:r>
              <a:rPr lang="de-DE" sz="1800" dirty="0">
                <a:latin typeface="Arial" pitchFamily="34" charset="0"/>
                <a:ea typeface="ＭＳ Ｐゴシック" pitchFamily="34" charset="-128"/>
                <a:cs typeface="+mn-cs"/>
              </a:rPr>
              <a:t>generelle </a:t>
            </a:r>
            <a:r>
              <a:rPr lang="de-DE" sz="1800" b="1" dirty="0">
                <a:latin typeface="Arial" pitchFamily="34" charset="0"/>
                <a:ea typeface="ＭＳ Ｐゴシック" pitchFamily="34" charset="-128"/>
                <a:cs typeface="+mn-cs"/>
              </a:rPr>
              <a:t>Angleichung der Finanzierung staatlicher und privater </a:t>
            </a:r>
            <a:br>
              <a:rPr lang="de-DE" sz="1800" b="1" dirty="0">
                <a:latin typeface="Arial" pitchFamily="34" charset="0"/>
                <a:ea typeface="ＭＳ Ｐゴシック" pitchFamily="34" charset="-128"/>
                <a:cs typeface="+mn-cs"/>
              </a:rPr>
            </a:br>
            <a:r>
              <a:rPr lang="de-DE" sz="1800" b="1" dirty="0">
                <a:latin typeface="Arial" pitchFamily="34" charset="0"/>
                <a:ea typeface="ＭＳ Ｐゴシック" pitchFamily="34" charset="-128"/>
                <a:cs typeface="+mn-cs"/>
              </a:rPr>
              <a:t>(nicht nur gemeinnütziger!) Schulen </a:t>
            </a:r>
            <a:r>
              <a:rPr lang="de-DE" sz="1800" dirty="0">
                <a:latin typeface="Arial" pitchFamily="34" charset="0"/>
                <a:ea typeface="ＭＳ Ｐゴシック" pitchFamily="34" charset="-128"/>
                <a:cs typeface="+mn-cs"/>
              </a:rPr>
              <a:t>(These 5). </a:t>
            </a:r>
          </a:p>
          <a:p>
            <a:pPr marL="173038" indent="-173038">
              <a:buFont typeface="Arial" pitchFamily="34" charset="0"/>
              <a:buChar char="•"/>
              <a:defRPr/>
            </a:pPr>
            <a:r>
              <a:rPr lang="de-DE" sz="1800" dirty="0">
                <a:latin typeface="Arial" pitchFamily="34" charset="0"/>
                <a:ea typeface="ＭＳ Ｐゴシック" pitchFamily="34" charset="-128"/>
                <a:cs typeface="+mn-cs"/>
              </a:rPr>
              <a:t>personenbezogene Budgets für die Schülerinnen und Schüler (also eine „</a:t>
            </a:r>
            <a:r>
              <a:rPr lang="de-DE" sz="1800" b="1" dirty="0">
                <a:latin typeface="Arial" pitchFamily="34" charset="0"/>
                <a:ea typeface="ＭＳ Ｐゴシック" pitchFamily="34" charset="-128"/>
                <a:cs typeface="+mn-cs"/>
              </a:rPr>
              <a:t>leistungsorientierte“ Bezahlung</a:t>
            </a:r>
            <a:r>
              <a:rPr lang="de-DE" sz="1800" dirty="0">
                <a:latin typeface="Arial" pitchFamily="34" charset="0"/>
                <a:ea typeface="ＭＳ Ｐゴシック" pitchFamily="34" charset="-128"/>
                <a:cs typeface="+mn-cs"/>
              </a:rPr>
              <a:t> von und </a:t>
            </a:r>
            <a:r>
              <a:rPr lang="de-DE" sz="1800" b="1" dirty="0">
                <a:latin typeface="Arial" pitchFamily="34" charset="0"/>
                <a:ea typeface="ＭＳ Ｐゴシック" pitchFamily="34" charset="-128"/>
                <a:cs typeface="+mn-cs"/>
              </a:rPr>
              <a:t>betriebswirtschaftliche Organisation für Schulen</a:t>
            </a:r>
            <a:r>
              <a:rPr lang="de-DE" sz="1800" dirty="0">
                <a:latin typeface="Arial" pitchFamily="34" charset="0"/>
                <a:ea typeface="ＭＳ Ｐゴシック" pitchFamily="34" charset="-128"/>
                <a:cs typeface="+mn-cs"/>
              </a:rPr>
              <a:t>) sowie die </a:t>
            </a:r>
            <a:r>
              <a:rPr lang="de-DE" sz="1800" b="1" dirty="0">
                <a:latin typeface="Arial" pitchFamily="34" charset="0"/>
                <a:ea typeface="ＭＳ Ｐゴシック" pitchFamily="34" charset="-128"/>
                <a:cs typeface="+mn-cs"/>
              </a:rPr>
              <a:t>‚Wahlfreiheit’ für Eltern und Schüler</a:t>
            </a:r>
            <a:r>
              <a:rPr lang="de-DE" sz="1800" dirty="0">
                <a:latin typeface="Arial" pitchFamily="34" charset="0"/>
                <a:ea typeface="ＭＳ Ｐゴシック" pitchFamily="34" charset="-128"/>
                <a:cs typeface="+mn-cs"/>
              </a:rPr>
              <a:t> (Thesen 6 und 7).</a:t>
            </a:r>
          </a:p>
        </p:txBody>
      </p:sp>
      <p:sp>
        <p:nvSpPr>
          <p:cNvPr id="10" name="Rechteck 167"/>
          <p:cNvSpPr>
            <a:spLocks noChangeArrowheads="1"/>
          </p:cNvSpPr>
          <p:nvPr/>
        </p:nvSpPr>
        <p:spPr bwMode="auto">
          <a:xfrm>
            <a:off x="0" y="5962650"/>
            <a:ext cx="9109075" cy="274638"/>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t>
            </a:r>
            <a:r>
              <a:rPr lang="de-DE" sz="1200">
                <a:solidFill>
                  <a:schemeClr val="bg2"/>
                </a:solidFill>
              </a:rPr>
              <a:t>Der Paritätische (2009): Agenda für die Legislaturperiode 2009 – 2013</a:t>
            </a:r>
            <a:endParaRPr lang="en-US" sz="120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linds(horizont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linds(horizontal)">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blinds(horizontal)">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blinds(horizontal)">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140290"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sp>
        <p:nvSpPr>
          <p:cNvPr id="5" name="Rectangle 4"/>
          <p:cNvSpPr txBox="1">
            <a:spLocks noChangeArrowheads="1"/>
          </p:cNvSpPr>
          <p:nvPr/>
        </p:nvSpPr>
        <p:spPr>
          <a:xfrm>
            <a:off x="684213" y="2420938"/>
            <a:ext cx="7920037" cy="1346200"/>
          </a:xfrm>
          <a:prstGeom prst="rect">
            <a:avLst/>
          </a:prstGeom>
          <a:noFill/>
        </p:spPr>
        <p:txBody>
          <a:bodyPr/>
          <a:lstStyle/>
          <a:p>
            <a:pPr>
              <a:lnSpc>
                <a:spcPts val="3500"/>
              </a:lnSpc>
              <a:defRPr/>
            </a:pPr>
            <a:r>
              <a:rPr lang="de-DE" sz="2800" b="1" kern="0" dirty="0">
                <a:latin typeface="+mj-lt"/>
                <a:ea typeface="Geneva" charset="0"/>
                <a:cs typeface="Geneva" charset="0"/>
              </a:rPr>
              <a:t>2.2. </a:t>
            </a:r>
            <a:r>
              <a:rPr lang="de-DE" sz="2800" b="1" kern="0" dirty="0">
                <a:latin typeface="Arial" pitchFamily="34" charset="0"/>
                <a:ea typeface="Geneva" charset="0"/>
                <a:cs typeface="Geneva" charset="0"/>
              </a:rPr>
              <a:t>Kommunale Schule | Bildungslandschaft</a:t>
            </a:r>
            <a:endParaRPr lang="de-DE" sz="3200" b="1" kern="0" dirty="0">
              <a:latin typeface="+mj-lt"/>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25602"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pic>
        <p:nvPicPr>
          <p:cNvPr id="25603" name="Bild 7"/>
          <p:cNvPicPr>
            <a:picLocks noChangeAspect="1"/>
          </p:cNvPicPr>
          <p:nvPr/>
        </p:nvPicPr>
        <p:blipFill>
          <a:blip r:embed="rId3"/>
          <a:srcRect/>
          <a:stretch>
            <a:fillRect/>
          </a:stretch>
        </p:blipFill>
        <p:spPr bwMode="auto">
          <a:xfrm>
            <a:off x="511175" y="1206500"/>
            <a:ext cx="8175625" cy="4356100"/>
          </a:xfrm>
          <a:prstGeom prst="rect">
            <a:avLst/>
          </a:prstGeom>
          <a:noFill/>
          <a:ln w="9525">
            <a:noFill/>
            <a:miter lim="800000"/>
            <a:headEnd/>
            <a:tailEnd/>
          </a:ln>
        </p:spPr>
      </p:pic>
      <p:sp>
        <p:nvSpPr>
          <p:cNvPr id="25604" name="Rechteck 167"/>
          <p:cNvSpPr>
            <a:spLocks noChangeArrowheads="1"/>
          </p:cNvSpPr>
          <p:nvPr/>
        </p:nvSpPr>
        <p:spPr bwMode="auto">
          <a:xfrm>
            <a:off x="5219700" y="5949950"/>
            <a:ext cx="3889375" cy="276225"/>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Arbeitsgruppe Alternative Wirtschaftspolitik</a:t>
            </a:r>
            <a:endParaRPr lang="de-DE" sz="1200">
              <a:solidFill>
                <a:schemeClr val="bg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Genese: Aktuelle Debatte</a:t>
            </a:r>
          </a:p>
        </p:txBody>
      </p:sp>
      <p:sp>
        <p:nvSpPr>
          <p:cNvPr id="4" name="Rechteck 7"/>
          <p:cNvSpPr>
            <a:spLocks noChangeArrowheads="1"/>
          </p:cNvSpPr>
          <p:nvPr/>
        </p:nvSpPr>
        <p:spPr bwMode="auto">
          <a:xfrm>
            <a:off x="609600" y="1052513"/>
            <a:ext cx="8210550" cy="5424487"/>
          </a:xfrm>
          <a:prstGeom prst="rect">
            <a:avLst/>
          </a:prstGeom>
          <a:noFill/>
          <a:ln w="9525">
            <a:noFill/>
            <a:miter lim="800000"/>
            <a:headEnd/>
            <a:tailEnd/>
          </a:ln>
        </p:spPr>
        <p:txBody>
          <a:bodyPr>
            <a:spAutoFit/>
          </a:bodyPr>
          <a:lstStyle/>
          <a:p>
            <a:pPr>
              <a:lnSpc>
                <a:spcPct val="110000"/>
              </a:lnSpc>
            </a:pPr>
            <a:r>
              <a:rPr lang="de-DE" sz="1500"/>
              <a:t>Weinheimer Initiative (2007): </a:t>
            </a:r>
            <a:r>
              <a:rPr lang="de-DE" sz="1500">
                <a:hlinkClick r:id="rId3"/>
              </a:rPr>
              <a:t>Lokale Verantwortung für Bildung und Ausbildung. Eine öffentliche Erklärung</a:t>
            </a:r>
            <a:endParaRPr lang="de-DE" sz="1500"/>
          </a:p>
          <a:p>
            <a:pPr>
              <a:lnSpc>
                <a:spcPct val="110000"/>
              </a:lnSpc>
            </a:pPr>
            <a:endParaRPr lang="de-DE" sz="1500"/>
          </a:p>
          <a:p>
            <a:pPr>
              <a:lnSpc>
                <a:spcPct val="110000"/>
              </a:lnSpc>
            </a:pPr>
            <a:r>
              <a:rPr lang="de-DE" sz="1500"/>
              <a:t>Deutscher Verein für öffentliche und private Fürsorge e.V. (2007): </a:t>
            </a:r>
            <a:r>
              <a:rPr lang="de-DE" sz="1500">
                <a:hlinkClick r:id="rId4"/>
              </a:rPr>
              <a:t>Diskussionspapier des Deutschen Vereins zum Aufbau Kommunaler Bildungslandschaften</a:t>
            </a:r>
            <a:endParaRPr lang="de-DE" sz="1500"/>
          </a:p>
          <a:p>
            <a:pPr>
              <a:lnSpc>
                <a:spcPct val="110000"/>
              </a:lnSpc>
            </a:pPr>
            <a:endParaRPr lang="de-DE" sz="1500"/>
          </a:p>
          <a:p>
            <a:pPr>
              <a:lnSpc>
                <a:spcPct val="110000"/>
              </a:lnSpc>
            </a:pPr>
            <a:r>
              <a:rPr lang="de-DE" sz="1500"/>
              <a:t>Deutscher Städtetag (2007): </a:t>
            </a:r>
            <a:r>
              <a:rPr lang="de-DE" sz="1500">
                <a:hlinkClick r:id="rId5"/>
              </a:rPr>
              <a:t>Aachener Erklärung des Deutschen Städtetages</a:t>
            </a:r>
            <a:r>
              <a:rPr lang="de-DE" sz="1500"/>
              <a:t> anlässlich des Kongresses „Bildung in der Stadt“ am 22./23. November 2007</a:t>
            </a:r>
          </a:p>
          <a:p>
            <a:pPr>
              <a:lnSpc>
                <a:spcPct val="110000"/>
              </a:lnSpc>
            </a:pPr>
            <a:endParaRPr lang="de-DE" sz="1500"/>
          </a:p>
          <a:p>
            <a:pPr>
              <a:lnSpc>
                <a:spcPct val="110000"/>
              </a:lnSpc>
            </a:pPr>
            <a:r>
              <a:rPr lang="de-DE" sz="1500"/>
              <a:t>Hessischer Landkreistag (2008): </a:t>
            </a:r>
            <a:r>
              <a:rPr lang="de-DE" sz="1500">
                <a:hlinkClick r:id="rId6"/>
              </a:rPr>
              <a:t>Strategiepapier des Hessischen Landkreistages zur Fortentwicklung des Schulwesens in Hessen für die 17. Wahlperiode des Hessischen Landtages (2008 – 2013)</a:t>
            </a:r>
            <a:endParaRPr lang="de-DE" sz="1500"/>
          </a:p>
          <a:p>
            <a:pPr>
              <a:lnSpc>
                <a:spcPct val="110000"/>
              </a:lnSpc>
            </a:pPr>
            <a:endParaRPr lang="de-DE" sz="1500"/>
          </a:p>
          <a:p>
            <a:pPr>
              <a:lnSpc>
                <a:spcPct val="110000"/>
              </a:lnSpc>
            </a:pPr>
            <a:r>
              <a:rPr lang="de-DE" sz="1500"/>
              <a:t>Dorothea Minderop (2008): </a:t>
            </a:r>
            <a:r>
              <a:rPr lang="de-DE" sz="1500">
                <a:hlinkClick r:id="rId7"/>
              </a:rPr>
              <a:t>Regionale Bildungslandschaften</a:t>
            </a:r>
            <a:endParaRPr lang="de-DE" sz="1500"/>
          </a:p>
          <a:p>
            <a:pPr>
              <a:lnSpc>
                <a:spcPct val="110000"/>
              </a:lnSpc>
            </a:pPr>
            <a:endParaRPr lang="de-DE" sz="1500"/>
          </a:p>
          <a:p>
            <a:pPr>
              <a:lnSpc>
                <a:spcPct val="110000"/>
              </a:lnSpc>
            </a:pPr>
            <a:r>
              <a:rPr lang="de-DE" sz="1500"/>
              <a:t>Armin Lohmann (2009): Abschied von der zentralen Steuerung. Zur regionalen Gestaltung bildungsgerechter Lebensräume; in: PädF 3/2009, S. 104 – 108</a:t>
            </a:r>
          </a:p>
          <a:p>
            <a:pPr>
              <a:lnSpc>
                <a:spcPct val="110000"/>
              </a:lnSpc>
            </a:pPr>
            <a:endParaRPr lang="de-DE" sz="1500"/>
          </a:p>
          <a:p>
            <a:pPr>
              <a:lnSpc>
                <a:spcPct val="110000"/>
              </a:lnSpc>
            </a:pPr>
            <a:r>
              <a:rPr lang="de-DE" sz="1500"/>
              <a:t>Dorothea Minderop (2009): Bildungsregionen in Niedersachsen. Teil 2: Eine Idee findet Resonanz; in: SchVw NI 2/2010, S. 38 - 41</a:t>
            </a:r>
          </a:p>
          <a:p>
            <a:pPr>
              <a:lnSpc>
                <a:spcPct val="110000"/>
              </a:lnSpc>
            </a:pPr>
            <a:endParaRPr lang="de-DE"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hteck 7"/>
          <p:cNvSpPr>
            <a:spLocks noChangeArrowheads="1"/>
          </p:cNvSpPr>
          <p:nvPr/>
        </p:nvSpPr>
        <p:spPr bwMode="auto">
          <a:xfrm>
            <a:off x="609600" y="481013"/>
            <a:ext cx="8001000" cy="461962"/>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Genese: Debatte allgemein</a:t>
            </a:r>
          </a:p>
        </p:txBody>
      </p:sp>
      <p:sp>
        <p:nvSpPr>
          <p:cNvPr id="4" name="Rechteck 7"/>
          <p:cNvSpPr>
            <a:spLocks noChangeArrowheads="1"/>
          </p:cNvSpPr>
          <p:nvPr/>
        </p:nvSpPr>
        <p:spPr bwMode="auto">
          <a:xfrm>
            <a:off x="609600" y="1052513"/>
            <a:ext cx="8210550" cy="4730750"/>
          </a:xfrm>
          <a:prstGeom prst="rect">
            <a:avLst/>
          </a:prstGeom>
          <a:noFill/>
          <a:ln w="9525">
            <a:noFill/>
            <a:miter lim="800000"/>
            <a:headEnd/>
            <a:tailEnd/>
          </a:ln>
        </p:spPr>
        <p:txBody>
          <a:bodyPr>
            <a:spAutoFit/>
          </a:bodyPr>
          <a:lstStyle/>
          <a:p>
            <a:pPr>
              <a:lnSpc>
                <a:spcPct val="110000"/>
              </a:lnSpc>
            </a:pPr>
            <a:r>
              <a:rPr lang="de-DE" sz="1800" i="1"/>
              <a:t>„‘Für die Zukunft unserer Kinder müssen Städte und Gemeinden die Zuständigkeiten und Ressourcen zur Gestaltung einer kommunalen Bildungslandschaft übertragen bekommen.‘ Dies forderte der Vorsitzende der Arbeitsgemeinschaft für Jugendhilfe (AGJ) Reiner Prölß anlässlich des 12. Deutschen Jugendhilfetages in Osnabrück. Dazu gehöre dann konsequenter Weise auch eine weitgehende Kommunalisierung des Schulwesens, so Prölß.“</a:t>
            </a:r>
          </a:p>
          <a:p>
            <a:pPr>
              <a:lnSpc>
                <a:spcPct val="110000"/>
              </a:lnSpc>
            </a:pPr>
            <a:endParaRPr lang="de-DE" sz="1800" i="1">
              <a:hlinkClick r:id="rId3"/>
            </a:endParaRPr>
          </a:p>
          <a:p>
            <a:pPr algn="r">
              <a:lnSpc>
                <a:spcPct val="110000"/>
              </a:lnSpc>
            </a:pPr>
            <a:r>
              <a:rPr lang="de-DE" sz="1400">
                <a:hlinkClick r:id="rId3"/>
              </a:rPr>
              <a:t>Pressemeldung der Arbeitsgemeinschaft für Kinder- und Jugendhilfe (AGJ) vom 15.06.2004</a:t>
            </a:r>
            <a:r>
              <a:rPr lang="de-DE" sz="1400"/>
              <a:t> </a:t>
            </a:r>
          </a:p>
          <a:p>
            <a:pPr>
              <a:lnSpc>
                <a:spcPct val="110000"/>
              </a:lnSpc>
            </a:pPr>
            <a:endParaRPr lang="de-DE" sz="1600"/>
          </a:p>
          <a:p>
            <a:pPr>
              <a:lnSpc>
                <a:spcPct val="110000"/>
              </a:lnSpc>
            </a:pPr>
            <a:r>
              <a:rPr lang="de-DE" sz="1800" i="1"/>
              <a:t>„Wenn sich das Modell bewährt, sollen bis 2018 alle allgemein bildenden Schulen in die vollständige Trägerschaft der Gemeinden, Städte und Kreise übergehen; auch bei berufsbildenden und Förderschulen sollen die Schulträger die Möglichkeit erhalten, sie vollständig zu übernehmen.“</a:t>
            </a:r>
          </a:p>
          <a:p>
            <a:pPr>
              <a:lnSpc>
                <a:spcPct val="110000"/>
              </a:lnSpc>
            </a:pPr>
            <a:endParaRPr lang="de-DE" sz="1600" i="1"/>
          </a:p>
          <a:p>
            <a:pPr algn="r">
              <a:lnSpc>
                <a:spcPct val="110000"/>
              </a:lnSpc>
            </a:pPr>
            <a:r>
              <a:rPr lang="de-DE" sz="1400">
                <a:hlinkClick r:id="rId4"/>
              </a:rPr>
              <a:t>SPD Niedersachsen: Zukunft der Bildung. Beschluss des Landesvorstandes vom 3. Februar 2006</a:t>
            </a:r>
            <a:endParaRPr lang="de-DE" sz="1400"/>
          </a:p>
          <a:p>
            <a:pPr>
              <a:lnSpc>
                <a:spcPct val="110000"/>
              </a:lnSpc>
            </a:pPr>
            <a:endParaRPr lang="de-DE" sz="16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horizontal)">
                                      <p:cBhvr>
                                        <p:cTn id="15" dur="500"/>
                                        <p:tgtEl>
                                          <p:spTgt spid="4">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linds(horizontal)">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Grundtenor</a:t>
            </a:r>
          </a:p>
        </p:txBody>
      </p:sp>
      <p:sp>
        <p:nvSpPr>
          <p:cNvPr id="4" name="Rechteck 7"/>
          <p:cNvSpPr>
            <a:spLocks noChangeArrowheads="1"/>
          </p:cNvSpPr>
          <p:nvPr/>
        </p:nvSpPr>
        <p:spPr bwMode="auto">
          <a:xfrm>
            <a:off x="609600" y="1052513"/>
            <a:ext cx="8210550" cy="4697412"/>
          </a:xfrm>
          <a:prstGeom prst="rect">
            <a:avLst/>
          </a:prstGeom>
          <a:noFill/>
          <a:ln w="9525">
            <a:noFill/>
            <a:miter lim="800000"/>
            <a:headEnd/>
            <a:tailEnd/>
          </a:ln>
        </p:spPr>
        <p:txBody>
          <a:bodyPr>
            <a:spAutoFit/>
          </a:bodyPr>
          <a:lstStyle/>
          <a:p>
            <a:pPr>
              <a:lnSpc>
                <a:spcPct val="110000"/>
              </a:lnSpc>
            </a:pPr>
            <a:r>
              <a:rPr lang="de-DE" sz="1600" i="1"/>
              <a:t>„Die Kommune ist die zentrale Plattform für die Bildung junger Menschen. Sie ist der Ort, an dem schulisches, soziales und emotionales Lernen und Bilden stattfindet. Deshalb muss die Steuerungsverantwortlichkeit für die Verzahnung der Träger, Einrichtungen und Angebote durch die Kommune wahrgenommen werden, weil nur sie den erforderlichen Rahmen zur optimalen Nutzung der örtlichen Ressourcen sicherstellen und verbindliche Kooperationsstrukturen herstellen kann.“</a:t>
            </a:r>
          </a:p>
          <a:p>
            <a:pPr>
              <a:lnSpc>
                <a:spcPct val="110000"/>
              </a:lnSpc>
            </a:pPr>
            <a:endParaRPr lang="de-DE" sz="1600"/>
          </a:p>
          <a:p>
            <a:pPr algn="r">
              <a:lnSpc>
                <a:spcPct val="110000"/>
              </a:lnSpc>
            </a:pPr>
            <a:r>
              <a:rPr lang="de-DE" sz="1600"/>
              <a:t>Deutscher Verein: Seite 2</a:t>
            </a:r>
          </a:p>
          <a:p>
            <a:pPr>
              <a:lnSpc>
                <a:spcPct val="110000"/>
              </a:lnSpc>
            </a:pPr>
            <a:endParaRPr lang="de-DE" sz="1600"/>
          </a:p>
          <a:p>
            <a:pPr>
              <a:lnSpc>
                <a:spcPct val="110000"/>
              </a:lnSpc>
            </a:pPr>
            <a:r>
              <a:rPr lang="de-DE" sz="1600" i="1"/>
              <a:t>„Nur, wenn diese [kommunalen] Lebenswelten in den Blick der Bildung genommen werden, wird es gelingen, den Automatismus zwischen Bildungserfolg und sozialer Herkunft zu entkoppeln und eine Teilhabe an Bildung für möglichst alle Kinder und Jugendlichen optimal zu ermöglichen.“</a:t>
            </a:r>
          </a:p>
          <a:p>
            <a:pPr>
              <a:lnSpc>
                <a:spcPct val="110000"/>
              </a:lnSpc>
            </a:pPr>
            <a:endParaRPr lang="de-DE" sz="1600"/>
          </a:p>
          <a:p>
            <a:pPr algn="r">
              <a:lnSpc>
                <a:spcPct val="110000"/>
              </a:lnSpc>
            </a:pPr>
            <a:r>
              <a:rPr lang="de-DE" sz="1600"/>
              <a:t>Deutscher Verein: Seite 21</a:t>
            </a:r>
          </a:p>
          <a:p>
            <a:pPr algn="r">
              <a:lnSpc>
                <a:spcPct val="110000"/>
              </a:lnSpc>
            </a:pPr>
            <a:endParaRPr lang="de-DE" sz="1600"/>
          </a:p>
          <a:p>
            <a:pPr>
              <a:lnSpc>
                <a:spcPct val="110000"/>
              </a:lnSpc>
            </a:pPr>
            <a:r>
              <a:rPr lang="de-DE" sz="1600" b="1"/>
              <a:t>Es geht also um Demokratisierung und Chancengleichheit?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horizontal)">
                                      <p:cBhvr>
                                        <p:cTn id="15" dur="500"/>
                                        <p:tgtEl>
                                          <p:spTgt spid="4">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linds(horizontal)">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blinds(horizontal)">
                                      <p:cBhvr>
                                        <p:cTn id="2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Methodenkontinuum</a:t>
            </a:r>
          </a:p>
        </p:txBody>
      </p:sp>
      <p:sp>
        <p:nvSpPr>
          <p:cNvPr id="4" name="Rechteck 7"/>
          <p:cNvSpPr>
            <a:spLocks noChangeArrowheads="1"/>
          </p:cNvSpPr>
          <p:nvPr/>
        </p:nvSpPr>
        <p:spPr bwMode="auto">
          <a:xfrm>
            <a:off x="609600" y="908050"/>
            <a:ext cx="8210550" cy="5510213"/>
          </a:xfrm>
          <a:prstGeom prst="rect">
            <a:avLst/>
          </a:prstGeom>
          <a:noFill/>
          <a:ln w="9525">
            <a:noFill/>
            <a:miter lim="800000"/>
            <a:headEnd/>
            <a:tailEnd/>
          </a:ln>
        </p:spPr>
        <p:txBody>
          <a:bodyPr>
            <a:spAutoFit/>
          </a:bodyPr>
          <a:lstStyle/>
          <a:p>
            <a:pPr>
              <a:lnSpc>
                <a:spcPct val="110000"/>
              </a:lnSpc>
            </a:pPr>
            <a:r>
              <a:rPr lang="de-DE" sz="1600"/>
              <a:t>- </a:t>
            </a:r>
            <a:r>
              <a:rPr lang="de-DE" sz="1600" b="1"/>
              <a:t>Dezentralisierung</a:t>
            </a:r>
            <a:r>
              <a:rPr lang="de-DE" sz="1600"/>
              <a:t> der zu geringen Landesbudgets für den Schulbereich und deren Übertragung auf die Kommunen; </a:t>
            </a:r>
          </a:p>
          <a:p>
            <a:pPr>
              <a:lnSpc>
                <a:spcPct val="110000"/>
              </a:lnSpc>
            </a:pPr>
            <a:r>
              <a:rPr lang="de-DE" sz="1600"/>
              <a:t>- „Weiterentwicklung der Kooperationskultur mit verbindlichen Kontrakten“ (Deutscher Verein: S. 3), also </a:t>
            </a:r>
            <a:r>
              <a:rPr lang="de-DE" sz="1600" b="1"/>
              <a:t>Ziel- und Leistungsvereinbarungen </a:t>
            </a:r>
            <a:r>
              <a:rPr lang="de-DE" sz="1600"/>
              <a:t>von oben nach unten sowie zwischen lokalen „Partnern“;</a:t>
            </a:r>
          </a:p>
          <a:p>
            <a:pPr>
              <a:lnSpc>
                <a:spcPct val="110000"/>
              </a:lnSpc>
            </a:pPr>
            <a:r>
              <a:rPr lang="de-DE" sz="1600"/>
              <a:t>- ein „umfassendes </a:t>
            </a:r>
            <a:r>
              <a:rPr lang="de-DE" sz="1600" b="1"/>
              <a:t>Bildungsmonitoring</a:t>
            </a:r>
            <a:r>
              <a:rPr lang="de-DE" sz="1600"/>
              <a:t> als integriertes Berichtswesen“ (ebd.);</a:t>
            </a:r>
          </a:p>
          <a:p>
            <a:pPr>
              <a:lnSpc>
                <a:spcPct val="110000"/>
              </a:lnSpc>
            </a:pPr>
            <a:r>
              <a:rPr lang="de-DE" sz="1600"/>
              <a:t>- eine „kontinuierliche </a:t>
            </a:r>
            <a:r>
              <a:rPr lang="de-DE" sz="1600" b="1"/>
              <a:t>Evaluation</a:t>
            </a:r>
            <a:r>
              <a:rPr lang="de-DE" sz="1600"/>
              <a:t>“ (ebd.);</a:t>
            </a:r>
          </a:p>
          <a:p>
            <a:pPr>
              <a:lnSpc>
                <a:spcPct val="110000"/>
              </a:lnSpc>
            </a:pPr>
            <a:r>
              <a:rPr lang="de-DE" sz="1600"/>
              <a:t>- „die verstärkte Einbeziehung </a:t>
            </a:r>
            <a:r>
              <a:rPr lang="de-DE" sz="1600" b="1"/>
              <a:t>ehrenamtlich Tätiger</a:t>
            </a:r>
            <a:r>
              <a:rPr lang="de-DE" sz="1600"/>
              <a:t>“ (ebd.: 10);</a:t>
            </a:r>
          </a:p>
          <a:p>
            <a:pPr>
              <a:lnSpc>
                <a:spcPct val="110000"/>
              </a:lnSpc>
            </a:pPr>
            <a:r>
              <a:rPr lang="de-DE" sz="1600"/>
              <a:t>- kommunale „Einflussmöglichkeiten auf […] den Umgang mit den in erster Linie  personellen Ressourcen“ (ebd.: 17), konkret also die „</a:t>
            </a:r>
            <a:r>
              <a:rPr lang="de-DE" sz="1600" b="1"/>
              <a:t>Kommunalisierung der Dienstverhältnisse der Lehrer</a:t>
            </a:r>
            <a:r>
              <a:rPr lang="de-DE" sz="1600"/>
              <a:t>“ (Hessischer Landkreistag: S. 3);</a:t>
            </a:r>
          </a:p>
          <a:p>
            <a:pPr>
              <a:lnSpc>
                <a:spcPct val="110000"/>
              </a:lnSpc>
              <a:buFontTx/>
              <a:buChar char="-"/>
            </a:pPr>
            <a:r>
              <a:rPr lang="de-DE" sz="1600"/>
              <a:t> eine </a:t>
            </a:r>
            <a:r>
              <a:rPr lang="de-DE" sz="1600" b="1"/>
              <a:t>Anbindung der Bildungseinrichtungen an die Interessen der kommunalen Wirtschaft</a:t>
            </a:r>
            <a:r>
              <a:rPr lang="de-DE" sz="1600"/>
              <a:t>, um die „Standortqualität“ (Deutscher Verein: 17) der Kommune zu erhöhen;</a:t>
            </a:r>
          </a:p>
          <a:p>
            <a:pPr>
              <a:lnSpc>
                <a:spcPct val="110000"/>
              </a:lnSpc>
              <a:buFontTx/>
              <a:buChar char="-"/>
            </a:pPr>
            <a:r>
              <a:rPr lang="de-DE" sz="1600"/>
              <a:t> das verbindliche </a:t>
            </a:r>
            <a:r>
              <a:rPr lang="de-DE" sz="1600" b="1"/>
              <a:t>Einbeziehen der kommunalen Wirtschaft in die Bildungsplanung </a:t>
            </a:r>
            <a:r>
              <a:rPr lang="de-DE" sz="1600"/>
              <a:t>selbst;</a:t>
            </a:r>
          </a:p>
          <a:p>
            <a:pPr>
              <a:lnSpc>
                <a:spcPct val="110000"/>
              </a:lnSpc>
            </a:pPr>
            <a:r>
              <a:rPr lang="de-DE" sz="1600"/>
              <a:t>- Schulen eine „</a:t>
            </a:r>
            <a:r>
              <a:rPr lang="de-DE" sz="1600" b="1"/>
              <a:t>eigene Rechtsfähigkeit </a:t>
            </a:r>
            <a:r>
              <a:rPr lang="de-DE" sz="1600"/>
              <a:t>gegeben wird“ (Hessischer Landkreistag: 6);</a:t>
            </a:r>
          </a:p>
          <a:p>
            <a:pPr>
              <a:lnSpc>
                <a:spcPct val="110000"/>
              </a:lnSpc>
            </a:pPr>
            <a:r>
              <a:rPr lang="de-DE" sz="1600"/>
              <a:t>- Schulen dazu zu bringen, „gezielte </a:t>
            </a:r>
            <a:r>
              <a:rPr lang="de-DE" sz="1600" b="1"/>
              <a:t>Öffentlichkeitsarbeit</a:t>
            </a:r>
            <a:r>
              <a:rPr lang="de-DE" sz="1600"/>
              <a:t>“ (Armin Lohmann (2009): S. 107) zur Werbung neuer Schülerinnen und Schüler respektive zur </a:t>
            </a:r>
            <a:r>
              <a:rPr lang="de-DE" sz="1600" b="1"/>
              <a:t>Akquise von Drittmitteln</a:t>
            </a:r>
            <a:r>
              <a:rPr lang="de-DE" sz="1600"/>
              <a:t> zu machen;</a:t>
            </a:r>
          </a:p>
          <a:p>
            <a:pPr>
              <a:lnSpc>
                <a:spcPct val="110000"/>
              </a:lnSpc>
            </a:pPr>
            <a:r>
              <a:rPr lang="de-DE" sz="1600"/>
              <a:t>- Einrichtung „regionaler </a:t>
            </a:r>
            <a:r>
              <a:rPr lang="de-DE" sz="1600" b="1"/>
              <a:t>Bildungsfonds</a:t>
            </a:r>
            <a:r>
              <a:rPr lang="de-DE" sz="1600"/>
              <a:t>“ (ebd.) oder Bildungsstiftungen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linds(horizontal)">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hteck 7"/>
          <p:cNvSpPr>
            <a:spLocks noChangeArrowheads="1"/>
          </p:cNvSpPr>
          <p:nvPr/>
        </p:nvSpPr>
        <p:spPr bwMode="auto">
          <a:xfrm>
            <a:off x="609600" y="481013"/>
            <a:ext cx="8001000" cy="461962"/>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„Argumente“ I</a:t>
            </a:r>
          </a:p>
        </p:txBody>
      </p:sp>
      <p:sp>
        <p:nvSpPr>
          <p:cNvPr id="4" name="Rechteck 7"/>
          <p:cNvSpPr>
            <a:spLocks noChangeArrowheads="1"/>
          </p:cNvSpPr>
          <p:nvPr/>
        </p:nvSpPr>
        <p:spPr bwMode="auto">
          <a:xfrm>
            <a:off x="609600" y="908050"/>
            <a:ext cx="8210550" cy="5238750"/>
          </a:xfrm>
          <a:prstGeom prst="rect">
            <a:avLst/>
          </a:prstGeom>
          <a:noFill/>
          <a:ln w="9525">
            <a:noFill/>
            <a:miter lim="800000"/>
            <a:headEnd/>
            <a:tailEnd/>
          </a:ln>
        </p:spPr>
        <p:txBody>
          <a:bodyPr>
            <a:spAutoFit/>
          </a:bodyPr>
          <a:lstStyle/>
          <a:p>
            <a:pPr>
              <a:lnSpc>
                <a:spcPct val="110000"/>
              </a:lnSpc>
            </a:pPr>
            <a:endParaRPr lang="de-DE" sz="1600"/>
          </a:p>
          <a:p>
            <a:pPr>
              <a:lnSpc>
                <a:spcPct val="110000"/>
              </a:lnSpc>
            </a:pPr>
            <a:r>
              <a:rPr lang="de-DE" sz="1600"/>
              <a:t>„Erst wenn die Kommunen durch erweiterte Zuständigkeiten […] über </a:t>
            </a:r>
            <a:r>
              <a:rPr lang="de-DE" sz="1600" b="1"/>
              <a:t>inhaltliche</a:t>
            </a:r>
            <a:r>
              <a:rPr lang="de-DE" sz="1600"/>
              <a:t> und personelle Gestaltungsmöglichkeiten verfügen, werden sie in die Lage versetzt, die systemimmanenten wie die </a:t>
            </a:r>
            <a:r>
              <a:rPr lang="de-DE" sz="1600" b="1"/>
              <a:t>örtlichen Ressourcen </a:t>
            </a:r>
            <a:r>
              <a:rPr lang="de-DE" sz="1600"/>
              <a:t>im Interesse der jungen Menschen […] miteinander [zu] verbinden“ (Hessischer Landkreistag.: 18f.).</a:t>
            </a:r>
          </a:p>
          <a:p>
            <a:pPr>
              <a:lnSpc>
                <a:spcPct val="110000"/>
              </a:lnSpc>
            </a:pPr>
            <a:endParaRPr lang="de-DE" sz="1600"/>
          </a:p>
          <a:p>
            <a:pPr>
              <a:lnSpc>
                <a:spcPct val="110000"/>
              </a:lnSpc>
            </a:pPr>
            <a:r>
              <a:rPr lang="de-DE" sz="1600"/>
              <a:t>„Das Engagement der lokalen Wirtschaft dient zugleich der Sicherung und dem Ausbau der eigenen zukünftigen qualifizierten Mitarbeiterschaft. Diese </a:t>
            </a:r>
            <a:r>
              <a:rPr lang="de-DE" sz="1600" b="1"/>
              <a:t>Investition in die eigene Zukunft</a:t>
            </a:r>
            <a:r>
              <a:rPr lang="de-DE" sz="1600"/>
              <a:t> bildet die wirksame Basis für lokale und regionale Kooperation“ (Weinheimer Initiative: S. 10).</a:t>
            </a:r>
          </a:p>
          <a:p>
            <a:pPr>
              <a:lnSpc>
                <a:spcPct val="110000"/>
              </a:lnSpc>
            </a:pPr>
            <a:endParaRPr lang="de-DE" sz="1600"/>
          </a:p>
          <a:p>
            <a:pPr>
              <a:lnSpc>
                <a:spcPct val="110000"/>
              </a:lnSpc>
            </a:pPr>
            <a:r>
              <a:rPr lang="de-DE" sz="1600"/>
              <a:t>„Berufsbildende Schulen </a:t>
            </a:r>
            <a:r>
              <a:rPr lang="de-DE" sz="1600" b="1"/>
              <a:t>übernehmen Qualifizierungsangebote </a:t>
            </a:r>
            <a:r>
              <a:rPr lang="de-DE" sz="1600"/>
              <a:t>für Fachkräfte aus handwerklichen und mittelständischen Betrieben. Kommunen erkennen in der Kombination von Bildung und Wirtschaftsförderung einen Standortvorteil, der der Abwanderung entgegenwirkt“ (Armin Lohmann (2009): S. 104).</a:t>
            </a:r>
          </a:p>
          <a:p>
            <a:pPr>
              <a:lnSpc>
                <a:spcPct val="110000"/>
              </a:lnSpc>
            </a:pPr>
            <a:endParaRPr lang="de-DE" sz="1600"/>
          </a:p>
          <a:p>
            <a:pPr>
              <a:lnSpc>
                <a:spcPct val="110000"/>
              </a:lnSpc>
            </a:pPr>
            <a:r>
              <a:rPr lang="de-DE" sz="1600"/>
              <a:t>„Schulen werden langfristig nicht mehr ein </a:t>
            </a:r>
            <a:r>
              <a:rPr lang="de-DE" sz="1600" b="1"/>
              <a:t>staatlich vorgegebenes Angebot </a:t>
            </a:r>
            <a:r>
              <a:rPr lang="de-DE" sz="1600"/>
              <a:t>liefern können, das von der Lehrerauswahl bis zur Pausenregelung zentral gesteuert wird“ (ebd.: 105).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hteck 7"/>
          <p:cNvSpPr>
            <a:spLocks noChangeArrowheads="1"/>
          </p:cNvSpPr>
          <p:nvPr/>
        </p:nvSpPr>
        <p:spPr bwMode="auto">
          <a:xfrm>
            <a:off x="609600" y="481013"/>
            <a:ext cx="8001000" cy="461962"/>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„Argumente“ II</a:t>
            </a:r>
          </a:p>
        </p:txBody>
      </p:sp>
      <p:sp>
        <p:nvSpPr>
          <p:cNvPr id="4" name="Rechteck 7"/>
          <p:cNvSpPr>
            <a:spLocks noChangeArrowheads="1"/>
          </p:cNvSpPr>
          <p:nvPr/>
        </p:nvSpPr>
        <p:spPr bwMode="auto">
          <a:xfrm>
            <a:off x="609600" y="908050"/>
            <a:ext cx="8210550" cy="5510213"/>
          </a:xfrm>
          <a:prstGeom prst="rect">
            <a:avLst/>
          </a:prstGeom>
          <a:noFill/>
          <a:ln w="9525">
            <a:noFill/>
            <a:miter lim="800000"/>
            <a:headEnd/>
            <a:tailEnd/>
          </a:ln>
        </p:spPr>
        <p:txBody>
          <a:bodyPr>
            <a:spAutoFit/>
          </a:bodyPr>
          <a:lstStyle/>
          <a:p>
            <a:pPr>
              <a:lnSpc>
                <a:spcPct val="110000"/>
              </a:lnSpc>
            </a:pPr>
            <a:endParaRPr lang="de-DE" sz="1600"/>
          </a:p>
          <a:p>
            <a:pPr>
              <a:lnSpc>
                <a:spcPct val="110000"/>
              </a:lnSpc>
            </a:pPr>
            <a:r>
              <a:rPr lang="de-DE" sz="1600"/>
              <a:t>„Demografie-politische Strategien […] belegen, dass eine veränderte soziale Infrastruktur flexible Reaktionen erfordert, ‚die immer mehr auf </a:t>
            </a:r>
            <a:r>
              <a:rPr lang="de-DE" sz="1600" b="1"/>
              <a:t>Koordinations-, Bündelungs- und Moderationsfunktionen sowie Prozessmanagement und Impulsgebung </a:t>
            </a:r>
            <a:r>
              <a:rPr lang="de-DE" sz="1600"/>
              <a:t>hinauslaufen […]‘“ (ebd.).</a:t>
            </a:r>
          </a:p>
          <a:p>
            <a:pPr>
              <a:lnSpc>
                <a:spcPct val="110000"/>
              </a:lnSpc>
            </a:pPr>
            <a:endParaRPr lang="de-DE" sz="1600"/>
          </a:p>
          <a:p>
            <a:pPr>
              <a:lnSpc>
                <a:spcPct val="110000"/>
              </a:lnSpc>
            </a:pPr>
            <a:r>
              <a:rPr lang="de-DE" sz="1600"/>
              <a:t>„In nordrhein-westfälischen Verwaltungen […] werden die Ressorts Kindertagesstätte, Schule und Jugend, Erwachsenenbildung mit der Abteilung regionale Wirtschaftsförderung zusammengeführt, um </a:t>
            </a:r>
            <a:r>
              <a:rPr lang="de-DE" sz="1600" b="1"/>
              <a:t>Synergien für ökonomische und bildungspolitische Konzepte </a:t>
            </a:r>
            <a:r>
              <a:rPr lang="de-DE" sz="1600"/>
              <a:t>zu erzielen“ (ebd.: 106).</a:t>
            </a:r>
          </a:p>
          <a:p>
            <a:pPr>
              <a:lnSpc>
                <a:spcPct val="110000"/>
              </a:lnSpc>
            </a:pPr>
            <a:endParaRPr lang="de-DE" sz="1600"/>
          </a:p>
          <a:p>
            <a:pPr>
              <a:lnSpc>
                <a:spcPct val="110000"/>
              </a:lnSpc>
            </a:pPr>
            <a:r>
              <a:rPr lang="de-DE" sz="1600"/>
              <a:t>„U.a. soll dazu das Bildungswesen ausgerichtet werden auf die veränderten sozialen gesellschaftlichen Strukturen, auf ein biografisches Bildungsverständnis und auf den </a:t>
            </a:r>
            <a:r>
              <a:rPr lang="de-DE" sz="1600" b="1"/>
              <a:t>zukünftigen Fachkräftebedarf der regionalen Wirtschaft</a:t>
            </a:r>
            <a:r>
              <a:rPr lang="de-DE" sz="1600"/>
              <a:t>“ (Dorothea Minderop (2009): S. 40f.).</a:t>
            </a:r>
          </a:p>
          <a:p>
            <a:pPr>
              <a:lnSpc>
                <a:spcPct val="110000"/>
              </a:lnSpc>
            </a:pPr>
            <a:endParaRPr lang="de-DE" sz="1600"/>
          </a:p>
          <a:p>
            <a:pPr>
              <a:lnSpc>
                <a:spcPct val="110000"/>
              </a:lnSpc>
            </a:pPr>
            <a:r>
              <a:rPr lang="de-DE" sz="1600"/>
              <a:t>„Es gibt Überlegungen, das Projekt ‚Brückenjahr‘ seitens des Kreises auf alle Grundschulen auszuweiten und zu einer </a:t>
            </a:r>
            <a:r>
              <a:rPr lang="de-DE" sz="1600" b="1"/>
              <a:t>Kooperation von Schulen z.B. mit Dau-Chemical </a:t>
            </a:r>
            <a:r>
              <a:rPr lang="de-DE" sz="1600"/>
              <a:t>zur Problematik ‚Naturwissenschaft und Mathematik in Unterricht und Praxis‘“ (Dorothea Minderop (2008): S.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hteck 7"/>
          <p:cNvSpPr>
            <a:spLocks noChangeArrowheads="1"/>
          </p:cNvSpPr>
          <p:nvPr/>
        </p:nvSpPr>
        <p:spPr bwMode="auto">
          <a:xfrm>
            <a:off x="609600" y="481013"/>
            <a:ext cx="8001000" cy="461962"/>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„Argumente“ III</a:t>
            </a:r>
          </a:p>
        </p:txBody>
      </p:sp>
      <p:sp>
        <p:nvSpPr>
          <p:cNvPr id="4" name="Rechteck 7"/>
          <p:cNvSpPr>
            <a:spLocks noChangeArrowheads="1"/>
          </p:cNvSpPr>
          <p:nvPr/>
        </p:nvSpPr>
        <p:spPr bwMode="auto">
          <a:xfrm>
            <a:off x="609600" y="908050"/>
            <a:ext cx="8210550" cy="4467225"/>
          </a:xfrm>
          <a:prstGeom prst="rect">
            <a:avLst/>
          </a:prstGeom>
          <a:noFill/>
          <a:ln w="9525">
            <a:noFill/>
            <a:miter lim="800000"/>
            <a:headEnd/>
            <a:tailEnd/>
          </a:ln>
        </p:spPr>
        <p:txBody>
          <a:bodyPr>
            <a:spAutoFit/>
          </a:bodyPr>
          <a:lstStyle/>
          <a:p>
            <a:pPr>
              <a:lnSpc>
                <a:spcPct val="110000"/>
              </a:lnSpc>
            </a:pPr>
            <a:endParaRPr lang="de-DE" sz="2000"/>
          </a:p>
          <a:p>
            <a:pPr>
              <a:lnSpc>
                <a:spcPct val="110000"/>
              </a:lnSpc>
            </a:pPr>
            <a:r>
              <a:rPr lang="de-DE" sz="2000"/>
              <a:t>Schluss mit Anspruchsdenken!</a:t>
            </a:r>
          </a:p>
          <a:p>
            <a:pPr>
              <a:lnSpc>
                <a:spcPct val="110000"/>
              </a:lnSpc>
            </a:pPr>
            <a:endParaRPr lang="de-DE" sz="2000"/>
          </a:p>
          <a:p>
            <a:pPr>
              <a:lnSpc>
                <a:spcPct val="110000"/>
              </a:lnSpc>
            </a:pPr>
            <a:r>
              <a:rPr lang="de-DE" sz="2000"/>
              <a:t>„Technische Vorgaben für die Ausstattung von Schulgebäuden in Deutschland müssen auf den Prüfstand gestellt werden. Wer sich im europäischen Ausland umschaut, wird zur Kenntnis nehmen müssen, dass sich Deutschland </a:t>
            </a:r>
            <a:r>
              <a:rPr lang="de-DE" sz="2000" b="1"/>
              <a:t>maximale Ausstattungsstandards </a:t>
            </a:r>
            <a:r>
              <a:rPr lang="de-DE" sz="2000"/>
              <a:t>leistet, bei inhaltlichen Leistungsvergleichen, wie der PISA-Studie aber schlecht abschneidet. In Deutschland muss möglich sein, was in vielen europäischen Ländern Realität ist: Schuleinrichtungen müssen zwar sicher sein, Kindern und Jugendlichen kann jedoch </a:t>
            </a:r>
            <a:r>
              <a:rPr lang="de-DE" sz="2000" b="1"/>
              <a:t>das allgemeine Lebensrisiko</a:t>
            </a:r>
            <a:r>
              <a:rPr lang="de-DE" sz="2000"/>
              <a:t>, das sie auch außerhalb der Schule betrifft, nicht abgenommen werden“ (Hessischer Landkreistag: S.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156674"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Resümee</a:t>
            </a:r>
          </a:p>
        </p:txBody>
      </p:sp>
      <p:sp>
        <p:nvSpPr>
          <p:cNvPr id="6" name="Rechteck 7"/>
          <p:cNvSpPr>
            <a:spLocks noChangeArrowheads="1"/>
          </p:cNvSpPr>
          <p:nvPr/>
        </p:nvSpPr>
        <p:spPr bwMode="auto">
          <a:xfrm>
            <a:off x="609600" y="958850"/>
            <a:ext cx="8534400" cy="5016500"/>
          </a:xfrm>
          <a:prstGeom prst="rect">
            <a:avLst/>
          </a:prstGeom>
          <a:noFill/>
          <a:ln w="9525">
            <a:noFill/>
            <a:miter lim="800000"/>
            <a:headEnd/>
            <a:tailEnd/>
          </a:ln>
        </p:spPr>
        <p:txBody>
          <a:bodyPr>
            <a:spAutoFit/>
          </a:bodyPr>
          <a:lstStyle/>
          <a:p>
            <a:pPr>
              <a:buFont typeface="Times" pitchFamily="18" charset="0"/>
              <a:buNone/>
              <a:defRPr/>
            </a:pPr>
            <a:r>
              <a:rPr lang="de-DE" sz="1800" dirty="0">
                <a:latin typeface="Arial" pitchFamily="34" charset="0"/>
                <a:ea typeface="ＭＳ Ｐゴシック" pitchFamily="34" charset="-128"/>
                <a:cs typeface="+mn-cs"/>
              </a:rPr>
              <a:t>Bürger- und kommunaler Schule | Bildungslandschaft sind </a:t>
            </a:r>
            <a:r>
              <a:rPr lang="de-DE" sz="1800" b="1" dirty="0">
                <a:latin typeface="Arial" pitchFamily="34" charset="0"/>
                <a:ea typeface="ＭＳ Ｐゴシック" pitchFamily="34" charset="-128"/>
                <a:cs typeface="+mn-cs"/>
              </a:rPr>
              <a:t>Durch-</a:t>
            </a:r>
            <a:br>
              <a:rPr lang="de-DE" sz="1800" b="1" dirty="0">
                <a:latin typeface="Arial" pitchFamily="34" charset="0"/>
                <a:ea typeface="ＭＳ Ｐゴシック" pitchFamily="34" charset="-128"/>
                <a:cs typeface="+mn-cs"/>
              </a:rPr>
            </a:br>
            <a:r>
              <a:rPr lang="de-DE" sz="1800" b="1" dirty="0" err="1">
                <a:latin typeface="Arial" pitchFamily="34" charset="0"/>
                <a:ea typeface="ＭＳ Ｐゴシック" pitchFamily="34" charset="-128"/>
                <a:cs typeface="+mn-cs"/>
              </a:rPr>
              <a:t>setzungsinstrumente</a:t>
            </a:r>
            <a:r>
              <a:rPr lang="de-DE" sz="1800" dirty="0">
                <a:latin typeface="Arial" pitchFamily="34" charset="0"/>
                <a:ea typeface="ＭＳ Ｐゴシック" pitchFamily="34" charset="-128"/>
                <a:cs typeface="+mn-cs"/>
              </a:rPr>
              <a:t> für die </a:t>
            </a:r>
            <a:r>
              <a:rPr lang="de-DE" sz="1800" b="1" dirty="0">
                <a:latin typeface="Arial" pitchFamily="34" charset="0"/>
                <a:ea typeface="ＭＳ Ｐゴシック" pitchFamily="34" charset="-128"/>
                <a:cs typeface="+mn-cs"/>
              </a:rPr>
              <a:t>„nächste“ Stufe endogener Privatisierung</a:t>
            </a:r>
            <a:r>
              <a:rPr lang="de-DE" sz="1800" dirty="0">
                <a:latin typeface="Arial" pitchFamily="34" charset="0"/>
                <a:ea typeface="ＭＳ Ｐゴシック" pitchFamily="34" charset="-128"/>
                <a:cs typeface="+mn-cs"/>
              </a:rPr>
              <a:t>.</a:t>
            </a:r>
          </a:p>
          <a:p>
            <a:pPr>
              <a:buFont typeface="Times" pitchFamily="18" charset="0"/>
              <a:buNone/>
              <a:defRPr/>
            </a:pPr>
            <a:r>
              <a:rPr lang="de-DE" sz="1800" dirty="0">
                <a:latin typeface="Arial" pitchFamily="34" charset="0"/>
                <a:ea typeface="ＭＳ Ｐゴシック" pitchFamily="34" charset="-128"/>
                <a:cs typeface="+mn-cs"/>
              </a:rPr>
              <a:t>Beide Maßnahmen zielen immanent auf die Abschaffung von </a:t>
            </a:r>
            <a:r>
              <a:rPr lang="de-DE" sz="1800" b="1" dirty="0">
                <a:latin typeface="Arial" pitchFamily="34" charset="0"/>
                <a:ea typeface="ＭＳ Ｐゴシック" pitchFamily="34" charset="-128"/>
                <a:cs typeface="+mn-cs"/>
              </a:rPr>
              <a:t>Markteintritts-</a:t>
            </a:r>
            <a:r>
              <a:rPr lang="de-DE" sz="1800" b="1" dirty="0" err="1">
                <a:latin typeface="Arial" pitchFamily="34" charset="0"/>
                <a:ea typeface="ＭＳ Ｐゴシック" pitchFamily="34" charset="-128"/>
                <a:cs typeface="+mn-cs"/>
              </a:rPr>
              <a:t>hürden</a:t>
            </a:r>
            <a:r>
              <a:rPr lang="de-DE" sz="1800" dirty="0">
                <a:latin typeface="Arial" pitchFamily="34" charset="0"/>
                <a:ea typeface="ＭＳ Ｐゴシック" pitchFamily="34" charset="-128"/>
                <a:cs typeface="+mn-cs"/>
              </a:rPr>
              <a:t> und </a:t>
            </a:r>
            <a:r>
              <a:rPr lang="de-DE" sz="1800" b="1" dirty="0">
                <a:latin typeface="Arial" pitchFamily="34" charset="0"/>
                <a:ea typeface="ＭＳ Ｐゴシック" pitchFamily="34" charset="-128"/>
                <a:cs typeface="+mn-cs"/>
              </a:rPr>
              <a:t>Öffnung des bisher geschützten Marktes </a:t>
            </a:r>
            <a:r>
              <a:rPr lang="de-DE" sz="1800" dirty="0">
                <a:latin typeface="Arial" pitchFamily="34" charset="0"/>
                <a:ea typeface="ＭＳ Ｐゴシック" pitchFamily="34" charset="-128"/>
                <a:cs typeface="+mn-cs"/>
              </a:rPr>
              <a:t>für Private ab:</a:t>
            </a:r>
          </a:p>
          <a:p>
            <a:pPr>
              <a:buFont typeface="Times" pitchFamily="18" charset="0"/>
              <a:buNone/>
              <a:defRPr/>
            </a:pPr>
            <a:endParaRPr lang="de-DE" sz="1700" dirty="0">
              <a:latin typeface="Arial" pitchFamily="34" charset="0"/>
              <a:ea typeface="ＭＳ Ｐゴシック" pitchFamily="34" charset="-128"/>
              <a:cs typeface="+mn-cs"/>
            </a:endParaRPr>
          </a:p>
          <a:p>
            <a:pPr marL="173038" indent="-173038">
              <a:defRPr/>
            </a:pPr>
            <a:r>
              <a:rPr lang="de-DE" sz="1700" u="sng" dirty="0">
                <a:latin typeface="Arial" pitchFamily="34" charset="0"/>
                <a:ea typeface="ＭＳ Ｐゴシック" pitchFamily="34" charset="-128"/>
                <a:cs typeface="+mn-cs"/>
              </a:rPr>
              <a:t>Prämissen</a:t>
            </a:r>
            <a:r>
              <a:rPr lang="de-DE" sz="1700" dirty="0">
                <a:latin typeface="Arial" pitchFamily="34" charset="0"/>
                <a:ea typeface="ＭＳ Ｐゴシック" pitchFamily="34" charset="-128"/>
                <a:cs typeface="+mn-cs"/>
              </a:rPr>
              <a:t>:</a:t>
            </a:r>
          </a:p>
          <a:p>
            <a:pPr marL="173038" indent="-173038">
              <a:buFont typeface="Arial" pitchFamily="34" charset="0"/>
              <a:buChar char="•"/>
              <a:defRPr/>
            </a:pPr>
            <a:r>
              <a:rPr lang="de-DE" sz="1700" dirty="0">
                <a:latin typeface="Arial" pitchFamily="34" charset="0"/>
                <a:ea typeface="ＭＳ Ｐゴシック" pitchFamily="34" charset="-128"/>
                <a:cs typeface="+mn-cs"/>
              </a:rPr>
              <a:t>Da kein Geld da ist, muss Qualitätssteigerung mittels „Modernisierung“, „</a:t>
            </a:r>
            <a:r>
              <a:rPr lang="de-DE" sz="1700" dirty="0" err="1">
                <a:latin typeface="Arial" pitchFamily="34" charset="0"/>
                <a:ea typeface="ＭＳ Ｐゴシック" pitchFamily="34" charset="-128"/>
                <a:cs typeface="+mn-cs"/>
              </a:rPr>
              <a:t>Synergieeffekten</a:t>
            </a:r>
            <a:r>
              <a:rPr lang="de-DE" sz="1700" dirty="0">
                <a:latin typeface="Arial" pitchFamily="34" charset="0"/>
                <a:ea typeface="ＭＳ Ｐゴシック" pitchFamily="34" charset="-128"/>
                <a:cs typeface="+mn-cs"/>
              </a:rPr>
              <a:t>“ und „Drittmitteln“ erzielt werden (beide).</a:t>
            </a:r>
          </a:p>
          <a:p>
            <a:pPr marL="173038" indent="-173038">
              <a:buFont typeface="Arial" pitchFamily="34" charset="0"/>
              <a:buChar char="•"/>
              <a:defRPr/>
            </a:pPr>
            <a:r>
              <a:rPr lang="de-DE" sz="1700" dirty="0">
                <a:latin typeface="Arial" pitchFamily="34" charset="0"/>
                <a:ea typeface="ＭＳ Ｐゴシック" pitchFamily="34" charset="-128"/>
                <a:cs typeface="+mn-cs"/>
              </a:rPr>
              <a:t>Markt, Wettbewerb, Konkurrenz werden als gemeinsame Grundlage </a:t>
            </a:r>
            <a:br>
              <a:rPr lang="de-DE" sz="1700" dirty="0">
                <a:latin typeface="Arial" pitchFamily="34" charset="0"/>
                <a:ea typeface="ＭＳ Ｐゴシック" pitchFamily="34" charset="-128"/>
                <a:cs typeface="+mn-cs"/>
              </a:rPr>
            </a:br>
            <a:r>
              <a:rPr lang="de-DE" sz="1700" dirty="0">
                <a:latin typeface="Arial" pitchFamily="34" charset="0"/>
                <a:ea typeface="ＭＳ Ｐゴシック" pitchFamily="34" charset="-128"/>
                <a:cs typeface="+mn-cs"/>
              </a:rPr>
              <a:t>staatlicher und privater Bildungseinrichtungen akzeptiert (beide).</a:t>
            </a:r>
          </a:p>
          <a:p>
            <a:pPr marL="173038" indent="-173038">
              <a:buFont typeface="Arial" pitchFamily="34" charset="0"/>
              <a:buChar char="•"/>
              <a:defRPr/>
            </a:pPr>
            <a:endParaRPr lang="de-DE" sz="1000" dirty="0">
              <a:latin typeface="Arial" pitchFamily="34" charset="0"/>
              <a:ea typeface="ＭＳ Ｐゴシック" pitchFamily="34" charset="-128"/>
              <a:cs typeface="+mn-cs"/>
            </a:endParaRPr>
          </a:p>
          <a:p>
            <a:pPr marL="173038" indent="-173038">
              <a:defRPr/>
            </a:pPr>
            <a:r>
              <a:rPr lang="de-DE" sz="1700" u="sng" dirty="0">
                <a:latin typeface="Arial" pitchFamily="34" charset="0"/>
                <a:ea typeface="ＭＳ Ｐゴシック" pitchFamily="34" charset="-128"/>
                <a:cs typeface="+mn-cs"/>
              </a:rPr>
              <a:t>Daher</a:t>
            </a:r>
            <a:r>
              <a:rPr lang="de-DE" sz="1700" dirty="0">
                <a:latin typeface="Arial" pitchFamily="34" charset="0"/>
                <a:ea typeface="ＭＳ Ｐゴシック" pitchFamily="34" charset="-128"/>
                <a:cs typeface="+mn-cs"/>
              </a:rPr>
              <a:t>:</a:t>
            </a:r>
          </a:p>
          <a:p>
            <a:pPr marL="173038" indent="-173038">
              <a:buFont typeface="Arial" pitchFamily="34" charset="0"/>
              <a:buChar char="•"/>
              <a:defRPr/>
            </a:pPr>
            <a:r>
              <a:rPr lang="de-DE" sz="1700" dirty="0">
                <a:latin typeface="Arial" pitchFamily="34" charset="0"/>
                <a:ea typeface="ＭＳ Ｐゴシック" pitchFamily="34" charset="-128"/>
                <a:cs typeface="+mn-cs"/>
              </a:rPr>
              <a:t>Dezentralisierung der Verantwortung für Bildung und somit </a:t>
            </a:r>
            <a:br>
              <a:rPr lang="de-DE" sz="1700" dirty="0">
                <a:latin typeface="Arial" pitchFamily="34" charset="0"/>
                <a:ea typeface="ＭＳ Ｐゴシック" pitchFamily="34" charset="-128"/>
                <a:cs typeface="+mn-cs"/>
              </a:rPr>
            </a:br>
            <a:r>
              <a:rPr lang="de-DE" sz="1700" dirty="0">
                <a:latin typeface="Arial" pitchFamily="34" charset="0"/>
                <a:ea typeface="ＭＳ Ｐゴシック" pitchFamily="34" charset="-128"/>
                <a:cs typeface="+mn-cs"/>
              </a:rPr>
              <a:t>Deregulierung von (auch Wissens- und Organisations-)Standards (beide)</a:t>
            </a:r>
          </a:p>
          <a:p>
            <a:pPr marL="173038" indent="-173038">
              <a:buFont typeface="Arial" pitchFamily="34" charset="0"/>
              <a:buChar char="•"/>
              <a:defRPr/>
            </a:pPr>
            <a:r>
              <a:rPr lang="de-DE" sz="1700" dirty="0">
                <a:latin typeface="Arial" pitchFamily="34" charset="0"/>
                <a:ea typeface="ＭＳ Ｐゴシック" pitchFamily="34" charset="-128"/>
                <a:cs typeface="+mn-cs"/>
              </a:rPr>
              <a:t>Lehrer von Landesbeamten auf Lebenszeit zu Kommunal- </a:t>
            </a:r>
            <a:br>
              <a:rPr lang="de-DE" sz="1700" dirty="0">
                <a:latin typeface="Arial" pitchFamily="34" charset="0"/>
                <a:ea typeface="ＭＳ Ｐゴシック" pitchFamily="34" charset="-128"/>
                <a:cs typeface="+mn-cs"/>
              </a:rPr>
            </a:br>
            <a:r>
              <a:rPr lang="de-DE" sz="1700" dirty="0">
                <a:latin typeface="Arial" pitchFamily="34" charset="0"/>
                <a:ea typeface="ＭＳ Ｐゴシック" pitchFamily="34" charset="-128"/>
                <a:cs typeface="+mn-cs"/>
              </a:rPr>
              <a:t>oder Schulangestellten mit befristeten Verträgen machen (beide)</a:t>
            </a:r>
          </a:p>
          <a:p>
            <a:pPr marL="173038" indent="-173038">
              <a:buFont typeface="Arial" pitchFamily="34" charset="0"/>
              <a:buChar char="•"/>
              <a:defRPr/>
            </a:pPr>
            <a:r>
              <a:rPr lang="de-DE" sz="1700" dirty="0">
                <a:latin typeface="Arial" pitchFamily="34" charset="0"/>
                <a:ea typeface="ＭＳ Ｐゴシック" pitchFamily="34" charset="-128"/>
                <a:cs typeface="+mn-cs"/>
              </a:rPr>
              <a:t>freie Schulwahl und Bildungsgutscheine einführen (</a:t>
            </a:r>
            <a:r>
              <a:rPr lang="de-DE" sz="1700" dirty="0">
                <a:latin typeface="Arial" pitchFamily="34" charset="0"/>
                <a:ea typeface="ＭＳ Ｐゴシック" pitchFamily="34" charset="-128"/>
                <a:cs typeface="Arial" pitchFamily="34" charset="0"/>
              </a:rPr>
              <a:t>Bürgerschule, latent auch KS</a:t>
            </a:r>
            <a:r>
              <a:rPr lang="de-DE" sz="1700" dirty="0">
                <a:latin typeface="Arial" pitchFamily="34" charset="0"/>
                <a:ea typeface="ＭＳ Ｐゴシック" pitchFamily="34" charset="-128"/>
                <a:cs typeface="+mn-cs"/>
              </a:rPr>
              <a:t>)</a:t>
            </a:r>
          </a:p>
          <a:p>
            <a:pPr marL="173038" indent="-173038">
              <a:buFont typeface="Arial" pitchFamily="34" charset="0"/>
              <a:buChar char="•"/>
              <a:defRPr/>
            </a:pPr>
            <a:r>
              <a:rPr lang="de-DE" sz="1700" dirty="0">
                <a:latin typeface="Arial" pitchFamily="34" charset="0"/>
                <a:ea typeface="ＭＳ Ｐゴシック" pitchFamily="34" charset="-128"/>
                <a:cs typeface="+mn-cs"/>
              </a:rPr>
              <a:t>staatliche und private Schulen gleich finanzieren (Bürgerschule)</a:t>
            </a:r>
          </a:p>
          <a:p>
            <a:pPr marL="173038" indent="-173038">
              <a:buFont typeface="Arial" pitchFamily="34" charset="0"/>
              <a:buChar char="•"/>
              <a:defRPr/>
            </a:pPr>
            <a:r>
              <a:rPr lang="de-DE" sz="1700" dirty="0">
                <a:latin typeface="Arial" pitchFamily="34" charset="0"/>
                <a:ea typeface="ＭＳ Ｐゴシック" pitchFamily="34" charset="-128"/>
                <a:cs typeface="+mn-cs"/>
              </a:rPr>
              <a:t>Schulträgerschaft auf Stiftungen o.ä. übertragen (Bürgerschule, latent auch KS)</a:t>
            </a:r>
            <a:endParaRPr lang="de-DE" sz="1600" dirty="0">
              <a:latin typeface="Arial" pitchFamily="34"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 calcmode="lin" valueType="num">
                                      <p:cBhvr additive="base">
                                        <p:cTn id="6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104452" name="Rectangle 3"/>
          <p:cNvSpPr txBox="1">
            <a:spLocks noChangeArrowheads="1"/>
          </p:cNvSpPr>
          <p:nvPr/>
        </p:nvSpPr>
        <p:spPr bwMode="auto">
          <a:xfrm>
            <a:off x="914400" y="1066800"/>
            <a:ext cx="7239000" cy="4724400"/>
          </a:xfrm>
          <a:prstGeom prst="rect">
            <a:avLst/>
          </a:prstGeom>
          <a:noFill/>
          <a:ln w="9525">
            <a:noFill/>
            <a:miter lim="800000"/>
            <a:headEnd/>
            <a:tailEnd/>
          </a:ln>
        </p:spPr>
        <p:txBody>
          <a:bodyPr/>
          <a:lstStyle/>
          <a:p>
            <a:pPr eaLnBrk="0" hangingPunct="0">
              <a:lnSpc>
                <a:spcPct val="120000"/>
              </a:lnSpc>
            </a:pPr>
            <a:endParaRPr lang="de-DE" sz="1600"/>
          </a:p>
          <a:p>
            <a:pPr eaLnBrk="0" hangingPunct="0">
              <a:lnSpc>
                <a:spcPct val="120000"/>
              </a:lnSpc>
            </a:pPr>
            <a:r>
              <a:rPr lang="de-DE" sz="1800"/>
              <a:t>„Nach Schätzung des Bankhauses Merrill Lynch beträgt das Finanzvolumen des globalen Bildungsmarkts (der knowledge enterprise industry) rund 2.200 Mrd. US-Dollar jährlich.“</a:t>
            </a:r>
          </a:p>
          <a:p>
            <a:pPr eaLnBrk="0" hangingPunct="0">
              <a:lnSpc>
                <a:spcPct val="120000"/>
              </a:lnSpc>
            </a:pPr>
            <a:endParaRPr lang="de-DE" sz="1800"/>
          </a:p>
          <a:p>
            <a:pPr eaLnBrk="0" hangingPunct="0">
              <a:lnSpc>
                <a:spcPct val="120000"/>
              </a:lnSpc>
            </a:pPr>
            <a:r>
              <a:rPr lang="de-DE" sz="1800" b="1"/>
              <a:t>Ingrid Lohmann: Universität, neue Medien und der </a:t>
            </a:r>
            <a:br>
              <a:rPr lang="de-DE" sz="1800" b="1"/>
            </a:br>
            <a:r>
              <a:rPr lang="de-DE" sz="1800" b="1"/>
              <a:t>globale Bildungsmarkt. Wie Bildungsprozesse in Eigentumsoperationen mit Wissen transformiert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2">
                                            <p:txEl>
                                              <p:pRg st="1" end="1"/>
                                            </p:txEl>
                                          </p:spTgt>
                                        </p:tgtEl>
                                        <p:attrNameLst>
                                          <p:attrName>style.visibility</p:attrName>
                                        </p:attrNameLst>
                                      </p:cBhvr>
                                      <p:to>
                                        <p:strVal val="visible"/>
                                      </p:to>
                                    </p:set>
                                    <p:animEffect transition="in" filter="blinds(horizontal)">
                                      <p:cBhvr>
                                        <p:cTn id="7" dur="500"/>
                                        <p:tgtEl>
                                          <p:spTgt spid="10445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4452">
                                            <p:txEl>
                                              <p:pRg st="3" end="3"/>
                                            </p:txEl>
                                          </p:spTgt>
                                        </p:tgtEl>
                                        <p:attrNameLst>
                                          <p:attrName>style.visibility</p:attrName>
                                        </p:attrNameLst>
                                      </p:cBhvr>
                                      <p:to>
                                        <p:strVal val="visible"/>
                                      </p:to>
                                    </p:set>
                                    <p:animEffect transition="in" filter="blinds(horizontal)">
                                      <p:cBhvr>
                                        <p:cTn id="10" dur="500"/>
                                        <p:tgtEl>
                                          <p:spTgt spid="1044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160770" name="Rechteck 7"/>
          <p:cNvSpPr>
            <a:spLocks noChangeArrowheads="1"/>
          </p:cNvSpPr>
          <p:nvPr/>
        </p:nvSpPr>
        <p:spPr bwMode="auto">
          <a:xfrm>
            <a:off x="609600" y="481013"/>
            <a:ext cx="8001000" cy="427037"/>
          </a:xfrm>
          <a:prstGeom prst="rect">
            <a:avLst/>
          </a:prstGeom>
          <a:noFill/>
          <a:ln w="9525">
            <a:noFill/>
            <a:miter lim="800000"/>
            <a:headEnd/>
            <a:tailEnd/>
          </a:ln>
        </p:spPr>
        <p:txBody>
          <a:bodyPr>
            <a:spAutoFit/>
          </a:bodyPr>
          <a:lstStyle/>
          <a:p>
            <a:pPr>
              <a:lnSpc>
                <a:spcPct val="120000"/>
              </a:lnSpc>
              <a:buFont typeface="Times" pitchFamily="18" charset="0"/>
              <a:buNone/>
            </a:pPr>
            <a:r>
              <a:rPr lang="de-DE" sz="2000" b="1">
                <a:solidFill>
                  <a:srgbClr val="800000"/>
                </a:solidFill>
              </a:rPr>
              <a:t>Literaturempfehlungen</a:t>
            </a:r>
          </a:p>
        </p:txBody>
      </p:sp>
      <p:sp>
        <p:nvSpPr>
          <p:cNvPr id="148486" name="Rechteck 7"/>
          <p:cNvSpPr>
            <a:spLocks noChangeArrowheads="1"/>
          </p:cNvSpPr>
          <p:nvPr/>
        </p:nvSpPr>
        <p:spPr bwMode="auto">
          <a:xfrm>
            <a:off x="609600" y="1052513"/>
            <a:ext cx="8210550" cy="6002337"/>
          </a:xfrm>
          <a:prstGeom prst="rect">
            <a:avLst/>
          </a:prstGeom>
          <a:noFill/>
          <a:ln w="9525">
            <a:noFill/>
            <a:miter lim="800000"/>
            <a:headEnd/>
            <a:tailEnd/>
          </a:ln>
        </p:spPr>
        <p:txBody>
          <a:bodyPr>
            <a:spAutoFit/>
          </a:bodyPr>
          <a:lstStyle/>
          <a:p>
            <a:pPr>
              <a:buFont typeface="Times" pitchFamily="18" charset="0"/>
              <a:buNone/>
            </a:pPr>
            <a:r>
              <a:rPr lang="de-DE" sz="1600"/>
              <a:t>Bultmann, T./Schöller, O. (2003): Die Zukunft des Bildungssystems: Lernen auf Abruf – eigenverantwortlich und lebenslänglich! Oder: die langfristige Entwicklung und politische Implementierung eines postindustriellen Bildungsparadigmas, in: PROKLA 131, Juni 2003, S. 331 – 354</a:t>
            </a:r>
          </a:p>
          <a:p>
            <a:pPr>
              <a:buFont typeface="Times" pitchFamily="18" charset="0"/>
              <a:buNone/>
            </a:pPr>
            <a:endParaRPr lang="de-DE" sz="1600"/>
          </a:p>
          <a:p>
            <a:r>
              <a:rPr lang="de-DE" sz="1600"/>
              <a:t>Wernicke, J./Brodowski, M./Herwig, R. (Hrsg.) (2005): Denkanstöße. Wider die neoliberale Zurichtung von Bildung, Hochschule und Wissenschaft, Münster: Lit-Verlag</a:t>
            </a:r>
          </a:p>
          <a:p>
            <a:pPr>
              <a:buFont typeface="Times" pitchFamily="18" charset="0"/>
              <a:buNone/>
            </a:pPr>
            <a:endParaRPr lang="de-DE" sz="1600"/>
          </a:p>
          <a:p>
            <a:r>
              <a:rPr lang="de-DE" sz="1600"/>
              <a:t>Schöller, O. (2006): Bildung geht stiften. Zur Rolle von Think Thanks in der Wissensgesellschaft, in: Bittlingmayer, U. H./Bauer, U. (Hrsg.): Die ‚Wissensgesellschaft‘. Mythos, Ideologie oder Realität?, Wiesbaden: VS Verlag, S. 285 – 320</a:t>
            </a:r>
          </a:p>
          <a:p>
            <a:pPr>
              <a:buFont typeface="Times" pitchFamily="18" charset="0"/>
              <a:buNone/>
            </a:pPr>
            <a:endParaRPr lang="de-DE" sz="1600"/>
          </a:p>
          <a:p>
            <a:pPr>
              <a:buFont typeface="Times" pitchFamily="18" charset="0"/>
              <a:buNone/>
            </a:pPr>
            <a:r>
              <a:rPr lang="de-DE" sz="1600"/>
              <a:t>Harvey, D. (2007): Kleine Geschichte des Neoliberalismus, Zürich: Rotpunktverlag</a:t>
            </a:r>
          </a:p>
          <a:p>
            <a:pPr>
              <a:buFont typeface="Times" pitchFamily="18" charset="0"/>
              <a:buNone/>
            </a:pPr>
            <a:endParaRPr lang="de-DE" sz="1600"/>
          </a:p>
          <a:p>
            <a:r>
              <a:rPr lang="de-DE" sz="1600"/>
              <a:t>Thomas Jahnke, Wolfram Meyerhöfer (2007): PISA &amp; Co. Kritik eines Programms, Hildesheim/Berlin: Verlag Franzbecker</a:t>
            </a:r>
          </a:p>
          <a:p>
            <a:pPr>
              <a:buFont typeface="Times" pitchFamily="18" charset="0"/>
              <a:buNone/>
            </a:pPr>
            <a:endParaRPr lang="de-DE" sz="1600"/>
          </a:p>
          <a:p>
            <a:pPr>
              <a:buFont typeface="Times" pitchFamily="18" charset="0"/>
              <a:buNone/>
            </a:pPr>
            <a:r>
              <a:rPr lang="de-DE" sz="1600"/>
              <a:t>Krautz, J. (2007): Ware Bildung. Schule und Universität unter dem Diktat der Ökonomie, Kreuzlingen/München: Heinrich Hugendubel Verlag</a:t>
            </a:r>
          </a:p>
          <a:p>
            <a:pPr>
              <a:buFont typeface="Times" pitchFamily="18" charset="0"/>
              <a:buNone/>
            </a:pPr>
            <a:endParaRPr lang="de-DE" sz="1600"/>
          </a:p>
          <a:p>
            <a:pPr>
              <a:buFont typeface="Times" pitchFamily="18" charset="0"/>
              <a:buNone/>
            </a:pPr>
            <a:r>
              <a:rPr lang="en-US" sz="1600"/>
              <a:t>Ball, S./Youdell, D. (2008): Hidden Privatisation in Public Education</a:t>
            </a:r>
            <a:endParaRPr lang="de-DE" sz="1600"/>
          </a:p>
          <a:p>
            <a:pPr>
              <a:buFont typeface="Times" pitchFamily="18" charset="0"/>
              <a:buNone/>
            </a:pPr>
            <a:endParaRPr lang="de-DE" sz="1600"/>
          </a:p>
          <a:p>
            <a:pPr>
              <a:buFont typeface="Times" pitchFamily="18" charset="0"/>
              <a:buNone/>
            </a:pPr>
            <a:endParaRPr lang="de-DE" sz="1600"/>
          </a:p>
          <a:p>
            <a:pPr>
              <a:buFont typeface="Times" pitchFamily="18" charset="0"/>
              <a:buNone/>
            </a:pPr>
            <a:endParaRPr lang="de-DE"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8486">
                                            <p:txEl>
                                              <p:pRg st="0" end="0"/>
                                            </p:txEl>
                                          </p:spTgt>
                                        </p:tgtEl>
                                        <p:attrNameLst>
                                          <p:attrName>style.visibility</p:attrName>
                                        </p:attrNameLst>
                                      </p:cBhvr>
                                      <p:to>
                                        <p:strVal val="visible"/>
                                      </p:to>
                                    </p:set>
                                    <p:animEffect transition="in" filter="blinds(horizontal)">
                                      <p:cBhvr>
                                        <p:cTn id="7" dur="500"/>
                                        <p:tgtEl>
                                          <p:spTgt spid="1484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8486">
                                            <p:txEl>
                                              <p:pRg st="2" end="2"/>
                                            </p:txEl>
                                          </p:spTgt>
                                        </p:tgtEl>
                                        <p:attrNameLst>
                                          <p:attrName>style.visibility</p:attrName>
                                        </p:attrNameLst>
                                      </p:cBhvr>
                                      <p:to>
                                        <p:strVal val="visible"/>
                                      </p:to>
                                    </p:set>
                                    <p:animEffect transition="in" filter="blinds(horizontal)">
                                      <p:cBhvr>
                                        <p:cTn id="12" dur="500"/>
                                        <p:tgtEl>
                                          <p:spTgt spid="1484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8486">
                                            <p:txEl>
                                              <p:pRg st="4" end="4"/>
                                            </p:txEl>
                                          </p:spTgt>
                                        </p:tgtEl>
                                        <p:attrNameLst>
                                          <p:attrName>style.visibility</p:attrName>
                                        </p:attrNameLst>
                                      </p:cBhvr>
                                      <p:to>
                                        <p:strVal val="visible"/>
                                      </p:to>
                                    </p:set>
                                    <p:animEffect transition="in" filter="blinds(horizontal)">
                                      <p:cBhvr>
                                        <p:cTn id="17" dur="500"/>
                                        <p:tgtEl>
                                          <p:spTgt spid="14848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8486">
                                            <p:txEl>
                                              <p:pRg st="6" end="6"/>
                                            </p:txEl>
                                          </p:spTgt>
                                        </p:tgtEl>
                                        <p:attrNameLst>
                                          <p:attrName>style.visibility</p:attrName>
                                        </p:attrNameLst>
                                      </p:cBhvr>
                                      <p:to>
                                        <p:strVal val="visible"/>
                                      </p:to>
                                    </p:set>
                                    <p:animEffect transition="in" filter="blinds(horizontal)">
                                      <p:cBhvr>
                                        <p:cTn id="22" dur="500"/>
                                        <p:tgtEl>
                                          <p:spTgt spid="14848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8486">
                                            <p:txEl>
                                              <p:pRg st="8" end="8"/>
                                            </p:txEl>
                                          </p:spTgt>
                                        </p:tgtEl>
                                        <p:attrNameLst>
                                          <p:attrName>style.visibility</p:attrName>
                                        </p:attrNameLst>
                                      </p:cBhvr>
                                      <p:to>
                                        <p:strVal val="visible"/>
                                      </p:to>
                                    </p:set>
                                    <p:animEffect transition="in" filter="blinds(horizontal)">
                                      <p:cBhvr>
                                        <p:cTn id="27" dur="500"/>
                                        <p:tgtEl>
                                          <p:spTgt spid="14848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8486">
                                            <p:txEl>
                                              <p:pRg st="10" end="10"/>
                                            </p:txEl>
                                          </p:spTgt>
                                        </p:tgtEl>
                                        <p:attrNameLst>
                                          <p:attrName>style.visibility</p:attrName>
                                        </p:attrNameLst>
                                      </p:cBhvr>
                                      <p:to>
                                        <p:strVal val="visible"/>
                                      </p:to>
                                    </p:set>
                                    <p:animEffect transition="in" filter="blinds(horizontal)">
                                      <p:cBhvr>
                                        <p:cTn id="32" dur="500"/>
                                        <p:tgtEl>
                                          <p:spTgt spid="14848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8486">
                                            <p:txEl>
                                              <p:pRg st="12" end="12"/>
                                            </p:txEl>
                                          </p:spTgt>
                                        </p:tgtEl>
                                        <p:attrNameLst>
                                          <p:attrName>style.visibility</p:attrName>
                                        </p:attrNameLst>
                                      </p:cBhvr>
                                      <p:to>
                                        <p:strVal val="visible"/>
                                      </p:to>
                                    </p:set>
                                    <p:animEffect transition="in" filter="blinds(horizontal)">
                                      <p:cBhvr>
                                        <p:cTn id="37" dur="500"/>
                                        <p:tgtEl>
                                          <p:spTgt spid="14848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27650"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pic>
        <p:nvPicPr>
          <p:cNvPr id="27651" name="Bild 7"/>
          <p:cNvPicPr>
            <a:picLocks noChangeAspect="1"/>
          </p:cNvPicPr>
          <p:nvPr/>
        </p:nvPicPr>
        <p:blipFill>
          <a:blip r:embed="rId3"/>
          <a:srcRect/>
          <a:stretch>
            <a:fillRect/>
          </a:stretch>
        </p:blipFill>
        <p:spPr bwMode="auto">
          <a:xfrm>
            <a:off x="185738" y="2016125"/>
            <a:ext cx="8923337"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de-DE" smtClean="0">
              <a:ea typeface="Geneva"/>
              <a:cs typeface="Geneva"/>
            </a:endParaRPr>
          </a:p>
        </p:txBody>
      </p:sp>
      <p:sp>
        <p:nvSpPr>
          <p:cNvPr id="162818" name="Rectangle 3"/>
          <p:cNvSpPr>
            <a:spLocks noGrp="1" noChangeArrowheads="1"/>
          </p:cNvSpPr>
          <p:nvPr>
            <p:ph type="body" idx="4294967295"/>
          </p:nvPr>
        </p:nvSpPr>
        <p:spPr/>
        <p:txBody>
          <a:bodyPr/>
          <a:lstStyle/>
          <a:p>
            <a:pPr>
              <a:buFont typeface="Times" pitchFamily="18" charset="0"/>
              <a:buNone/>
            </a:pPr>
            <a:endParaRPr lang="de-DE" smtClean="0">
              <a:ea typeface="Geneva"/>
              <a:cs typeface="Geneva"/>
            </a:endParaRPr>
          </a:p>
          <a:p>
            <a:pPr>
              <a:buFont typeface="Times" pitchFamily="18" charset="0"/>
              <a:buNone/>
            </a:pPr>
            <a:endParaRPr lang="de-DE" smtClean="0">
              <a:ea typeface="Geneva"/>
              <a:cs typeface="Geneva"/>
            </a:endParaRPr>
          </a:p>
          <a:p>
            <a:pPr>
              <a:buFont typeface="Times" pitchFamily="18" charset="0"/>
              <a:buNone/>
            </a:pPr>
            <a:r>
              <a:rPr lang="de-DE" smtClean="0">
                <a:ea typeface="Geneva"/>
                <a:cs typeface="Geneva"/>
              </a:rPr>
              <a:t>ENDE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620713"/>
            <a:ext cx="7113588" cy="5170487"/>
          </a:xfrm>
          <a:prstGeom prst="rect">
            <a:avLst/>
          </a:prstGeom>
          <a:noFill/>
          <a:ln w="9525">
            <a:noFill/>
            <a:miter lim="800000"/>
            <a:headEnd/>
            <a:tailEnd/>
          </a:ln>
        </p:spPr>
        <p:txBody>
          <a:bodyPr/>
          <a:lstStyle/>
          <a:p>
            <a:pPr eaLnBrk="0" hangingPunct="0"/>
            <a:r>
              <a:rPr lang="de-DE" sz="1400"/>
              <a:t>„Der Neoliberalismus trägt seinen Namen deshalb, weil er in vielen wirtschaftlichen Bereichen die Konkurrenz wiederherstellen will und sich gegen Staatsmonopole und Staatsinterventionen wendet. Der Name ist jedoch irreführend. Der Liberalismus war die Ideologie des Konkurrenzkapitalismus des 19. Jahrhunderts, einer nicht durch Monopole und Staatseingriffe beschränkten Konkurrenz unter relativ gleich starken Unternehmen. Der Liberalismus war deswegen antimonopolistisch. Freie Marktwirtschaft bedeutete Marktwirtschaft, frei von Großunternehmen und Staatsintervention. Der ‚Neo‘liberalismus ist nicht darauf aus, den Konkurrenz-kapitalismus wiederherzustellen, sondern die privaten Monopole weitestgehend zu stärken und Staatsinterventionen nur zu ihren Gunsten zuzulassen.</a:t>
            </a:r>
          </a:p>
          <a:p>
            <a:pPr eaLnBrk="0" hangingPunct="0"/>
            <a:r>
              <a:rPr lang="de-DE" sz="1400"/>
              <a:t>Er erscheint zunächst als Liberalismus, weil er die Konkurrenz in all den Bereichen wiederherstellen will, die den Interessen der großen Monopole der Banken und Konzerne dienen. Damit sollen die Produktionskosten verringert und die langfristig gefallenen Profitraten angehoben werden.“</a:t>
            </a:r>
          </a:p>
          <a:p>
            <a:pPr eaLnBrk="0" hangingPunct="0"/>
            <a:endParaRPr lang="de-DE" sz="1400"/>
          </a:p>
          <a:p>
            <a:pPr eaLnBrk="0" hangingPunct="0"/>
            <a:r>
              <a:rPr lang="de-DE" sz="1400" b="1"/>
              <a:t>Rainer Roth (1998): Das Kartenhaus. Staatsverschuldung in Deutschland, S. 370</a:t>
            </a:r>
          </a:p>
          <a:p>
            <a:pPr eaLnBrk="0" hangingPunct="0"/>
            <a:endParaRPr lang="de-DE" sz="1400" b="1"/>
          </a:p>
          <a:p>
            <a:pPr eaLnBrk="0" hangingPunct="0"/>
            <a:r>
              <a:rPr lang="de-DE" sz="1400"/>
              <a:t>„Der Neoliberalismus tritt zwar allgemein für eine Reduzierung der Staatsquote ein, in Wirklichkeit aber </a:t>
            </a:r>
            <a:r>
              <a:rPr lang="de-DE" sz="1400" u="sng"/>
              <a:t>nur</a:t>
            </a:r>
            <a:r>
              <a:rPr lang="de-DE" sz="1400"/>
              <a:t> für die Reduzierung der Staatsausgaben, die nicht direkt den Banken und Konzernen zugute kommen. Er tritt für den Abbau der Staatszuschüsse zugunsten der ökonomischen Interessen der Lohnabhängigen und für den </a:t>
            </a:r>
            <a:r>
              <a:rPr lang="de-DE" sz="1400" u="sng"/>
              <a:t>Ausbau</a:t>
            </a:r>
            <a:r>
              <a:rPr lang="de-DE" sz="1400"/>
              <a:t> der staatlichen Subventionen zugunsten des Rentnerkapitals und der mächtigen Konzerne ein.“</a:t>
            </a:r>
          </a:p>
          <a:p>
            <a:pPr eaLnBrk="0" hangingPunct="0"/>
            <a:endParaRPr lang="de-DE" sz="1400"/>
          </a:p>
          <a:p>
            <a:pPr eaLnBrk="0" hangingPunct="0"/>
            <a:r>
              <a:rPr lang="de-DE" sz="1400" b="1"/>
              <a:t>Rainer Roth (1998): Das Kartenhaus. Staatsverschuldung in Deutschland, S. 374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linds(horizontal)">
                                      <p:cBhvr>
                                        <p:cTn id="15" dur="500"/>
                                        <p:tgtEl>
                                          <p:spTgt spid="4">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blinds(horizontal)">
                                      <p:cBhvr>
                                        <p:cTn id="18" dur="500"/>
                                        <p:tgtEl>
                                          <p:spTgt spid="4">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blinds(horizontal)">
                                      <p:cBhvr>
                                        <p:cTn id="2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endParaRPr lang="de-DE" smtClean="0">
              <a:ea typeface="Geneva"/>
              <a:cs typeface="Geneva"/>
            </a:endParaRPr>
          </a:p>
        </p:txBody>
      </p:sp>
      <p:sp>
        <p:nvSpPr>
          <p:cNvPr id="29700" name="Rectangle 3"/>
          <p:cNvSpPr txBox="1">
            <a:spLocks noChangeArrowheads="1"/>
          </p:cNvSpPr>
          <p:nvPr/>
        </p:nvSpPr>
        <p:spPr bwMode="auto">
          <a:xfrm>
            <a:off x="914400" y="1008063"/>
            <a:ext cx="7239000" cy="4724400"/>
          </a:xfrm>
          <a:prstGeom prst="rect">
            <a:avLst/>
          </a:prstGeom>
          <a:noFill/>
          <a:ln w="9525">
            <a:noFill/>
            <a:miter lim="800000"/>
            <a:headEnd/>
            <a:tailEnd/>
          </a:ln>
        </p:spPr>
        <p:txBody>
          <a:bodyPr/>
          <a:lstStyle/>
          <a:p>
            <a:pPr eaLnBrk="0" hangingPunct="0">
              <a:lnSpc>
                <a:spcPct val="120000"/>
              </a:lnSpc>
            </a:pPr>
            <a:r>
              <a:rPr lang="de-DE" sz="1800"/>
              <a:t>„Als der Kapitalismus schließlich ab zirka Ende der 1970er Jahre zunehmend die Grenzen […] möglicher Rentabilität erreicht, was in die dauerhafte Krise, deren Folgen heute zunehmend mehr Menschen auch in den Industrieländern zu spüren bekommen, führt, erfolgt als produktivkräftesteigernde Krisenreaktion […] eine symbolische Mobilmachung mit dem Ziel der […] weitreichenden Ökonomisierung [und Privatisierung] vormals staatlicher […] Bereiche, in deren Folge zunehmend auch das Wissen eine andere Form annimmt: Es wird vom Produktionsfaktor zum profitablen Produkt transformiert und in zunehmendem Maße warenförmig gehandelt und organisiert, was neue Profitrealisierungsmöglichkeiten erschließt.“ </a:t>
            </a:r>
          </a:p>
          <a:p>
            <a:pPr eaLnBrk="0" hangingPunct="0">
              <a:lnSpc>
                <a:spcPct val="120000"/>
              </a:lnSpc>
            </a:pPr>
            <a:endParaRPr lang="de-DE" sz="1800"/>
          </a:p>
          <a:p>
            <a:pPr algn="r" eaLnBrk="0" hangingPunct="0">
              <a:lnSpc>
                <a:spcPct val="120000"/>
              </a:lnSpc>
            </a:pPr>
            <a:r>
              <a:rPr lang="de-DE" sz="1800" b="1"/>
              <a:t>Jens Wernicke: Hochschule im historischen Prozess, S. 125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blinds(horizontal)">
                                      <p:cBhvr>
                                        <p:cTn id="7" dur="500"/>
                                        <p:tgtEl>
                                          <p:spTgt spid="2970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700">
                                            <p:txEl>
                                              <p:pRg st="2" end="2"/>
                                            </p:txEl>
                                          </p:spTgt>
                                        </p:tgtEl>
                                        <p:attrNameLst>
                                          <p:attrName>style.visibility</p:attrName>
                                        </p:attrNameLst>
                                      </p:cBhvr>
                                      <p:to>
                                        <p:strVal val="visible"/>
                                      </p:to>
                                    </p:set>
                                    <p:animEffect transition="in" filter="blinds(horizontal)">
                                      <p:cBhvr>
                                        <p:cTn id="10" dur="500"/>
                                        <p:tgtEl>
                                          <p:spTgt spid="297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title"/>
          </p:nvPr>
        </p:nvSpPr>
        <p:spPr bwMode="auto">
          <a:xfrm>
            <a:off x="395288" y="381000"/>
            <a:ext cx="6386512" cy="371475"/>
          </a:xfrm>
          <a:noFill/>
          <a:ln>
            <a:miter lim="800000"/>
            <a:headEnd/>
            <a:tailEnd/>
          </a:ln>
        </p:spPr>
        <p:txBody>
          <a:bodyPr wrap="square" lIns="0" tIns="0" rIns="0" bIns="0" numCol="1" anchor="t" anchorCtr="0" compatLnSpc="1">
            <a:prstTxWarp prst="textNoShape">
              <a:avLst/>
            </a:prstTxWarp>
            <a:spAutoFit/>
          </a:bodyPr>
          <a:lstStyle/>
          <a:p>
            <a:pPr marL="533400" indent="-533400" eaLnBrk="1" hangingPunct="1"/>
            <a:r>
              <a:rPr lang="de-DE" smtClean="0">
                <a:solidFill>
                  <a:srgbClr val="E53B67"/>
                </a:solidFill>
                <a:ea typeface="ＭＳ Ｐゴシック"/>
                <a:cs typeface="ＭＳ Ｐゴシック"/>
              </a:rPr>
              <a:t>	</a:t>
            </a:r>
            <a:endParaRPr lang="de-DE" smtClean="0">
              <a:solidFill>
                <a:srgbClr val="E53B67"/>
              </a:solidFill>
              <a:ea typeface="Geneva"/>
              <a:cs typeface="Geneva"/>
            </a:endParaRPr>
          </a:p>
        </p:txBody>
      </p:sp>
      <p:sp>
        <p:nvSpPr>
          <p:cNvPr id="29698" name="Rectangle 3"/>
          <p:cNvSpPr txBox="1">
            <a:spLocks noChangeArrowheads="1"/>
          </p:cNvSpPr>
          <p:nvPr/>
        </p:nvSpPr>
        <p:spPr bwMode="auto">
          <a:xfrm>
            <a:off x="914400" y="1905000"/>
            <a:ext cx="7239000" cy="4724400"/>
          </a:xfrm>
          <a:prstGeom prst="rect">
            <a:avLst/>
          </a:prstGeom>
          <a:noFill/>
          <a:ln w="9525">
            <a:noFill/>
            <a:miter lim="800000"/>
            <a:headEnd/>
            <a:tailEnd/>
          </a:ln>
        </p:spPr>
        <p:txBody>
          <a:bodyPr/>
          <a:lstStyle/>
          <a:p>
            <a:pPr eaLnBrk="0" hangingPunct="0">
              <a:lnSpc>
                <a:spcPct val="150000"/>
              </a:lnSpc>
            </a:pPr>
            <a:endParaRPr lang="de-DE" sz="2000">
              <a:solidFill>
                <a:srgbClr val="153F77"/>
              </a:solidFill>
            </a:endParaRPr>
          </a:p>
        </p:txBody>
      </p:sp>
      <p:pic>
        <p:nvPicPr>
          <p:cNvPr id="29699" name="Bild 5" descr="transparent1003-2.jpg"/>
          <p:cNvPicPr>
            <a:picLocks noChangeAspect="1"/>
          </p:cNvPicPr>
          <p:nvPr/>
        </p:nvPicPr>
        <p:blipFill>
          <a:blip r:embed="rId3"/>
          <a:srcRect/>
          <a:stretch>
            <a:fillRect/>
          </a:stretch>
        </p:blipFill>
        <p:spPr bwMode="auto">
          <a:xfrm>
            <a:off x="395288" y="476250"/>
            <a:ext cx="7443787" cy="5543550"/>
          </a:xfrm>
          <a:prstGeom prst="rect">
            <a:avLst/>
          </a:prstGeom>
          <a:noFill/>
          <a:ln w="9525">
            <a:noFill/>
            <a:miter lim="800000"/>
            <a:headEnd/>
            <a:tailEnd/>
          </a:ln>
        </p:spPr>
      </p:pic>
      <p:sp>
        <p:nvSpPr>
          <p:cNvPr id="29700" name="Rechteck 167"/>
          <p:cNvSpPr>
            <a:spLocks noChangeArrowheads="1"/>
          </p:cNvSpPr>
          <p:nvPr/>
        </p:nvSpPr>
        <p:spPr bwMode="auto">
          <a:xfrm>
            <a:off x="5219700" y="5949950"/>
            <a:ext cx="3889375" cy="276225"/>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 Arbeitsgruppe Alternative Wirtschaftspolitik</a:t>
            </a:r>
            <a:endParaRPr lang="de-DE" sz="120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466850" y="304800"/>
            <a:ext cx="7677150" cy="1044575"/>
          </a:xfrm>
          <a:prstGeom prst="rect">
            <a:avLst/>
          </a:prstGeom>
          <a:noFill/>
          <a:ln w="9525">
            <a:noFill/>
            <a:miter lim="800000"/>
            <a:headEnd/>
            <a:tailEnd/>
          </a:ln>
        </p:spPr>
        <p:txBody>
          <a:bodyPr/>
          <a:lstStyle/>
          <a:p>
            <a:pPr eaLnBrk="0" hangingPunct="0">
              <a:lnSpc>
                <a:spcPts val="2800"/>
              </a:lnSpc>
            </a:pPr>
            <a:r>
              <a:rPr lang="de-DE" sz="1800" b="1">
                <a:solidFill>
                  <a:schemeClr val="bg1"/>
                </a:solidFill>
              </a:rPr>
              <a:t>Organisierte Unterfinanzierung </a:t>
            </a:r>
            <a:br>
              <a:rPr lang="de-DE" sz="1800" b="1">
                <a:solidFill>
                  <a:schemeClr val="bg1"/>
                </a:solidFill>
              </a:rPr>
            </a:br>
            <a:r>
              <a:rPr lang="de-DE" sz="1400" b="1">
                <a:solidFill>
                  <a:schemeClr val="bg1"/>
                </a:solidFill>
              </a:rPr>
              <a:t>Öffentliche Gesamtausgaben für Bildung in Relation zum BIP 2006</a:t>
            </a:r>
            <a:endParaRPr lang="de-DE" sz="2800" b="1">
              <a:solidFill>
                <a:schemeClr val="bg1"/>
              </a:solidFill>
            </a:endParaRPr>
          </a:p>
        </p:txBody>
      </p:sp>
      <p:sp>
        <p:nvSpPr>
          <p:cNvPr id="31746" name="Rechteck 7"/>
          <p:cNvSpPr>
            <a:spLocks noChangeArrowheads="1"/>
          </p:cNvSpPr>
          <p:nvPr/>
        </p:nvSpPr>
        <p:spPr bwMode="auto">
          <a:xfrm>
            <a:off x="250825" y="481013"/>
            <a:ext cx="8001000" cy="425450"/>
          </a:xfrm>
          <a:prstGeom prst="rect">
            <a:avLst/>
          </a:prstGeom>
          <a:noFill/>
          <a:ln w="9525">
            <a:noFill/>
            <a:miter lim="800000"/>
            <a:headEnd/>
            <a:tailEnd/>
          </a:ln>
        </p:spPr>
        <p:txBody>
          <a:bodyPr>
            <a:spAutoFit/>
          </a:bodyPr>
          <a:lstStyle/>
          <a:p>
            <a:pPr>
              <a:lnSpc>
                <a:spcPct val="120000"/>
              </a:lnSpc>
              <a:buFont typeface="Times" pitchFamily="18" charset="0"/>
              <a:buNone/>
            </a:pPr>
            <a:r>
              <a:rPr lang="de-DE" sz="1800" b="1">
                <a:solidFill>
                  <a:srgbClr val="800000"/>
                </a:solidFill>
              </a:rPr>
              <a:t>Anteil der öfftl. Ausgaben für öfftl. Bildungsinstitutionen am BIP 2007 </a:t>
            </a:r>
          </a:p>
        </p:txBody>
      </p:sp>
      <p:pic>
        <p:nvPicPr>
          <p:cNvPr id="18436" name="Picture 2061"/>
          <p:cNvPicPr>
            <a:picLocks noChangeAspect="1" noChangeArrowheads="1"/>
          </p:cNvPicPr>
          <p:nvPr/>
        </p:nvPicPr>
        <p:blipFill>
          <a:blip r:embed="rId3"/>
          <a:srcRect l="937" t="13184" r="10547" b="13672"/>
          <a:stretch>
            <a:fillRect/>
          </a:stretch>
        </p:blipFill>
        <p:spPr bwMode="auto">
          <a:xfrm>
            <a:off x="152400" y="1052513"/>
            <a:ext cx="7732713" cy="5249862"/>
          </a:xfrm>
          <a:prstGeom prst="rect">
            <a:avLst/>
          </a:prstGeom>
          <a:noFill/>
          <a:ln w="9525">
            <a:noFill/>
            <a:miter lim="800000"/>
            <a:headEnd/>
            <a:tailEnd/>
          </a:ln>
        </p:spPr>
      </p:pic>
      <p:sp>
        <p:nvSpPr>
          <p:cNvPr id="18437" name="AutoShape 2063"/>
          <p:cNvSpPr>
            <a:spLocks noChangeArrowheads="1"/>
          </p:cNvSpPr>
          <p:nvPr/>
        </p:nvSpPr>
        <p:spPr bwMode="auto">
          <a:xfrm>
            <a:off x="1466850" y="4684713"/>
            <a:ext cx="3033713" cy="966787"/>
          </a:xfrm>
          <a:prstGeom prst="hexagon">
            <a:avLst>
              <a:gd name="adj" fmla="val 78361"/>
              <a:gd name="vf" fmla="val 115470"/>
            </a:avLst>
          </a:prstGeom>
          <a:solidFill>
            <a:srgbClr val="EF0505"/>
          </a:solidFill>
          <a:ln w="9525">
            <a:solidFill>
              <a:schemeClr val="bg1"/>
            </a:solidFill>
            <a:miter lim="800000"/>
            <a:headEnd/>
            <a:tailEnd/>
          </a:ln>
        </p:spPr>
        <p:txBody>
          <a:bodyPr wrap="none" anchor="ctr"/>
          <a:lstStyle/>
          <a:p>
            <a:pPr>
              <a:buFont typeface="Times" pitchFamily="18" charset="0"/>
              <a:buChar char="•"/>
            </a:pPr>
            <a:endParaRPr lang="de-DE"/>
          </a:p>
        </p:txBody>
      </p:sp>
      <p:sp>
        <p:nvSpPr>
          <p:cNvPr id="18438" name="Text Box 2064"/>
          <p:cNvSpPr txBox="1">
            <a:spLocks noChangeArrowheads="1"/>
          </p:cNvSpPr>
          <p:nvPr/>
        </p:nvSpPr>
        <p:spPr bwMode="auto">
          <a:xfrm>
            <a:off x="1628775" y="4524375"/>
            <a:ext cx="2727325" cy="1323975"/>
          </a:xfrm>
          <a:prstGeom prst="rect">
            <a:avLst/>
          </a:prstGeom>
          <a:solidFill>
            <a:srgbClr val="EF0505"/>
          </a:solidFill>
          <a:ln w="9525">
            <a:solidFill>
              <a:schemeClr val="bg1"/>
            </a:solidFill>
            <a:miter lim="800000"/>
            <a:headEnd/>
            <a:tailEnd/>
          </a:ln>
        </p:spPr>
        <p:txBody>
          <a:bodyPr>
            <a:spAutoFit/>
          </a:bodyPr>
          <a:lstStyle/>
          <a:p>
            <a:pPr>
              <a:spcBef>
                <a:spcPct val="50000"/>
              </a:spcBef>
              <a:buFont typeface="Times" pitchFamily="18" charset="0"/>
              <a:buNone/>
            </a:pPr>
            <a:r>
              <a:rPr lang="de-DE" sz="2000" b="1">
                <a:solidFill>
                  <a:schemeClr val="bg1"/>
                </a:solidFill>
              </a:rPr>
              <a:t>BIP 2007 = 2423 Mrd.</a:t>
            </a:r>
            <a:br>
              <a:rPr lang="de-DE" sz="2000" b="1">
                <a:solidFill>
                  <a:schemeClr val="bg1"/>
                </a:solidFill>
              </a:rPr>
            </a:br>
            <a:r>
              <a:rPr lang="de-DE" sz="2000" b="1">
                <a:solidFill>
                  <a:schemeClr val="bg1"/>
                </a:solidFill>
              </a:rPr>
              <a:t>4,0 % =   96,92 Mrd. 5,0 % = 121,15 Mrd. 7,0 % = 169,61 Mrd.</a:t>
            </a:r>
          </a:p>
        </p:txBody>
      </p:sp>
      <p:sp>
        <p:nvSpPr>
          <p:cNvPr id="12" name="Rectangle 3"/>
          <p:cNvSpPr txBox="1">
            <a:spLocks noChangeArrowheads="1"/>
          </p:cNvSpPr>
          <p:nvPr/>
        </p:nvSpPr>
        <p:spPr bwMode="auto">
          <a:xfrm>
            <a:off x="6011863" y="2959100"/>
            <a:ext cx="2754312" cy="2763838"/>
          </a:xfrm>
          <a:prstGeom prst="rect">
            <a:avLst/>
          </a:prstGeom>
          <a:solidFill>
            <a:schemeClr val="bg1"/>
          </a:solidFill>
          <a:ln w="9525">
            <a:noFill/>
            <a:miter lim="800000"/>
            <a:headEnd/>
            <a:tailEnd/>
          </a:ln>
        </p:spPr>
        <p:txBody>
          <a:bodyPr lIns="0" tIns="0" rIns="0" bIns="0"/>
          <a:lstStyle/>
          <a:p>
            <a:pPr algn="r" eaLnBrk="0" hangingPunct="0">
              <a:lnSpc>
                <a:spcPts val="2200"/>
              </a:lnSpc>
              <a:buSzPct val="120000"/>
              <a:buFont typeface="Wingdings" pitchFamily="2" charset="2"/>
              <a:buNone/>
              <a:defRPr/>
            </a:pPr>
            <a:r>
              <a:rPr lang="de-DE" sz="2000" b="1" kern="0" dirty="0">
                <a:latin typeface="Arial" pitchFamily="34" charset="0"/>
                <a:ea typeface="ＭＳ Ｐゴシック" pitchFamily="34" charset="-128"/>
                <a:cs typeface="Geneva" pitchFamily="-105" charset="0"/>
              </a:rPr>
              <a:t>... in Deutschland nach internationaler Abgrenzung weiter rückläufig: 2007 </a:t>
            </a:r>
          </a:p>
          <a:p>
            <a:pPr algn="r" eaLnBrk="0" hangingPunct="0">
              <a:lnSpc>
                <a:spcPts val="2200"/>
              </a:lnSpc>
              <a:buSzPct val="120000"/>
              <a:buFont typeface="Wingdings" pitchFamily="2" charset="2"/>
              <a:buNone/>
              <a:defRPr/>
            </a:pPr>
            <a:r>
              <a:rPr lang="de-DE" sz="2000" b="1" kern="0" dirty="0">
                <a:latin typeface="Arial" pitchFamily="34" charset="0"/>
                <a:ea typeface="ＭＳ Ｐゴシック" pitchFamily="34" charset="-128"/>
                <a:cs typeface="Geneva" pitchFamily="-105" charset="0"/>
              </a:rPr>
              <a:t>nur noch </a:t>
            </a:r>
            <a:r>
              <a:rPr lang="de-DE" sz="2000" b="1" kern="0" dirty="0">
                <a:solidFill>
                  <a:srgbClr val="EF0505"/>
                </a:solidFill>
                <a:latin typeface="Arial" pitchFamily="34" charset="0"/>
                <a:ea typeface="ＭＳ Ｐゴシック" pitchFamily="34" charset="-128"/>
                <a:cs typeface="Geneva" pitchFamily="-105" charset="0"/>
              </a:rPr>
              <a:t>4,0 %</a:t>
            </a:r>
            <a:endParaRPr lang="de-DE" sz="2000" b="1" kern="0" dirty="0">
              <a:latin typeface="Arial" pitchFamily="34" charset="0"/>
              <a:ea typeface="ＭＳ Ｐゴシック" pitchFamily="34" charset="-128"/>
              <a:cs typeface="Geneva" pitchFamily="-105" charset="0"/>
            </a:endParaRPr>
          </a:p>
        </p:txBody>
      </p:sp>
      <p:sp>
        <p:nvSpPr>
          <p:cNvPr id="18440" name="Rechteck 167"/>
          <p:cNvSpPr>
            <a:spLocks noChangeArrowheads="1"/>
          </p:cNvSpPr>
          <p:nvPr/>
        </p:nvSpPr>
        <p:spPr bwMode="auto">
          <a:xfrm>
            <a:off x="7235825" y="5005388"/>
            <a:ext cx="1873250" cy="1016000"/>
          </a:xfrm>
          <a:prstGeom prst="rect">
            <a:avLst/>
          </a:prstGeom>
          <a:noFill/>
          <a:ln w="9525">
            <a:noFill/>
            <a:miter lim="800000"/>
            <a:headEnd/>
            <a:tailEnd/>
          </a:ln>
        </p:spPr>
        <p:txBody>
          <a:bodyPr>
            <a:spAutoFit/>
          </a:bodyPr>
          <a:lstStyle/>
          <a:p>
            <a:pPr algn="r">
              <a:buFont typeface="Times" pitchFamily="18" charset="0"/>
              <a:buNone/>
            </a:pPr>
            <a:r>
              <a:rPr lang="de-DE" sz="1200">
                <a:solidFill>
                  <a:schemeClr val="bg2"/>
                </a:solidFill>
                <a:cs typeface="Times New Roman" pitchFamily="18" charset="0"/>
              </a:rPr>
              <a:t>Quellen: OECD: Education at a Glance 2010, Statistisches Bundesamt, eigene Berechnung</a:t>
            </a:r>
            <a:endParaRPr lang="de-DE" sz="1200">
              <a:solidFill>
                <a:schemeClr val="bg2"/>
              </a:solidFill>
            </a:endParaRPr>
          </a:p>
        </p:txBody>
      </p:sp>
      <p:sp>
        <p:nvSpPr>
          <p:cNvPr id="9" name="Text Box 2065"/>
          <p:cNvSpPr txBox="1">
            <a:spLocks noChangeArrowheads="1"/>
          </p:cNvSpPr>
          <p:nvPr/>
        </p:nvSpPr>
        <p:spPr bwMode="auto">
          <a:xfrm>
            <a:off x="5292725" y="5046663"/>
            <a:ext cx="2149475" cy="830262"/>
          </a:xfrm>
          <a:prstGeom prst="rect">
            <a:avLst/>
          </a:prstGeom>
          <a:noFill/>
          <a:ln w="9525">
            <a:noFill/>
            <a:miter lim="800000"/>
            <a:headEnd/>
            <a:tailEnd/>
          </a:ln>
        </p:spPr>
        <p:txBody>
          <a:bodyPr wrap="none">
            <a:spAutoFit/>
          </a:bodyPr>
          <a:lstStyle/>
          <a:p>
            <a:r>
              <a:rPr lang="de-DE" b="1">
                <a:solidFill>
                  <a:srgbClr val="800000"/>
                </a:solidFill>
                <a:latin typeface="Gill Alt One MT"/>
              </a:rPr>
              <a:t>Es fehlen </a:t>
            </a:r>
          </a:p>
          <a:p>
            <a:r>
              <a:rPr lang="de-DE" b="1">
                <a:solidFill>
                  <a:srgbClr val="800000"/>
                </a:solidFill>
                <a:latin typeface="Gill Alt One MT"/>
              </a:rPr>
              <a:t>73 Mrd. Euro!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0"/>
                                        </p:tgtEl>
                                        <p:attrNameLst>
                                          <p:attrName>style.visibility</p:attrName>
                                        </p:attrNameLst>
                                      </p:cBhvr>
                                      <p:to>
                                        <p:strVal val="visible"/>
                                      </p:to>
                                    </p:set>
                                    <p:animEffect transition="in" filter="blinds(horizontal)">
                                      <p:cBhvr>
                                        <p:cTn id="10" dur="500"/>
                                        <p:tgtEl>
                                          <p:spTgt spid="184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blinds(horizontal)">
                                      <p:cBhvr>
                                        <p:cTn id="18" dur="500"/>
                                        <p:tgtEl>
                                          <p:spTgt spid="1843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blinds(horizontal)">
                                      <p:cBhvr>
                                        <p:cTn id="21" dur="500"/>
                                        <p:tgtEl>
                                          <p:spTgt spid="184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P spid="12" grpId="0" animBg="1"/>
      <p:bldP spid="18440" grpId="0"/>
      <p:bldP spid="9" grpId="0"/>
    </p:bldLst>
  </p:timing>
</p:sld>
</file>

<file path=ppt/theme/theme1.xml><?xml version="1.0" encoding="utf-8"?>
<a:theme xmlns:a="http://schemas.openxmlformats.org/drawingml/2006/main" name="Präsentation_Test">
  <a:themeElements>
    <a:clrScheme name="Präsentation_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0" i="0" u="none" strike="noStrike" cap="none" normalizeH="0" baseline="0">
            <a:ln>
              <a:noFill/>
            </a:ln>
            <a:solidFill>
              <a:schemeClr val="tx1"/>
            </a:solidFill>
            <a:effectLst/>
            <a:latin typeface="Arial" charset="0"/>
          </a:defRPr>
        </a:defPPr>
      </a:lstStyle>
    </a:lnDef>
  </a:objectDefaults>
  <a:extraClrSchemeLst>
    <a:extraClrScheme>
      <a:clrScheme name="Präsentation_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Tes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O:\06\WI\_IND\Präsentation_Test.pot</Template>
  <TotalTime>0</TotalTime>
  <Words>5001</Words>
  <Application>Microsoft Office PowerPoint</Application>
  <PresentationFormat>Bildschirmpräsentation (4:3)</PresentationFormat>
  <Paragraphs>531</Paragraphs>
  <Slides>72</Slides>
  <Notes>71</Notes>
  <HiddenSlides>0</HiddenSlides>
  <MMClips>1</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72</vt:i4>
      </vt:variant>
    </vt:vector>
  </HeadingPairs>
  <TitlesOfParts>
    <vt:vector size="75" baseType="lpstr">
      <vt:lpstr>Präsentation_Test</vt:lpstr>
      <vt:lpstr>Diagramm</vt:lpstr>
      <vt:lpstr>Image</vt:lpstr>
      <vt:lpstr>Auf dem Weg zur kommunalen Schule  Offene und verdeckte Privatisierung im Bildungssystem</vt:lpstr>
      <vt:lpstr>PowerPoint-Präsentation</vt:lpstr>
      <vt:lpstr> </vt:lpstr>
      <vt:lpstr> </vt:lpstr>
      <vt:lpstr> </vt:lpstr>
      <vt:lpstr> </vt:lpstr>
      <vt:lpstr> </vt:lpstr>
      <vt:lpstr> </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 </vt:lpstr>
      <vt:lpstr> </vt:lpstr>
      <vt:lpstr> </vt:lpstr>
      <vt:lpstr> </vt:lpstr>
      <vt:lpstr>PowerPoint-Präsentation</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lpstr> </vt:lpstr>
      <vt:lpstr>I</vt:lpstr>
      <vt:lpstr>PowerPoint-Präsentation</vt:lpstr>
      <vt:lpstr>PowerPoint-Präsentation</vt:lpstr>
      <vt:lpstr> </vt:lpstr>
      <vt:lpstr> </vt:lpstr>
      <vt:lpstr> </vt:lpstr>
      <vt:lpstr>PowerPoint-Präsentation</vt:lpstr>
      <vt:lpstr> </vt:lpstr>
      <vt:lpstr>PowerPoint-Präsentation</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IG Metall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Steiert</dc:creator>
  <cp:lastModifiedBy>Jens Wernicke</cp:lastModifiedBy>
  <cp:revision>629</cp:revision>
  <cp:lastPrinted>2010-08-28T13:35:59Z</cp:lastPrinted>
  <dcterms:created xsi:type="dcterms:W3CDTF">2010-09-18T08:33:13Z</dcterms:created>
  <dcterms:modified xsi:type="dcterms:W3CDTF">2011-11-23T08:04:43Z</dcterms:modified>
</cp:coreProperties>
</file>