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drawings/drawing5.xml" ContentType="application/vnd.openxmlformats-officedocument.drawingml.chartshapes+xml"/>
  <Override PartName="/ppt/charts/chart6.xml" ContentType="application/vnd.openxmlformats-officedocument.drawingml.chart+xml"/>
  <Override PartName="/ppt/drawings/drawing6.xml" ContentType="application/vnd.openxmlformats-officedocument.drawingml.chartshapes+xml"/>
  <Override PartName="/ppt/charts/chart7.xml" ContentType="application/vnd.openxmlformats-officedocument.drawingml.chart+xml"/>
  <Override PartName="/ppt/drawings/drawing7.xml" ContentType="application/vnd.openxmlformats-officedocument.drawingml.chartshapes+xml"/>
  <Override PartName="/ppt/charts/chart8.xml" ContentType="application/vnd.openxmlformats-officedocument.drawingml.chart+xml"/>
  <Override PartName="/ppt/drawings/drawing8.xml" ContentType="application/vnd.openxmlformats-officedocument.drawingml.chartshapes+xml"/>
  <Override PartName="/ppt/charts/chart9.xml" ContentType="application/vnd.openxmlformats-officedocument.drawingml.chart+xml"/>
  <Override PartName="/ppt/drawings/drawing9.xml" ContentType="application/vnd.openxmlformats-officedocument.drawingml.chartshapes+xml"/>
  <Override PartName="/ppt/charts/chart10.xml" ContentType="application/vnd.openxmlformats-officedocument.drawingml.chart+xml"/>
  <Override PartName="/ppt/drawings/drawing10.xml" ContentType="application/vnd.openxmlformats-officedocument.drawingml.chartshapes+xml"/>
  <Override PartName="/ppt/charts/chart11.xml" ContentType="application/vnd.openxmlformats-officedocument.drawingml.chart+xml"/>
  <Override PartName="/ppt/drawings/drawing11.xml" ContentType="application/vnd.openxmlformats-officedocument.drawingml.chartshapes+xml"/>
  <Override PartName="/ppt/charts/chart12.xml" ContentType="application/vnd.openxmlformats-officedocument.drawingml.chart+xml"/>
  <Override PartName="/ppt/drawings/drawing12.xml" ContentType="application/vnd.openxmlformats-officedocument.drawingml.chartshapes+xml"/>
  <Override PartName="/ppt/charts/chart13.xml" ContentType="application/vnd.openxmlformats-officedocument.drawingml.chart+xml"/>
  <Override PartName="/ppt/drawings/drawing13.xml" ContentType="application/vnd.openxmlformats-officedocument.drawingml.chartshapes+xml"/>
  <Override PartName="/ppt/charts/chart14.xml" ContentType="application/vnd.openxmlformats-officedocument.drawingml.chart+xml"/>
  <Override PartName="/ppt/drawings/drawing14.xml" ContentType="application/vnd.openxmlformats-officedocument.drawingml.chartshapes+xml"/>
  <Override PartName="/ppt/charts/chart15.xml" ContentType="application/vnd.openxmlformats-officedocument.drawingml.chart+xml"/>
  <Override PartName="/ppt/drawings/drawing15.xml" ContentType="application/vnd.openxmlformats-officedocument.drawingml.chartshapes+xml"/>
  <Override PartName="/ppt/charts/chart16.xml" ContentType="application/vnd.openxmlformats-officedocument.drawingml.chart+xml"/>
  <Override PartName="/ppt/drawings/drawing16.xml" ContentType="application/vnd.openxmlformats-officedocument.drawingml.chartshapes+xml"/>
  <Override PartName="/ppt/charts/chart17.xml" ContentType="application/vnd.openxmlformats-officedocument.drawingml.chart+xml"/>
  <Override PartName="/ppt/drawings/drawing17.xml" ContentType="application/vnd.openxmlformats-officedocument.drawingml.chartshapes+xml"/>
  <Override PartName="/ppt/notesSlides/notesSlide1.xml" ContentType="application/vnd.openxmlformats-officedocument.presentationml.notesSlide+xml"/>
  <Override PartName="/ppt/charts/chart18.xml" ContentType="application/vnd.openxmlformats-officedocument.drawingml.chart+xml"/>
  <Override PartName="/ppt/drawings/drawing18.xml" ContentType="application/vnd.openxmlformats-officedocument.drawingml.chartshapes+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drawings/drawing19.xml" ContentType="application/vnd.openxmlformats-officedocument.drawingml.chartshapes+xml"/>
  <Override PartName="/ppt/charts/chart24.xml" ContentType="application/vnd.openxmlformats-officedocument.drawingml.chart+xml"/>
  <Override PartName="/ppt/drawings/drawing20.xml" ContentType="application/vnd.openxmlformats-officedocument.drawingml.chartshapes+xml"/>
  <Override PartName="/ppt/charts/chart25.xml" ContentType="application/vnd.openxmlformats-officedocument.drawingml.chart+xml"/>
  <Override PartName="/ppt/drawings/drawing21.xml" ContentType="application/vnd.openxmlformats-officedocument.drawingml.chartshapes+xml"/>
  <Override PartName="/ppt/charts/chart26.xml" ContentType="application/vnd.openxmlformats-officedocument.drawingml.chart+xml"/>
  <Override PartName="/ppt/drawings/drawing2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9" r:id="rId2"/>
    <p:sldId id="320" r:id="rId3"/>
    <p:sldId id="303" r:id="rId4"/>
    <p:sldId id="304" r:id="rId5"/>
    <p:sldId id="305" r:id="rId6"/>
    <p:sldId id="300" r:id="rId7"/>
    <p:sldId id="299" r:id="rId8"/>
    <p:sldId id="301" r:id="rId9"/>
    <p:sldId id="297" r:id="rId10"/>
    <p:sldId id="298" r:id="rId11"/>
    <p:sldId id="316" r:id="rId12"/>
    <p:sldId id="307" r:id="rId13"/>
    <p:sldId id="318" r:id="rId14"/>
    <p:sldId id="291" r:id="rId15"/>
    <p:sldId id="290" r:id="rId16"/>
    <p:sldId id="287" r:id="rId17"/>
    <p:sldId id="288" r:id="rId18"/>
    <p:sldId id="289" r:id="rId19"/>
    <p:sldId id="296" r:id="rId20"/>
    <p:sldId id="302" r:id="rId21"/>
    <p:sldId id="276" r:id="rId22"/>
    <p:sldId id="264" r:id="rId23"/>
    <p:sldId id="260" r:id="rId24"/>
    <p:sldId id="275" r:id="rId25"/>
    <p:sldId id="321" r:id="rId26"/>
    <p:sldId id="30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4EE8"/>
    <a:srgbClr val="97D9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824" y="-288"/>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2720"/>
    </p:cViewPr>
  </p:sorterViewPr>
  <p:notesViewPr>
    <p:cSldViewPr>
      <p:cViewPr varScale="1">
        <p:scale>
          <a:sx n="86" d="100"/>
          <a:sy n="86" d="100"/>
        </p:scale>
        <p:origin x="-3126"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hflassbeck:Documents:Daten%20zu%20It-4.xls" TargetMode="External"/><Relationship Id="rId2"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hflassbeck:Documents:Daten%20zu%20It-4.xls" TargetMode="External"/><Relationship Id="rId2" Type="http://schemas.openxmlformats.org/officeDocument/2006/relationships/chartUserShapes" Target="../drawings/drawing10.xm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hflassbeck:Documents:Bilder%20NL%20DK-16.xls" TargetMode="External"/><Relationship Id="rId2" Type="http://schemas.openxmlformats.org/officeDocument/2006/relationships/chartUserShapes" Target="../drawings/drawing11.xm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hflassbeck:Documents:Grafiken%20Euro,%20Preise.xls" TargetMode="External"/><Relationship Id="rId2" Type="http://schemas.openxmlformats.org/officeDocument/2006/relationships/chartUserShapes" Target="../drawings/drawing12.xm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hflassbeck:Documents:Grafiken%20Euro,%20Preise.xls" TargetMode="External"/><Relationship Id="rId2" Type="http://schemas.openxmlformats.org/officeDocument/2006/relationships/chartUserShapes" Target="../drawings/drawing13.xm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hflassbeck:Library:Containers:com.apple.mail:Data:Library:Mail%20Downloads:S&#252;deuropa%20AL%20L&#246;hne.xls" TargetMode="External"/><Relationship Id="rId2" Type="http://schemas.openxmlformats.org/officeDocument/2006/relationships/chartUserShapes" Target="../drawings/drawing14.xm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hflassbeck:Library:Containers:com.apple.mail:Data:Library:Mail%20Downloads:S&#252;deuropa%20AL%20L&#246;hne.xls" TargetMode="External"/><Relationship Id="rId2" Type="http://schemas.openxmlformats.org/officeDocument/2006/relationships/chartUserShapes" Target="../drawings/drawing15.xml"/></Relationships>
</file>

<file path=ppt/charts/_rels/chart16.xml.rels><?xml version="1.0" encoding="UTF-8" standalone="yes"?>
<Relationships xmlns="http://schemas.openxmlformats.org/package/2006/relationships"><Relationship Id="rId1" Type="http://schemas.openxmlformats.org/officeDocument/2006/relationships/oleObject" Target="Macintosh%20HD:Users:hflassbeck:Library:Containers:com.apple.mail:Data:Library:Mail%20Downloads:S&#252;deuropa%20AL%20L&#246;hne.xls" TargetMode="External"/><Relationship Id="rId2" Type="http://schemas.openxmlformats.org/officeDocument/2006/relationships/chartUserShapes" Target="../drawings/drawing16.xml"/></Relationships>
</file>

<file path=ppt/charts/_rels/chart17.xml.rels><?xml version="1.0" encoding="UTF-8" standalone="yes"?>
<Relationships xmlns="http://schemas.openxmlformats.org/package/2006/relationships"><Relationship Id="rId1" Type="http://schemas.openxmlformats.org/officeDocument/2006/relationships/oleObject" Target="Macintosh%20HD:Users:hflassbeck:Library:Containers:com.apple.mail:Data:Library:Mail%20Downloads:Gewinne,%20Inv.,%20Steuern%20der%20Kap.gesellsch.xls-2.xlsx" TargetMode="External"/><Relationship Id="rId2" Type="http://schemas.openxmlformats.org/officeDocument/2006/relationships/chartUserShapes" Target="../drawings/drawing17.xml"/></Relationships>
</file>

<file path=ppt/charts/_rels/chart18.xml.rels><?xml version="1.0" encoding="UTF-8" standalone="yes"?>
<Relationships xmlns="http://schemas.openxmlformats.org/package/2006/relationships"><Relationship Id="rId1" Type="http://schemas.openxmlformats.org/officeDocument/2006/relationships/oleObject" Target="Macintosh%20HD:Users:hflassbeck:Library:Containers:com.apple.mail:Data:Library:Mail%20Downloads:Finanzierungssalden.xls" TargetMode="External"/><Relationship Id="rId2" Type="http://schemas.openxmlformats.org/officeDocument/2006/relationships/chartUserShapes" Target="../drawings/drawing18.xml"/></Relationships>
</file>

<file path=ppt/charts/_rels/chart19.xml.rels><?xml version="1.0" encoding="UTF-8" standalone="yes"?>
<Relationships xmlns="http://schemas.openxmlformats.org/package/2006/relationships"><Relationship Id="rId1" Type="http://schemas.openxmlformats.org/officeDocument/2006/relationships/oleObject" Target="file:///C:\Dokumente%20und%20Einstellungen\Thomas%20Flashback\Desktop\130402%20Graphen_fina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hflassbeck:Documents:Daten%20zu%20It-4.xls" TargetMode="External"/><Relationship Id="rId2" Type="http://schemas.openxmlformats.org/officeDocument/2006/relationships/chartUserShapes" Target="../drawings/drawing2.xml"/></Relationships>
</file>

<file path=ppt/charts/_rels/chart20.xml.rels><?xml version="1.0" encoding="UTF-8" standalone="yes"?>
<Relationships xmlns="http://schemas.openxmlformats.org/package/2006/relationships"><Relationship Id="rId1" Type="http://schemas.openxmlformats.org/officeDocument/2006/relationships/oleObject" Target="file:///C:\Dokumente%20und%20Einstellungen\Thomas%20Flashback\Desktop\130402%20Graphen_final.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Dokumente%20und%20Einstellungen\Thomas%20Flashback\Desktop\130402%20Graphen_final.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Dokumente%20und%20Einstellungen\Thomas%20Flashback\Desktop\130402%20Graphen_final.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Dokumente%20und%20Einstellungen\Thomas%20Flashback\Desktop\130402%20Graphen_final.xlsx" TargetMode="External"/><Relationship Id="rId2" Type="http://schemas.openxmlformats.org/officeDocument/2006/relationships/chartUserShapes" Target="../drawings/drawing19.xml"/></Relationships>
</file>

<file path=ppt/charts/_rels/chart24.xml.rels><?xml version="1.0" encoding="UTF-8" standalone="yes"?>
<Relationships xmlns="http://schemas.openxmlformats.org/package/2006/relationships"><Relationship Id="rId1" Type="http://schemas.openxmlformats.org/officeDocument/2006/relationships/oleObject" Target="file:///C:\Dokumente%20und%20Einstellungen\Thomas%20Flashback\Desktop\130402%20Graphen_final.xlsx" TargetMode="External"/><Relationship Id="rId2" Type="http://schemas.openxmlformats.org/officeDocument/2006/relationships/chartUserShapes" Target="../drawings/drawing20.xml"/></Relationships>
</file>

<file path=ppt/charts/_rels/chart25.xml.rels><?xml version="1.0" encoding="UTF-8" standalone="yes"?>
<Relationships xmlns="http://schemas.openxmlformats.org/package/2006/relationships"><Relationship Id="rId1" Type="http://schemas.openxmlformats.org/officeDocument/2006/relationships/oleObject" Target="file:///C:\Dokumente%20und%20Einstellungen\Thomas%20Flashback\Desktop\130402%20Graphen_final.xlsx" TargetMode="External"/><Relationship Id="rId2" Type="http://schemas.openxmlformats.org/officeDocument/2006/relationships/chartUserShapes" Target="../drawings/drawing21.xml"/></Relationships>
</file>

<file path=ppt/charts/_rels/chart26.xml.rels><?xml version="1.0" encoding="UTF-8" standalone="yes"?>
<Relationships xmlns="http://schemas.openxmlformats.org/package/2006/relationships"><Relationship Id="rId1" Type="http://schemas.openxmlformats.org/officeDocument/2006/relationships/oleObject" Target="Macintosh%20HD:Users:hflassbeck:Documents:Daten%20zu%20It-4.xls" TargetMode="External"/><Relationship Id="rId2" Type="http://schemas.openxmlformats.org/officeDocument/2006/relationships/chartUserShapes" Target="../drawings/drawing22.xm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hflassbeck:Documents:Daten%20zu%20It-4.xls" TargetMode="External"/><Relationship Id="rId2"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heinerflassbeck:Library:Containers:com.apple.mail:Data:Library:Mail%20Downloads:sb%20viertelj%20inl%20Verwendung%20Konsum%20Exporte%20bbk_paket1.xls" TargetMode="External"/><Relationship Id="rId2"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hflassbeck:Documents:Daten%20zu%20It-4.xls" TargetMode="External"/><Relationship Id="rId2" Type="http://schemas.openxmlformats.org/officeDocument/2006/relationships/chartUserShapes" Target="../drawings/drawing5.xm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hflassbeck:Documents:Daten%20zu%20It-4.xls" TargetMode="External"/><Relationship Id="rId2" Type="http://schemas.openxmlformats.org/officeDocument/2006/relationships/chartUserShapes" Target="../drawings/drawing6.xm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hflassbeck:Documents:Daten%20zu%20It-4.xls" TargetMode="External"/><Relationship Id="rId2" Type="http://schemas.openxmlformats.org/officeDocument/2006/relationships/chartUserShapes" Target="../drawings/drawing7.xm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hflassbeck:Documents:Daten%20zu%20It-4.xls" TargetMode="External"/><Relationship Id="rId2" Type="http://schemas.openxmlformats.org/officeDocument/2006/relationships/chartUserShapes" Target="../drawings/drawing8.xm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hflassbeck:Documents:Bilder%20NL%20DK-16.xls" TargetMode="External"/><Relationship Id="rId2" Type="http://schemas.openxmlformats.org/officeDocument/2006/relationships/chartUserShapes" Target="../drawings/drawing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200" b="1" i="0" u="none" strike="noStrike" baseline="0">
                <a:solidFill>
                  <a:srgbClr val="000000"/>
                </a:solidFill>
                <a:latin typeface="Arial"/>
                <a:ea typeface="Arial"/>
                <a:cs typeface="Arial"/>
              </a:defRPr>
            </a:pPr>
            <a:r>
              <a:rPr lang="de-DE" sz="1800" b="0" i="0" u="none" strike="noStrike" baseline="0" dirty="0">
                <a:solidFill>
                  <a:srgbClr val="000000"/>
                </a:solidFill>
                <a:latin typeface="Arial"/>
                <a:ea typeface="Arial"/>
                <a:cs typeface="Arial"/>
              </a:rPr>
              <a:t>Realer Stundenlohn</a:t>
            </a:r>
            <a:r>
              <a:rPr lang="de-DE" sz="1800" b="0" i="0" u="none" strike="noStrike" baseline="30000" dirty="0">
                <a:solidFill>
                  <a:srgbClr val="000000"/>
                </a:solidFill>
                <a:latin typeface="Arial"/>
                <a:ea typeface="Arial"/>
                <a:cs typeface="Arial"/>
              </a:rPr>
              <a:t>1)</a:t>
            </a:r>
            <a:r>
              <a:rPr lang="de-DE" sz="1800" b="0" i="0" u="none" strike="noStrike" baseline="0" dirty="0">
                <a:solidFill>
                  <a:srgbClr val="000000"/>
                </a:solidFill>
                <a:latin typeface="Arial"/>
                <a:ea typeface="Arial"/>
                <a:cs typeface="Arial"/>
              </a:rPr>
              <a:t> </a:t>
            </a:r>
          </a:p>
        </c:rich>
      </c:tx>
      <c:layout>
        <c:manualLayout>
          <c:xMode val="edge"/>
          <c:yMode val="edge"/>
          <c:x val="0.340689655172414"/>
          <c:y val="0.0407239819004525"/>
        </c:manualLayout>
      </c:layout>
      <c:overlay val="0"/>
      <c:spPr>
        <a:noFill/>
        <a:ln w="25400">
          <a:noFill/>
        </a:ln>
      </c:spPr>
    </c:title>
    <c:autoTitleDeleted val="0"/>
    <c:plotArea>
      <c:layout>
        <c:manualLayout>
          <c:layoutTarget val="inner"/>
          <c:xMode val="edge"/>
          <c:yMode val="edge"/>
          <c:x val="0.0951724137931034"/>
          <c:y val="0.126696832579186"/>
          <c:w val="0.848275862068965"/>
          <c:h val="0.613122171945701"/>
        </c:manualLayout>
      </c:layout>
      <c:lineChart>
        <c:grouping val="standard"/>
        <c:varyColors val="0"/>
        <c:ser>
          <c:idx val="0"/>
          <c:order val="0"/>
          <c:tx>
            <c:v>GB</c:v>
          </c:tx>
          <c:spPr>
            <a:ln w="38100">
              <a:solidFill>
                <a:srgbClr val="0000D4"/>
              </a:solidFill>
              <a:prstDash val="solid"/>
            </a:ln>
          </c:spPr>
          <c:marker>
            <c:symbol val="none"/>
          </c:marker>
          <c:cat>
            <c:numRef>
              <c:f>AM!$M$3:$AA$3</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AM!$M$297:$AA$297</c:f>
              <c:numCache>
                <c:formatCode>0.0</c:formatCode>
                <c:ptCount val="15"/>
                <c:pt idx="0">
                  <c:v>100.0</c:v>
                </c:pt>
                <c:pt idx="1">
                  <c:v>105.8674456124489</c:v>
                </c:pt>
                <c:pt idx="2">
                  <c:v>110.0731592139769</c:v>
                </c:pt>
                <c:pt idx="3">
                  <c:v>113.6878598773174</c:v>
                </c:pt>
                <c:pt idx="4">
                  <c:v>118.4957975547911</c:v>
                </c:pt>
                <c:pt idx="5">
                  <c:v>121.320087508859</c:v>
                </c:pt>
                <c:pt idx="6">
                  <c:v>122.355857702097</c:v>
                </c:pt>
                <c:pt idx="7">
                  <c:v>125.0553316336664</c:v>
                </c:pt>
                <c:pt idx="8">
                  <c:v>127.057254403318</c:v>
                </c:pt>
                <c:pt idx="9">
                  <c:v>126.0155155852876</c:v>
                </c:pt>
                <c:pt idx="10">
                  <c:v>128.0364598628624</c:v>
                </c:pt>
                <c:pt idx="11">
                  <c:v>127.3200987180686</c:v>
                </c:pt>
                <c:pt idx="12">
                  <c:v>125.7076300080216</c:v>
                </c:pt>
                <c:pt idx="13">
                  <c:v>123.2148296926377</c:v>
                </c:pt>
                <c:pt idx="14">
                  <c:v>123.9702054675363</c:v>
                </c:pt>
              </c:numCache>
            </c:numRef>
          </c:val>
          <c:smooth val="0"/>
        </c:ser>
        <c:ser>
          <c:idx val="1"/>
          <c:order val="1"/>
          <c:tx>
            <c:v>D</c:v>
          </c:tx>
          <c:spPr>
            <a:ln w="25400">
              <a:solidFill>
                <a:srgbClr val="DD0806"/>
              </a:solidFill>
              <a:prstDash val="solid"/>
            </a:ln>
          </c:spPr>
          <c:marker>
            <c:symbol val="none"/>
          </c:marker>
          <c:val>
            <c:numRef>
              <c:f>AM!$M$298:$AA$298</c:f>
              <c:numCache>
                <c:formatCode>0.0</c:formatCode>
                <c:ptCount val="15"/>
                <c:pt idx="0">
                  <c:v>100.0</c:v>
                </c:pt>
                <c:pt idx="1">
                  <c:v>102.4239757033607</c:v>
                </c:pt>
                <c:pt idx="2">
                  <c:v>103.3479724722278</c:v>
                </c:pt>
                <c:pt idx="3">
                  <c:v>104.1207957471311</c:v>
                </c:pt>
                <c:pt idx="4">
                  <c:v>104.2621216517676</c:v>
                </c:pt>
                <c:pt idx="5">
                  <c:v>103.5475508747151</c:v>
                </c:pt>
                <c:pt idx="6">
                  <c:v>102.128193703968</c:v>
                </c:pt>
                <c:pt idx="7">
                  <c:v>102.332848000015</c:v>
                </c:pt>
                <c:pt idx="8">
                  <c:v>101.535471606004</c:v>
                </c:pt>
                <c:pt idx="9">
                  <c:v>102.0305034219265</c:v>
                </c:pt>
                <c:pt idx="10">
                  <c:v>105.6222361958354</c:v>
                </c:pt>
                <c:pt idx="11">
                  <c:v>103.7575466413071</c:v>
                </c:pt>
                <c:pt idx="12">
                  <c:v>104.606284656135</c:v>
                </c:pt>
                <c:pt idx="13">
                  <c:v>106.132374636763</c:v>
                </c:pt>
                <c:pt idx="14">
                  <c:v>106.9295905761897</c:v>
                </c:pt>
              </c:numCache>
            </c:numRef>
          </c:val>
          <c:smooth val="0"/>
        </c:ser>
        <c:ser>
          <c:idx val="2"/>
          <c:order val="2"/>
          <c:tx>
            <c:v>F</c:v>
          </c:tx>
          <c:spPr>
            <a:ln w="38100">
              <a:solidFill>
                <a:srgbClr val="99CC00"/>
              </a:solidFill>
              <a:prstDash val="solid"/>
            </a:ln>
          </c:spPr>
          <c:marker>
            <c:symbol val="none"/>
          </c:marker>
          <c:val>
            <c:numRef>
              <c:f>AM!$M$299:$AA$299</c:f>
              <c:numCache>
                <c:formatCode>0.0</c:formatCode>
                <c:ptCount val="15"/>
                <c:pt idx="0">
                  <c:v>100.0</c:v>
                </c:pt>
                <c:pt idx="1">
                  <c:v>102.7540754210867</c:v>
                </c:pt>
                <c:pt idx="2">
                  <c:v>103.8772317137146</c:v>
                </c:pt>
                <c:pt idx="3">
                  <c:v>108.966503616303</c:v>
                </c:pt>
                <c:pt idx="4">
                  <c:v>110.040187147377</c:v>
                </c:pt>
                <c:pt idx="5">
                  <c:v>109.2805154123294</c:v>
                </c:pt>
                <c:pt idx="6">
                  <c:v>110.9453773189481</c:v>
                </c:pt>
                <c:pt idx="7">
                  <c:v>113.8592242529804</c:v>
                </c:pt>
                <c:pt idx="8">
                  <c:v>113.3352854146025</c:v>
                </c:pt>
                <c:pt idx="9">
                  <c:v>112.3834980191857</c:v>
                </c:pt>
                <c:pt idx="10">
                  <c:v>116.5715872253534</c:v>
                </c:pt>
                <c:pt idx="11">
                  <c:v>117.4266234091565</c:v>
                </c:pt>
                <c:pt idx="12">
                  <c:v>117.8195605313051</c:v>
                </c:pt>
                <c:pt idx="13">
                  <c:v>118.0622142336371</c:v>
                </c:pt>
                <c:pt idx="14">
                  <c:v>117.7242664187683</c:v>
                </c:pt>
              </c:numCache>
            </c:numRef>
          </c:val>
          <c:smooth val="0"/>
        </c:ser>
        <c:ser>
          <c:idx val="3"/>
          <c:order val="3"/>
          <c:tx>
            <c:v>USA</c:v>
          </c:tx>
          <c:spPr>
            <a:ln w="38100">
              <a:solidFill>
                <a:srgbClr val="000000"/>
              </a:solidFill>
              <a:prstDash val="solid"/>
            </a:ln>
          </c:spPr>
          <c:marker>
            <c:symbol val="none"/>
          </c:marker>
          <c:val>
            <c:numRef>
              <c:f>AM!$M$301:$AA$301</c:f>
              <c:numCache>
                <c:formatCode>0.0</c:formatCode>
                <c:ptCount val="15"/>
                <c:pt idx="0">
                  <c:v>100.0</c:v>
                </c:pt>
                <c:pt idx="1">
                  <c:v>103.4064631431125</c:v>
                </c:pt>
                <c:pt idx="2">
                  <c:v>105.9691460796492</c:v>
                </c:pt>
                <c:pt idx="3">
                  <c:v>107.2883796583091</c:v>
                </c:pt>
                <c:pt idx="4">
                  <c:v>109.6393910079685</c:v>
                </c:pt>
                <c:pt idx="5">
                  <c:v>110.7260782530839</c:v>
                </c:pt>
                <c:pt idx="6">
                  <c:v>111.6020713737353</c:v>
                </c:pt>
                <c:pt idx="7">
                  <c:v>112.7485848885862</c:v>
                </c:pt>
                <c:pt idx="8">
                  <c:v>114.0412937356952</c:v>
                </c:pt>
                <c:pt idx="9">
                  <c:v>113.8423588834484</c:v>
                </c:pt>
                <c:pt idx="10">
                  <c:v>115.6421465207826</c:v>
                </c:pt>
                <c:pt idx="11">
                  <c:v>115.7997059295641</c:v>
                </c:pt>
                <c:pt idx="12">
                  <c:v>116.1063392183271</c:v>
                </c:pt>
                <c:pt idx="13">
                  <c:v>115.5076475194777</c:v>
                </c:pt>
                <c:pt idx="14">
                  <c:v>115.6162125649424</c:v>
                </c:pt>
              </c:numCache>
            </c:numRef>
          </c:val>
          <c:smooth val="0"/>
        </c:ser>
        <c:ser>
          <c:idx val="4"/>
          <c:order val="4"/>
          <c:spPr>
            <a:ln w="38100">
              <a:solidFill>
                <a:srgbClr val="993300"/>
              </a:solidFill>
              <a:prstDash val="solid"/>
            </a:ln>
          </c:spPr>
          <c:marker>
            <c:symbol val="none"/>
          </c:marker>
          <c:cat>
            <c:numRef>
              <c:f>AM!$M$3:$AA$3</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AM!$M$300:$AA$300</c:f>
              <c:numCache>
                <c:formatCode>0.0</c:formatCode>
                <c:ptCount val="15"/>
                <c:pt idx="0">
                  <c:v>100.0</c:v>
                </c:pt>
                <c:pt idx="1">
                  <c:v>99.7831031652891</c:v>
                </c:pt>
                <c:pt idx="2">
                  <c:v>100.8286679489414</c:v>
                </c:pt>
                <c:pt idx="3">
                  <c:v>100.8179579345493</c:v>
                </c:pt>
                <c:pt idx="4">
                  <c:v>100.8121707612876</c:v>
                </c:pt>
                <c:pt idx="5">
                  <c:v>101.521851369318</c:v>
                </c:pt>
                <c:pt idx="6">
                  <c:v>102.4156764824693</c:v>
                </c:pt>
                <c:pt idx="7">
                  <c:v>102.2585047345397</c:v>
                </c:pt>
                <c:pt idx="8">
                  <c:v>102.0162710136759</c:v>
                </c:pt>
                <c:pt idx="9">
                  <c:v>102.6801972702941</c:v>
                </c:pt>
                <c:pt idx="10">
                  <c:v>104.5535355667557</c:v>
                </c:pt>
                <c:pt idx="11">
                  <c:v>105.3021041893889</c:v>
                </c:pt>
                <c:pt idx="12">
                  <c:v>103.552935649099</c:v>
                </c:pt>
                <c:pt idx="13">
                  <c:v>101.94106425701</c:v>
                </c:pt>
                <c:pt idx="14">
                  <c:v>101.2640382146653</c:v>
                </c:pt>
              </c:numCache>
            </c:numRef>
          </c:val>
          <c:smooth val="0"/>
        </c:ser>
        <c:dLbls>
          <c:showLegendKey val="0"/>
          <c:showVal val="0"/>
          <c:showCatName val="0"/>
          <c:showSerName val="0"/>
          <c:showPercent val="0"/>
          <c:showBubbleSize val="0"/>
        </c:dLbls>
        <c:marker val="1"/>
        <c:smooth val="0"/>
        <c:axId val="2060532712"/>
        <c:axId val="2060565512"/>
      </c:lineChart>
      <c:catAx>
        <c:axId val="2060532712"/>
        <c:scaling>
          <c:orientation val="minMax"/>
        </c:scaling>
        <c:delete val="0"/>
        <c:axPos val="b"/>
        <c:title>
          <c:tx>
            <c:rich>
              <a:bodyPr/>
              <a:lstStyle/>
              <a:p>
                <a:pPr>
                  <a:defRPr sz="1325" b="1" i="0" u="none" strike="noStrike" baseline="0">
                    <a:solidFill>
                      <a:srgbClr val="000000"/>
                    </a:solidFill>
                    <a:latin typeface="Arial"/>
                    <a:ea typeface="Arial"/>
                    <a:cs typeface="Arial"/>
                  </a:defRPr>
                </a:pPr>
                <a:r>
                  <a:rPr lang="de-DE"/>
                  <a:t>Jahre</a:t>
                </a:r>
              </a:p>
            </c:rich>
          </c:tx>
          <c:layout>
            <c:manualLayout>
              <c:xMode val="edge"/>
              <c:yMode val="edge"/>
              <c:x val="0.491034482758621"/>
              <c:y val="0.778280542986425"/>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125" b="0" i="0" u="none" strike="noStrike" baseline="0">
                <a:solidFill>
                  <a:srgbClr val="000000"/>
                </a:solidFill>
                <a:latin typeface="Arial"/>
                <a:ea typeface="Arial"/>
                <a:cs typeface="Arial"/>
              </a:defRPr>
            </a:pPr>
            <a:endParaRPr lang="de-DE"/>
          </a:p>
        </c:txPr>
        <c:crossAx val="2060565512"/>
        <c:crossesAt val="90.0"/>
        <c:auto val="1"/>
        <c:lblAlgn val="ctr"/>
        <c:lblOffset val="100"/>
        <c:tickLblSkip val="1"/>
        <c:tickMarkSkip val="1"/>
        <c:noMultiLvlLbl val="0"/>
      </c:catAx>
      <c:valAx>
        <c:axId val="2060565512"/>
        <c:scaling>
          <c:orientation val="minMax"/>
          <c:max val="130.0"/>
          <c:min val="90.0"/>
        </c:scaling>
        <c:delete val="0"/>
        <c:axPos val="l"/>
        <c:majorGridlines>
          <c:spPr>
            <a:ln w="3175">
              <a:solidFill>
                <a:srgbClr val="000000"/>
              </a:solidFill>
              <a:prstDash val="sysDash"/>
            </a:ln>
          </c:spPr>
        </c:majorGridlines>
        <c:title>
          <c:tx>
            <c:rich>
              <a:bodyPr/>
              <a:lstStyle/>
              <a:p>
                <a:pPr>
                  <a:defRPr sz="1325" b="1" i="0" u="none" strike="noStrike" baseline="0">
                    <a:solidFill>
                      <a:srgbClr val="000000"/>
                    </a:solidFill>
                    <a:latin typeface="Arial"/>
                    <a:ea typeface="Arial"/>
                    <a:cs typeface="Arial"/>
                  </a:defRPr>
                </a:pPr>
                <a:r>
                  <a:rPr lang="de-DE"/>
                  <a:t>Index 1999 = 100</a:t>
                </a:r>
              </a:p>
            </c:rich>
          </c:tx>
          <c:layout>
            <c:manualLayout>
              <c:xMode val="edge"/>
              <c:yMode val="edge"/>
              <c:x val="0.0248275862068965"/>
              <c:y val="0.309954751131222"/>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125" b="0" i="0" u="none" strike="noStrike" baseline="0">
                <a:solidFill>
                  <a:srgbClr val="000000"/>
                </a:solidFill>
                <a:latin typeface="Arial"/>
                <a:ea typeface="Arial"/>
                <a:cs typeface="Arial"/>
              </a:defRPr>
            </a:pPr>
            <a:endParaRPr lang="de-DE"/>
          </a:p>
        </c:txPr>
        <c:crossAx val="2060532712"/>
        <c:crosses val="autoZero"/>
        <c:crossBetween val="between"/>
        <c:majorUnit val="10.0"/>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200" b="1" i="0" u="none" strike="noStrike" baseline="0">
                <a:solidFill>
                  <a:srgbClr val="000000"/>
                </a:solidFill>
                <a:latin typeface="Arial"/>
                <a:ea typeface="Arial"/>
                <a:cs typeface="Arial"/>
              </a:defRPr>
            </a:pPr>
            <a:r>
              <a:rPr lang="de-DE" sz="1800" b="0" i="0" u="none" strike="noStrike" baseline="0" dirty="0">
                <a:solidFill>
                  <a:srgbClr val="000000"/>
                </a:solidFill>
                <a:latin typeface="Arial"/>
                <a:ea typeface="Arial"/>
                <a:cs typeface="Arial"/>
              </a:rPr>
              <a:t>Arbeitsvolumen</a:t>
            </a:r>
            <a:r>
              <a:rPr lang="de-DE" sz="1800" b="0" i="0" u="none" strike="noStrike" baseline="0" dirty="0">
                <a:latin typeface="Calibri"/>
                <a:ea typeface="Calibri"/>
                <a:cs typeface="Calibri"/>
              </a:rPr>
              <a:t>1)</a:t>
            </a:r>
            <a:r>
              <a:rPr lang="de-DE" sz="1800" b="0" i="0" u="none" strike="noStrike" baseline="0" dirty="0">
                <a:solidFill>
                  <a:srgbClr val="000000"/>
                </a:solidFill>
                <a:latin typeface="Arial"/>
                <a:ea typeface="Arial"/>
                <a:cs typeface="Arial"/>
              </a:rPr>
              <a:t> </a:t>
            </a:r>
          </a:p>
        </c:rich>
      </c:tx>
      <c:layout>
        <c:manualLayout>
          <c:xMode val="edge"/>
          <c:yMode val="edge"/>
          <c:x val="0.369655172413793"/>
          <c:y val="0.0407239819004525"/>
        </c:manualLayout>
      </c:layout>
      <c:overlay val="0"/>
      <c:spPr>
        <a:noFill/>
        <a:ln w="25400">
          <a:noFill/>
        </a:ln>
      </c:spPr>
    </c:title>
    <c:autoTitleDeleted val="0"/>
    <c:plotArea>
      <c:layout>
        <c:manualLayout>
          <c:layoutTarget val="inner"/>
          <c:xMode val="edge"/>
          <c:yMode val="edge"/>
          <c:x val="0.0951724137931034"/>
          <c:y val="0.131221719457014"/>
          <c:w val="0.848275862068965"/>
          <c:h val="0.631221719457013"/>
        </c:manualLayout>
      </c:layout>
      <c:lineChart>
        <c:grouping val="standard"/>
        <c:varyColors val="0"/>
        <c:ser>
          <c:idx val="0"/>
          <c:order val="0"/>
          <c:tx>
            <c:v>GB</c:v>
          </c:tx>
          <c:spPr>
            <a:ln w="38100">
              <a:solidFill>
                <a:srgbClr val="0000D4"/>
              </a:solidFill>
              <a:prstDash val="solid"/>
            </a:ln>
          </c:spPr>
          <c:marker>
            <c:symbol val="none"/>
          </c:marker>
          <c:cat>
            <c:numRef>
              <c:f>AM!$M$3:$AA$3</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AM!$M$88:$AA$88</c:f>
              <c:numCache>
                <c:formatCode>0.0</c:formatCode>
                <c:ptCount val="15"/>
                <c:pt idx="0">
                  <c:v>100.0</c:v>
                </c:pt>
                <c:pt idx="1">
                  <c:v>100.2199295165026</c:v>
                </c:pt>
                <c:pt idx="2">
                  <c:v>101.3449103503213</c:v>
                </c:pt>
                <c:pt idx="3">
                  <c:v>100.8552557122513</c:v>
                </c:pt>
                <c:pt idx="4">
                  <c:v>101.2043354738536</c:v>
                </c:pt>
                <c:pt idx="5">
                  <c:v>102.2779977044342</c:v>
                </c:pt>
                <c:pt idx="6">
                  <c:v>103.2540336070354</c:v>
                </c:pt>
                <c:pt idx="7">
                  <c:v>103.9236723081093</c:v>
                </c:pt>
                <c:pt idx="8">
                  <c:v>105.1448615800587</c:v>
                </c:pt>
                <c:pt idx="9">
                  <c:v>104.7671730485438</c:v>
                </c:pt>
                <c:pt idx="10">
                  <c:v>102.5443357638668</c:v>
                </c:pt>
                <c:pt idx="11">
                  <c:v>102.8332399370792</c:v>
                </c:pt>
                <c:pt idx="12">
                  <c:v>101.6684402087649</c:v>
                </c:pt>
                <c:pt idx="13">
                  <c:v>104.7379792585667</c:v>
                </c:pt>
                <c:pt idx="14">
                  <c:v>105.281360801871</c:v>
                </c:pt>
              </c:numCache>
            </c:numRef>
          </c:val>
          <c:smooth val="0"/>
        </c:ser>
        <c:ser>
          <c:idx val="1"/>
          <c:order val="1"/>
          <c:tx>
            <c:v>D</c:v>
          </c:tx>
          <c:spPr>
            <a:ln w="25400">
              <a:solidFill>
                <a:srgbClr val="DD0806"/>
              </a:solidFill>
              <a:prstDash val="solid"/>
            </a:ln>
          </c:spPr>
          <c:marker>
            <c:symbol val="none"/>
          </c:marker>
          <c:val>
            <c:numRef>
              <c:f>AM!$M$89:$AA$89</c:f>
              <c:numCache>
                <c:formatCode>0.0</c:formatCode>
                <c:ptCount val="15"/>
                <c:pt idx="0">
                  <c:v>100.0</c:v>
                </c:pt>
                <c:pt idx="1">
                  <c:v>100.3089781826335</c:v>
                </c:pt>
                <c:pt idx="2">
                  <c:v>99.36102488274266</c:v>
                </c:pt>
                <c:pt idx="3">
                  <c:v>97.9918694531084</c:v>
                </c:pt>
                <c:pt idx="4">
                  <c:v>96.77498810352472</c:v>
                </c:pt>
                <c:pt idx="5">
                  <c:v>97.08371743183804</c:v>
                </c:pt>
                <c:pt idx="6">
                  <c:v>96.58847689887114</c:v>
                </c:pt>
                <c:pt idx="7">
                  <c:v>96.64865912122702</c:v>
                </c:pt>
                <c:pt idx="8">
                  <c:v>98.15052352065315</c:v>
                </c:pt>
                <c:pt idx="9">
                  <c:v>99.33868185170525</c:v>
                </c:pt>
                <c:pt idx="10">
                  <c:v>96.68028976957306</c:v>
                </c:pt>
                <c:pt idx="11">
                  <c:v>98.90475091870581</c:v>
                </c:pt>
                <c:pt idx="12">
                  <c:v>100.2427749672219</c:v>
                </c:pt>
                <c:pt idx="13">
                  <c:v>100.6443690389876</c:v>
                </c:pt>
                <c:pt idx="14">
                  <c:v>101.1523458124389</c:v>
                </c:pt>
              </c:numCache>
            </c:numRef>
          </c:val>
          <c:smooth val="0"/>
        </c:ser>
        <c:ser>
          <c:idx val="2"/>
          <c:order val="2"/>
          <c:tx>
            <c:v>F</c:v>
          </c:tx>
          <c:spPr>
            <a:ln w="38100">
              <a:solidFill>
                <a:srgbClr val="99CC00"/>
              </a:solidFill>
              <a:prstDash val="solid"/>
            </a:ln>
          </c:spPr>
          <c:marker>
            <c:symbol val="none"/>
          </c:marker>
          <c:val>
            <c:numRef>
              <c:f>AM!$M$90:$AA$90</c:f>
              <c:numCache>
                <c:formatCode>0.0</c:formatCode>
                <c:ptCount val="15"/>
                <c:pt idx="0">
                  <c:v>100.0</c:v>
                </c:pt>
                <c:pt idx="1">
                  <c:v>100.1519380882521</c:v>
                </c:pt>
                <c:pt idx="2">
                  <c:v>101.0489418156671</c:v>
                </c:pt>
                <c:pt idx="3">
                  <c:v>99.02233796785262</c:v>
                </c:pt>
                <c:pt idx="4">
                  <c:v>98.9440671866071</c:v>
                </c:pt>
                <c:pt idx="5">
                  <c:v>100.973625189961</c:v>
                </c:pt>
                <c:pt idx="6">
                  <c:v>101.2353430729899</c:v>
                </c:pt>
                <c:pt idx="7">
                  <c:v>100.8237688474291</c:v>
                </c:pt>
                <c:pt idx="8">
                  <c:v>103.0650882592132</c:v>
                </c:pt>
                <c:pt idx="9">
                  <c:v>104.0559496725469</c:v>
                </c:pt>
                <c:pt idx="10">
                  <c:v>101.3197111369001</c:v>
                </c:pt>
                <c:pt idx="11">
                  <c:v>101.8077926916184</c:v>
                </c:pt>
                <c:pt idx="12">
                  <c:v>102.4212334671066</c:v>
                </c:pt>
                <c:pt idx="13">
                  <c:v>102.0129545302449</c:v>
                </c:pt>
                <c:pt idx="14">
                  <c:v>102.0283600628024</c:v>
                </c:pt>
              </c:numCache>
            </c:numRef>
          </c:val>
          <c:smooth val="0"/>
        </c:ser>
        <c:ser>
          <c:idx val="3"/>
          <c:order val="3"/>
          <c:tx>
            <c:v>USA</c:v>
          </c:tx>
          <c:spPr>
            <a:ln w="38100">
              <a:solidFill>
                <a:srgbClr val="000000"/>
              </a:solidFill>
              <a:prstDash val="solid"/>
            </a:ln>
          </c:spPr>
          <c:marker>
            <c:symbol val="none"/>
          </c:marker>
          <c:val>
            <c:numRef>
              <c:f>AM!$M$92:$AA$92</c:f>
              <c:numCache>
                <c:formatCode>0.0</c:formatCode>
                <c:ptCount val="15"/>
                <c:pt idx="0">
                  <c:v>100.0</c:v>
                </c:pt>
                <c:pt idx="1">
                  <c:v>101.890667082249</c:v>
                </c:pt>
                <c:pt idx="2">
                  <c:v>100.7037515615093</c:v>
                </c:pt>
                <c:pt idx="3">
                  <c:v>100.1821716459826</c:v>
                </c:pt>
                <c:pt idx="4">
                  <c:v>100.5452453185246</c:v>
                </c:pt>
                <c:pt idx="5">
                  <c:v>101.72400481047</c:v>
                </c:pt>
                <c:pt idx="6">
                  <c:v>103.2841860491211</c:v>
                </c:pt>
                <c:pt idx="7">
                  <c:v>105.2780866682173</c:v>
                </c:pt>
                <c:pt idx="8">
                  <c:v>106.3204226821449</c:v>
                </c:pt>
                <c:pt idx="9">
                  <c:v>105.4997341475145</c:v>
                </c:pt>
                <c:pt idx="10">
                  <c:v>100.1808521828321</c:v>
                </c:pt>
                <c:pt idx="11">
                  <c:v>100.2394472724601</c:v>
                </c:pt>
                <c:pt idx="12">
                  <c:v>101.3147610926547</c:v>
                </c:pt>
                <c:pt idx="13">
                  <c:v>103.3822150928727</c:v>
                </c:pt>
                <c:pt idx="14">
                  <c:v>104.3740371487472</c:v>
                </c:pt>
              </c:numCache>
            </c:numRef>
          </c:val>
          <c:smooth val="0"/>
        </c:ser>
        <c:ser>
          <c:idx val="4"/>
          <c:order val="4"/>
          <c:tx>
            <c:v>It</c:v>
          </c:tx>
          <c:spPr>
            <a:ln w="38100">
              <a:solidFill>
                <a:srgbClr val="993300"/>
              </a:solidFill>
              <a:prstDash val="solid"/>
            </a:ln>
          </c:spPr>
          <c:marker>
            <c:symbol val="none"/>
          </c:marker>
          <c:val>
            <c:numRef>
              <c:f>AM!$M$91:$AA$91</c:f>
              <c:numCache>
                <c:formatCode>0.0</c:formatCode>
                <c:ptCount val="15"/>
                <c:pt idx="0">
                  <c:v>100.0</c:v>
                </c:pt>
                <c:pt idx="1">
                  <c:v>101.1214504302758</c:v>
                </c:pt>
                <c:pt idx="2">
                  <c:v>102.1707329196932</c:v>
                </c:pt>
                <c:pt idx="3">
                  <c:v>103.2402078634616</c:v>
                </c:pt>
                <c:pt idx="4">
                  <c:v>104.499606336005</c:v>
                </c:pt>
                <c:pt idx="5">
                  <c:v>104.9565506061296</c:v>
                </c:pt>
                <c:pt idx="6">
                  <c:v>105.1585351037655</c:v>
                </c:pt>
                <c:pt idx="7">
                  <c:v>106.9866363630875</c:v>
                </c:pt>
                <c:pt idx="8">
                  <c:v>108.3929850015444</c:v>
                </c:pt>
                <c:pt idx="9">
                  <c:v>107.9084367150186</c:v>
                </c:pt>
                <c:pt idx="10">
                  <c:v>104.2461333310154</c:v>
                </c:pt>
                <c:pt idx="11">
                  <c:v>103.5504074231112</c:v>
                </c:pt>
                <c:pt idx="12">
                  <c:v>103.8834006878032</c:v>
                </c:pt>
                <c:pt idx="13">
                  <c:v>102.3866490496646</c:v>
                </c:pt>
                <c:pt idx="14">
                  <c:v>101.5801523088798</c:v>
                </c:pt>
              </c:numCache>
            </c:numRef>
          </c:val>
          <c:smooth val="0"/>
        </c:ser>
        <c:dLbls>
          <c:showLegendKey val="0"/>
          <c:showVal val="0"/>
          <c:showCatName val="0"/>
          <c:showSerName val="0"/>
          <c:showPercent val="0"/>
          <c:showBubbleSize val="0"/>
        </c:dLbls>
        <c:marker val="1"/>
        <c:smooth val="0"/>
        <c:axId val="-2143912744"/>
        <c:axId val="2142101880"/>
      </c:lineChart>
      <c:catAx>
        <c:axId val="-2143912744"/>
        <c:scaling>
          <c:orientation val="minMax"/>
        </c:scaling>
        <c:delete val="0"/>
        <c:axPos val="b"/>
        <c:title>
          <c:tx>
            <c:rich>
              <a:bodyPr/>
              <a:lstStyle/>
              <a:p>
                <a:pPr>
                  <a:defRPr sz="1375" b="1" i="0" u="none" strike="noStrike" baseline="0">
                    <a:solidFill>
                      <a:srgbClr val="000000"/>
                    </a:solidFill>
                    <a:latin typeface="Arial"/>
                    <a:ea typeface="Arial"/>
                    <a:cs typeface="Arial"/>
                  </a:defRPr>
                </a:pPr>
                <a:r>
                  <a:rPr lang="de-DE"/>
                  <a:t>Jahre</a:t>
                </a:r>
              </a:p>
            </c:rich>
          </c:tx>
          <c:layout>
            <c:manualLayout>
              <c:xMode val="edge"/>
              <c:yMode val="edge"/>
              <c:x val="0.491034482758621"/>
              <c:y val="0.807692307692308"/>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175" b="0" i="0" u="none" strike="noStrike" baseline="0">
                <a:solidFill>
                  <a:srgbClr val="000000"/>
                </a:solidFill>
                <a:latin typeface="Arial"/>
                <a:ea typeface="Arial"/>
                <a:cs typeface="Arial"/>
              </a:defRPr>
            </a:pPr>
            <a:endParaRPr lang="de-DE"/>
          </a:p>
        </c:txPr>
        <c:crossAx val="2142101880"/>
        <c:crossesAt val="90.0"/>
        <c:auto val="1"/>
        <c:lblAlgn val="ctr"/>
        <c:lblOffset val="100"/>
        <c:tickLblSkip val="1"/>
        <c:tickMarkSkip val="1"/>
        <c:noMultiLvlLbl val="0"/>
      </c:catAx>
      <c:valAx>
        <c:axId val="2142101880"/>
        <c:scaling>
          <c:orientation val="minMax"/>
          <c:max val="110.0"/>
          <c:min val="90.0"/>
        </c:scaling>
        <c:delete val="0"/>
        <c:axPos val="l"/>
        <c:majorGridlines>
          <c:spPr>
            <a:ln w="3175">
              <a:solidFill>
                <a:srgbClr val="000000"/>
              </a:solidFill>
              <a:prstDash val="sysDash"/>
            </a:ln>
          </c:spPr>
        </c:majorGridlines>
        <c:title>
          <c:tx>
            <c:rich>
              <a:bodyPr/>
              <a:lstStyle/>
              <a:p>
                <a:pPr>
                  <a:defRPr sz="1375" b="1" i="0" u="none" strike="noStrike" baseline="0">
                    <a:solidFill>
                      <a:srgbClr val="000000"/>
                    </a:solidFill>
                    <a:latin typeface="Arial"/>
                    <a:ea typeface="Arial"/>
                    <a:cs typeface="Arial"/>
                  </a:defRPr>
                </a:pPr>
                <a:r>
                  <a:rPr lang="de-DE"/>
                  <a:t>Index 1999 = 100</a:t>
                </a:r>
              </a:p>
            </c:rich>
          </c:tx>
          <c:layout>
            <c:manualLayout>
              <c:xMode val="edge"/>
              <c:yMode val="edge"/>
              <c:x val="0.023448275862069"/>
              <c:y val="0.319004524886878"/>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175" b="0" i="0" u="none" strike="noStrike" baseline="0">
                <a:solidFill>
                  <a:srgbClr val="000000"/>
                </a:solidFill>
                <a:latin typeface="Arial"/>
                <a:ea typeface="Arial"/>
                <a:cs typeface="Arial"/>
              </a:defRPr>
            </a:pPr>
            <a:endParaRPr lang="de-DE"/>
          </a:p>
        </c:txPr>
        <c:crossAx val="-2143912744"/>
        <c:crosses val="autoZero"/>
        <c:crossBetween val="between"/>
        <c:majorUnit val="5.0"/>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000000"/>
                </a:solidFill>
                <a:latin typeface="Arial"/>
                <a:ea typeface="Arial"/>
                <a:cs typeface="Arial"/>
              </a:defRPr>
            </a:pPr>
            <a:r>
              <a:rPr lang="de-DE" sz="1400" b="1" i="0" u="none" strike="noStrike" baseline="0">
                <a:solidFill>
                  <a:srgbClr val="000000"/>
                </a:solidFill>
                <a:latin typeface="Arial"/>
                <a:ea typeface="Arial"/>
                <a:cs typeface="Arial"/>
              </a:rPr>
              <a:t>Arbeitslosigkeit</a:t>
            </a:r>
            <a:r>
              <a:rPr lang="de-DE" sz="1400" b="1" i="0" u="none" strike="noStrike" baseline="30000">
                <a:solidFill>
                  <a:srgbClr val="000000"/>
                </a:solidFill>
                <a:latin typeface="Arial"/>
                <a:ea typeface="Arial"/>
                <a:cs typeface="Arial"/>
              </a:rPr>
              <a:t>1)</a:t>
            </a:r>
            <a:r>
              <a:rPr lang="de-DE" sz="1400" b="1" i="0" u="none" strike="noStrike" baseline="0">
                <a:solidFill>
                  <a:srgbClr val="000000"/>
                </a:solidFill>
                <a:latin typeface="Arial"/>
                <a:ea typeface="Arial"/>
                <a:cs typeface="Arial"/>
              </a:rPr>
              <a:t> in verschiedenen Ländern der EU</a:t>
            </a:r>
          </a:p>
        </c:rich>
      </c:tx>
      <c:layout>
        <c:manualLayout>
          <c:xMode val="edge"/>
          <c:yMode val="edge"/>
          <c:x val="0.133793103448276"/>
          <c:y val="0.0158371040723982"/>
        </c:manualLayout>
      </c:layout>
      <c:overlay val="0"/>
      <c:spPr>
        <a:noFill/>
        <a:ln w="25400">
          <a:noFill/>
        </a:ln>
      </c:spPr>
    </c:title>
    <c:autoTitleDeleted val="0"/>
    <c:plotArea>
      <c:layout>
        <c:manualLayout>
          <c:layoutTarget val="inner"/>
          <c:xMode val="edge"/>
          <c:yMode val="edge"/>
          <c:x val="0.0910344827586207"/>
          <c:y val="0.126696832579186"/>
          <c:w val="0.856551724137931"/>
          <c:h val="0.619909502262443"/>
        </c:manualLayout>
      </c:layout>
      <c:lineChart>
        <c:grouping val="standard"/>
        <c:varyColors val="0"/>
        <c:ser>
          <c:idx val="5"/>
          <c:order val="0"/>
          <c:tx>
            <c:v>Niederlande</c:v>
          </c:tx>
          <c:spPr>
            <a:ln w="38100">
              <a:solidFill>
                <a:srgbClr val="DD0806"/>
              </a:solidFill>
              <a:prstDash val="solid"/>
            </a:ln>
          </c:spPr>
          <c:marker>
            <c:symbol val="none"/>
          </c:marker>
          <c:cat>
            <c:numRef>
              <c:f>'Macintosh HD:Eigene_Dateien:Friederike:Heiner Flassbeck:2014 FE:[Daten Nov 2013.xls]AL'!$AT$5:$BH$5</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'Macintosh HD:Eigene_Dateien:Friederike:Heiner Flassbeck:2014 FE:[Daten Nov 2013.xls]AL'!$AT$33:$BH$33</c:f>
              <c:numCache>
                <c:formatCode>General</c:formatCode>
                <c:ptCount val="15"/>
                <c:pt idx="0">
                  <c:v>3.5</c:v>
                </c:pt>
                <c:pt idx="1">
                  <c:v>3.1</c:v>
                </c:pt>
                <c:pt idx="2">
                  <c:v>2.5</c:v>
                </c:pt>
                <c:pt idx="3">
                  <c:v>3.1</c:v>
                </c:pt>
                <c:pt idx="4">
                  <c:v>4.2</c:v>
                </c:pt>
                <c:pt idx="5">
                  <c:v>5.1</c:v>
                </c:pt>
                <c:pt idx="6">
                  <c:v>5.3</c:v>
                </c:pt>
                <c:pt idx="7">
                  <c:v>4.4</c:v>
                </c:pt>
                <c:pt idx="8">
                  <c:v>3.6</c:v>
                </c:pt>
                <c:pt idx="9">
                  <c:v>3.1</c:v>
                </c:pt>
                <c:pt idx="10">
                  <c:v>3.7</c:v>
                </c:pt>
                <c:pt idx="11">
                  <c:v>4.5</c:v>
                </c:pt>
                <c:pt idx="12">
                  <c:v>4.4</c:v>
                </c:pt>
                <c:pt idx="13">
                  <c:v>5.3</c:v>
                </c:pt>
                <c:pt idx="14">
                  <c:v>7.0</c:v>
                </c:pt>
              </c:numCache>
            </c:numRef>
          </c:val>
          <c:smooth val="0"/>
        </c:ser>
        <c:ser>
          <c:idx val="0"/>
          <c:order val="1"/>
          <c:tx>
            <c:v>Dänemark</c:v>
          </c:tx>
          <c:spPr>
            <a:ln w="38100">
              <a:solidFill>
                <a:srgbClr val="0000D4"/>
              </a:solidFill>
              <a:prstDash val="solid"/>
            </a:ln>
          </c:spPr>
          <c:marker>
            <c:symbol val="none"/>
          </c:marker>
          <c:val>
            <c:numRef>
              <c:f>'Macintosh HD:Eigene_Dateien:Friederike:Heiner Flassbeck:2014 FE:[Daten Nov 2013.xls]AL'!$AT$17:$BH$17</c:f>
              <c:numCache>
                <c:formatCode>General</c:formatCode>
                <c:ptCount val="15"/>
                <c:pt idx="0">
                  <c:v>5.2</c:v>
                </c:pt>
                <c:pt idx="1">
                  <c:v>4.3</c:v>
                </c:pt>
                <c:pt idx="2">
                  <c:v>4.5</c:v>
                </c:pt>
                <c:pt idx="3">
                  <c:v>4.6</c:v>
                </c:pt>
                <c:pt idx="4">
                  <c:v>5.4</c:v>
                </c:pt>
                <c:pt idx="5">
                  <c:v>5.5</c:v>
                </c:pt>
                <c:pt idx="6">
                  <c:v>4.8</c:v>
                </c:pt>
                <c:pt idx="7">
                  <c:v>3.9</c:v>
                </c:pt>
                <c:pt idx="8">
                  <c:v>3.8</c:v>
                </c:pt>
                <c:pt idx="9">
                  <c:v>3.4</c:v>
                </c:pt>
                <c:pt idx="10">
                  <c:v>6.0</c:v>
                </c:pt>
                <c:pt idx="11">
                  <c:v>7.5</c:v>
                </c:pt>
                <c:pt idx="12">
                  <c:v>7.6</c:v>
                </c:pt>
                <c:pt idx="13">
                  <c:v>7.5</c:v>
                </c:pt>
                <c:pt idx="14">
                  <c:v>7.3</c:v>
                </c:pt>
              </c:numCache>
            </c:numRef>
          </c:val>
          <c:smooth val="0"/>
        </c:ser>
        <c:ser>
          <c:idx val="1"/>
          <c:order val="2"/>
          <c:tx>
            <c:v>Deutschland</c:v>
          </c:tx>
          <c:spPr>
            <a:ln w="38100">
              <a:solidFill>
                <a:srgbClr val="000000"/>
              </a:solidFill>
              <a:prstDash val="solid"/>
            </a:ln>
          </c:spPr>
          <c:marker>
            <c:symbol val="none"/>
          </c:marker>
          <c:val>
            <c:numRef>
              <c:f>'Macintosh HD:Eigene_Dateien:Friederike:Heiner Flassbeck:2014 FE:[Daten Nov 2013.xls]AL'!$AT$18:$BH$18</c:f>
              <c:numCache>
                <c:formatCode>General</c:formatCode>
                <c:ptCount val="15"/>
                <c:pt idx="0">
                  <c:v>8.6</c:v>
                </c:pt>
                <c:pt idx="1">
                  <c:v>8.0</c:v>
                </c:pt>
                <c:pt idx="2">
                  <c:v>7.9</c:v>
                </c:pt>
                <c:pt idx="3">
                  <c:v>8.7</c:v>
                </c:pt>
                <c:pt idx="4">
                  <c:v>9.8</c:v>
                </c:pt>
                <c:pt idx="5">
                  <c:v>10.5</c:v>
                </c:pt>
                <c:pt idx="6">
                  <c:v>11.3</c:v>
                </c:pt>
                <c:pt idx="7">
                  <c:v>10.3</c:v>
                </c:pt>
                <c:pt idx="8">
                  <c:v>8.7</c:v>
                </c:pt>
                <c:pt idx="9">
                  <c:v>7.5</c:v>
                </c:pt>
                <c:pt idx="10">
                  <c:v>7.8</c:v>
                </c:pt>
                <c:pt idx="11">
                  <c:v>7.1</c:v>
                </c:pt>
                <c:pt idx="12">
                  <c:v>5.9</c:v>
                </c:pt>
                <c:pt idx="13">
                  <c:v>5.5</c:v>
                </c:pt>
                <c:pt idx="14">
                  <c:v>5.4</c:v>
                </c:pt>
              </c:numCache>
            </c:numRef>
          </c:val>
          <c:smooth val="0"/>
        </c:ser>
        <c:ser>
          <c:idx val="2"/>
          <c:order val="3"/>
          <c:tx>
            <c:v>Belgien</c:v>
          </c:tx>
          <c:spPr>
            <a:ln w="38100">
              <a:solidFill>
                <a:srgbClr val="99CC00"/>
              </a:solidFill>
              <a:prstDash val="solid"/>
            </a:ln>
          </c:spPr>
          <c:marker>
            <c:symbol val="none"/>
          </c:marker>
          <c:val>
            <c:numRef>
              <c:f>'Macintosh HD:Eigene_Dateien:Friederike:Heiner Flassbeck:2014 FE:[Daten Nov 2013.xls]AL'!$AT$14:$BH$14</c:f>
              <c:numCache>
                <c:formatCode>General</c:formatCode>
                <c:ptCount val="15"/>
                <c:pt idx="0">
                  <c:v>8.5</c:v>
                </c:pt>
                <c:pt idx="1">
                  <c:v>6.9</c:v>
                </c:pt>
                <c:pt idx="2">
                  <c:v>6.6</c:v>
                </c:pt>
                <c:pt idx="3">
                  <c:v>7.5</c:v>
                </c:pt>
                <c:pt idx="4">
                  <c:v>8.2</c:v>
                </c:pt>
                <c:pt idx="5">
                  <c:v>8.4</c:v>
                </c:pt>
                <c:pt idx="6">
                  <c:v>8.5</c:v>
                </c:pt>
                <c:pt idx="7">
                  <c:v>8.3</c:v>
                </c:pt>
                <c:pt idx="8">
                  <c:v>7.5</c:v>
                </c:pt>
                <c:pt idx="9">
                  <c:v>7.0</c:v>
                </c:pt>
                <c:pt idx="10">
                  <c:v>7.9</c:v>
                </c:pt>
                <c:pt idx="11">
                  <c:v>8.3</c:v>
                </c:pt>
                <c:pt idx="12">
                  <c:v>7.2</c:v>
                </c:pt>
                <c:pt idx="13">
                  <c:v>7.6</c:v>
                </c:pt>
                <c:pt idx="14">
                  <c:v>8.6</c:v>
                </c:pt>
              </c:numCache>
            </c:numRef>
          </c:val>
          <c:smooth val="0"/>
        </c:ser>
        <c:dLbls>
          <c:showLegendKey val="0"/>
          <c:showVal val="0"/>
          <c:showCatName val="0"/>
          <c:showSerName val="0"/>
          <c:showPercent val="0"/>
          <c:showBubbleSize val="0"/>
        </c:dLbls>
        <c:marker val="1"/>
        <c:smooth val="0"/>
        <c:axId val="2119417512"/>
        <c:axId val="2139230232"/>
      </c:lineChart>
      <c:catAx>
        <c:axId val="2119417512"/>
        <c:scaling>
          <c:orientation val="minMax"/>
        </c:scaling>
        <c:delete val="0"/>
        <c:axPos val="b"/>
        <c:title>
          <c:tx>
            <c:rich>
              <a:bodyPr/>
              <a:lstStyle/>
              <a:p>
                <a:pPr>
                  <a:defRPr sz="1200" b="1" i="0" u="none" strike="noStrike" baseline="0">
                    <a:solidFill>
                      <a:srgbClr val="000000"/>
                    </a:solidFill>
                    <a:latin typeface="Arial"/>
                    <a:ea typeface="Arial"/>
                    <a:cs typeface="Arial"/>
                  </a:defRPr>
                </a:pPr>
                <a:r>
                  <a:rPr lang="de-DE"/>
                  <a:t>Jahre</a:t>
                </a:r>
              </a:p>
            </c:rich>
          </c:tx>
          <c:layout>
            <c:manualLayout>
              <c:xMode val="edge"/>
              <c:yMode val="edge"/>
              <c:x val="0.52"/>
              <c:y val="0.82126696832579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5400000" vert="horz"/>
          <a:lstStyle/>
          <a:p>
            <a:pPr>
              <a:defRPr sz="1200" b="0" i="0" u="none" strike="noStrike" baseline="0">
                <a:solidFill>
                  <a:srgbClr val="000000"/>
                </a:solidFill>
                <a:latin typeface="Arial"/>
                <a:ea typeface="Arial"/>
                <a:cs typeface="Arial"/>
              </a:defRPr>
            </a:pPr>
            <a:endParaRPr lang="de-DE"/>
          </a:p>
        </c:txPr>
        <c:crossAx val="2139230232"/>
        <c:crossesAt val="0.0"/>
        <c:auto val="1"/>
        <c:lblAlgn val="ctr"/>
        <c:lblOffset val="100"/>
        <c:tickLblSkip val="1"/>
        <c:tickMarkSkip val="1"/>
        <c:noMultiLvlLbl val="0"/>
      </c:catAx>
      <c:valAx>
        <c:axId val="2139230232"/>
        <c:scaling>
          <c:orientation val="minMax"/>
          <c:max val="12.0"/>
          <c:min val="0.0"/>
        </c:scaling>
        <c:delete val="0"/>
        <c:axPos val="l"/>
        <c:majorGridlines>
          <c:spPr>
            <a:ln w="3175">
              <a:solidFill>
                <a:srgbClr val="000000"/>
              </a:solidFill>
              <a:prstDash val="sysDash"/>
            </a:ln>
          </c:spPr>
        </c:majorGridlines>
        <c:title>
          <c:tx>
            <c:rich>
              <a:bodyPr/>
              <a:lstStyle/>
              <a:p>
                <a:pPr>
                  <a:defRPr sz="1200" b="1" i="0" u="none" strike="noStrike" baseline="0">
                    <a:solidFill>
                      <a:srgbClr val="000000"/>
                    </a:solidFill>
                    <a:latin typeface="Arial"/>
                    <a:ea typeface="Arial"/>
                    <a:cs typeface="Arial"/>
                  </a:defRPr>
                </a:pPr>
                <a:r>
                  <a:rPr lang="de-DE"/>
                  <a:t>Arbeitslosenquote in vH</a:t>
                </a:r>
              </a:p>
            </c:rich>
          </c:tx>
          <c:layout>
            <c:manualLayout>
              <c:xMode val="edge"/>
              <c:yMode val="edge"/>
              <c:x val="0.0289655172413793"/>
              <c:y val="0.276018099547511"/>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119417512"/>
        <c:crosses val="autoZero"/>
        <c:crossBetween val="between"/>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2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Arial"/>
                <a:ea typeface="Arial"/>
                <a:cs typeface="Arial"/>
              </a:defRPr>
            </a:pPr>
            <a:r>
              <a:rPr lang="de-DE" sz="2200" b="1" i="0" u="none" strike="noStrike" baseline="0">
                <a:solidFill>
                  <a:srgbClr val="000000"/>
                </a:solidFill>
                <a:latin typeface="Arial"/>
                <a:ea typeface="Arial"/>
                <a:cs typeface="Arial"/>
              </a:rPr>
              <a:t>Lohnstückkosten</a:t>
            </a:r>
            <a:r>
              <a:rPr lang="de-DE" sz="2200" b="1" i="0" u="none" strike="noStrike" baseline="30000">
                <a:solidFill>
                  <a:srgbClr val="000000"/>
                </a:solidFill>
                <a:latin typeface="Arial"/>
                <a:ea typeface="Arial"/>
                <a:cs typeface="Arial"/>
              </a:rPr>
              <a:t>1)</a:t>
            </a:r>
            <a:r>
              <a:rPr lang="de-DE" sz="2200" b="1" i="0" u="none" strike="noStrike" baseline="0">
                <a:solidFill>
                  <a:srgbClr val="000000"/>
                </a:solidFill>
                <a:latin typeface="Arial"/>
                <a:ea typeface="Arial"/>
                <a:cs typeface="Arial"/>
              </a:rPr>
              <a:t> in der EWU</a:t>
            </a:r>
          </a:p>
        </c:rich>
      </c:tx>
      <c:layout>
        <c:manualLayout>
          <c:xMode val="edge"/>
          <c:yMode val="edge"/>
          <c:x val="0.27448275862069"/>
          <c:y val="0.0203619909502262"/>
        </c:manualLayout>
      </c:layout>
      <c:overlay val="0"/>
      <c:spPr>
        <a:noFill/>
        <a:ln w="25400">
          <a:noFill/>
        </a:ln>
      </c:spPr>
    </c:title>
    <c:autoTitleDeleted val="0"/>
    <c:plotArea>
      <c:layout>
        <c:manualLayout>
          <c:layoutTarget val="inner"/>
          <c:xMode val="edge"/>
          <c:yMode val="edge"/>
          <c:x val="0.0786206896551724"/>
          <c:y val="0.126696832579186"/>
          <c:w val="0.877241379310345"/>
          <c:h val="0.669683257918552"/>
        </c:manualLayout>
      </c:layout>
      <c:lineChart>
        <c:grouping val="standard"/>
        <c:varyColors val="0"/>
        <c:ser>
          <c:idx val="0"/>
          <c:order val="0"/>
          <c:tx>
            <c:v>Deutschldn</c:v>
          </c:tx>
          <c:spPr>
            <a:ln w="38100">
              <a:solidFill>
                <a:srgbClr val="DD0806"/>
              </a:solidFill>
              <a:prstDash val="solid"/>
            </a:ln>
          </c:spPr>
          <c:marker>
            <c:symbol val="none"/>
          </c:marker>
          <c:cat>
            <c:numRef>
              <c:f>'Macintosh HD:Eigene_Dateien:Friederike:Heiner Flassbeck:2014 FE:[Daten Nov 2013.xls]LStK'!$AT$5:$BH$5</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'Macintosh HD:Eigene_Dateien:Friederike:Heiner Flassbeck:2014 FE:[Daten Nov 2013.xls]LStK'!$AT$77:$BH$77</c:f>
              <c:numCache>
                <c:formatCode>General</c:formatCode>
                <c:ptCount val="15"/>
                <c:pt idx="0">
                  <c:v>100.0</c:v>
                </c:pt>
                <c:pt idx="1">
                  <c:v>100.5142756018164</c:v>
                </c:pt>
                <c:pt idx="2">
                  <c:v>100.924355606393</c:v>
                </c:pt>
                <c:pt idx="3">
                  <c:v>101.648044126842</c:v>
                </c:pt>
                <c:pt idx="4">
                  <c:v>102.5669898552448</c:v>
                </c:pt>
                <c:pt idx="5">
                  <c:v>102.0473237456984</c:v>
                </c:pt>
                <c:pt idx="6">
                  <c:v>101.1258562666545</c:v>
                </c:pt>
                <c:pt idx="7">
                  <c:v>99.0610987496322</c:v>
                </c:pt>
                <c:pt idx="8">
                  <c:v>98.31654181227265</c:v>
                </c:pt>
                <c:pt idx="9">
                  <c:v>100.5353091207014</c:v>
                </c:pt>
                <c:pt idx="10">
                  <c:v>106.1975652333127</c:v>
                </c:pt>
                <c:pt idx="11">
                  <c:v>105.0637948903482</c:v>
                </c:pt>
                <c:pt idx="12">
                  <c:v>106.1427287664549</c:v>
                </c:pt>
                <c:pt idx="13">
                  <c:v>109.3967892151138</c:v>
                </c:pt>
                <c:pt idx="14">
                  <c:v>111.6027695091792</c:v>
                </c:pt>
              </c:numCache>
            </c:numRef>
          </c:val>
          <c:smooth val="0"/>
        </c:ser>
        <c:ser>
          <c:idx val="1"/>
          <c:order val="1"/>
          <c:tx>
            <c:v>F</c:v>
          </c:tx>
          <c:spPr>
            <a:ln w="38100">
              <a:solidFill>
                <a:srgbClr val="006411"/>
              </a:solidFill>
              <a:prstDash val="solid"/>
            </a:ln>
          </c:spPr>
          <c:marker>
            <c:symbol val="none"/>
          </c:marker>
          <c:cat>
            <c:numRef>
              <c:f>'Macintosh HD:Eigene_Dateien:Friederike:Heiner Flassbeck:2014 FE:[Daten Nov 2013.xls]LStK'!$AT$5:$BH$5</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'Macintosh HD:Eigene_Dateien:Friederike:Heiner Flassbeck:2014 FE:[Daten Nov 2013.xls]LStK'!$AT$83:$BH$83</c:f>
              <c:numCache>
                <c:formatCode>General</c:formatCode>
                <c:ptCount val="15"/>
                <c:pt idx="0">
                  <c:v>100.0</c:v>
                </c:pt>
                <c:pt idx="1">
                  <c:v>101.4129057965143</c:v>
                </c:pt>
                <c:pt idx="2">
                  <c:v>103.817193632998</c:v>
                </c:pt>
                <c:pt idx="3">
                  <c:v>107.0159096677666</c:v>
                </c:pt>
                <c:pt idx="4">
                  <c:v>109.12943531766</c:v>
                </c:pt>
                <c:pt idx="5">
                  <c:v>110.2087021404745</c:v>
                </c:pt>
                <c:pt idx="6">
                  <c:v>112.2805402134141</c:v>
                </c:pt>
                <c:pt idx="7">
                  <c:v>114.2954966633226</c:v>
                </c:pt>
                <c:pt idx="8">
                  <c:v>116.1851616322383</c:v>
                </c:pt>
                <c:pt idx="9">
                  <c:v>119.9174145224535</c:v>
                </c:pt>
                <c:pt idx="10">
                  <c:v>124.3393402943698</c:v>
                </c:pt>
                <c:pt idx="11">
                  <c:v>125.2427777630123</c:v>
                </c:pt>
                <c:pt idx="12">
                  <c:v>126.8219230388717</c:v>
                </c:pt>
                <c:pt idx="13">
                  <c:v>129.4883958299214</c:v>
                </c:pt>
                <c:pt idx="14">
                  <c:v>130.7416013130936</c:v>
                </c:pt>
              </c:numCache>
            </c:numRef>
          </c:val>
          <c:smooth val="0"/>
        </c:ser>
        <c:ser>
          <c:idx val="2"/>
          <c:order val="2"/>
          <c:tx>
            <c:v>I</c:v>
          </c:tx>
          <c:spPr>
            <a:ln w="38100">
              <a:solidFill>
                <a:srgbClr val="FF6600"/>
              </a:solidFill>
              <a:prstDash val="solid"/>
            </a:ln>
          </c:spPr>
          <c:marker>
            <c:symbol val="none"/>
          </c:marker>
          <c:cat>
            <c:numRef>
              <c:f>'Macintosh HD:Eigene_Dateien:Friederike:Heiner Flassbeck:2014 FE:[Daten Nov 2013.xls]LStK'!$AT$5:$BH$5</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'Macintosh HD:Eigene_Dateien:Friederike:Heiner Flassbeck:2014 FE:[Daten Nov 2013.xls]LStK'!$AT$85:$BH$85</c:f>
              <c:numCache>
                <c:formatCode>General</c:formatCode>
                <c:ptCount val="15"/>
                <c:pt idx="0">
                  <c:v>100.0</c:v>
                </c:pt>
                <c:pt idx="1">
                  <c:v>100.6166426775274</c:v>
                </c:pt>
                <c:pt idx="2">
                  <c:v>103.472484703583</c:v>
                </c:pt>
                <c:pt idx="3">
                  <c:v>107.0278386565591</c:v>
                </c:pt>
                <c:pt idx="4">
                  <c:v>111.3677331251837</c:v>
                </c:pt>
                <c:pt idx="5">
                  <c:v>113.6124101050596</c:v>
                </c:pt>
                <c:pt idx="6">
                  <c:v>116.314315674479</c:v>
                </c:pt>
                <c:pt idx="7">
                  <c:v>118.5898740382168</c:v>
                </c:pt>
                <c:pt idx="8">
                  <c:v>120.5031977742265</c:v>
                </c:pt>
                <c:pt idx="9">
                  <c:v>125.9708509228947</c:v>
                </c:pt>
                <c:pt idx="10">
                  <c:v>130.9994311608591</c:v>
                </c:pt>
                <c:pt idx="11">
                  <c:v>130.7172452556152</c:v>
                </c:pt>
                <c:pt idx="12">
                  <c:v>132.0244648042614</c:v>
                </c:pt>
                <c:pt idx="13">
                  <c:v>135.075242878932</c:v>
                </c:pt>
                <c:pt idx="14">
                  <c:v>136.6142511101457</c:v>
                </c:pt>
              </c:numCache>
            </c:numRef>
          </c:val>
          <c:smooth val="0"/>
        </c:ser>
        <c:ser>
          <c:idx val="3"/>
          <c:order val="3"/>
          <c:tx>
            <c:v>Sp+Port+Gr</c:v>
          </c:tx>
          <c:spPr>
            <a:ln w="38100">
              <a:solidFill>
                <a:srgbClr val="0000D4"/>
              </a:solidFill>
              <a:prstDash val="solid"/>
            </a:ln>
          </c:spPr>
          <c:marker>
            <c:symbol val="none"/>
          </c:marker>
          <c:cat>
            <c:numRef>
              <c:f>'Macintosh HD:Eigene_Dateien:Friederike:Heiner Flassbeck:2014 FE:[Daten Nov 2013.xls]LStK'!$AT$5:$BH$5</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'Macintosh HD:Eigene_Dateien:Friederike:Heiner Flassbeck:2014 FE:[Daten Nov 2013.xls]LStK'!$AT$117:$BH$117</c:f>
              <c:numCache>
                <c:formatCode>General</c:formatCode>
                <c:ptCount val="15"/>
                <c:pt idx="0">
                  <c:v>100.0</c:v>
                </c:pt>
                <c:pt idx="1">
                  <c:v>102.8496224028347</c:v>
                </c:pt>
                <c:pt idx="2">
                  <c:v>105.6662205236971</c:v>
                </c:pt>
                <c:pt idx="3">
                  <c:v>109.666486980901</c:v>
                </c:pt>
                <c:pt idx="4">
                  <c:v>112.52209400567</c:v>
                </c:pt>
                <c:pt idx="5">
                  <c:v>114.8871425030391</c:v>
                </c:pt>
                <c:pt idx="6">
                  <c:v>118.7459095700155</c:v>
                </c:pt>
                <c:pt idx="7">
                  <c:v>121.3571538518844</c:v>
                </c:pt>
                <c:pt idx="8">
                  <c:v>125.6033569044611</c:v>
                </c:pt>
                <c:pt idx="9">
                  <c:v>132.3569039512535</c:v>
                </c:pt>
                <c:pt idx="10">
                  <c:v>135.5023445995944</c:v>
                </c:pt>
                <c:pt idx="11">
                  <c:v>133.6088585369841</c:v>
                </c:pt>
                <c:pt idx="12">
                  <c:v>132.3136385932244</c:v>
                </c:pt>
                <c:pt idx="13">
                  <c:v>127.8905592905522</c:v>
                </c:pt>
                <c:pt idx="14">
                  <c:v>125.8059144631462</c:v>
                </c:pt>
              </c:numCache>
            </c:numRef>
          </c:val>
          <c:smooth val="0"/>
        </c:ser>
        <c:dLbls>
          <c:showLegendKey val="0"/>
          <c:showVal val="0"/>
          <c:showCatName val="0"/>
          <c:showSerName val="0"/>
          <c:showPercent val="0"/>
          <c:showBubbleSize val="0"/>
        </c:dLbls>
        <c:marker val="1"/>
        <c:smooth val="0"/>
        <c:axId val="2095502504"/>
        <c:axId val="2120627304"/>
      </c:lineChart>
      <c:catAx>
        <c:axId val="2095502504"/>
        <c:scaling>
          <c:orientation val="minMax"/>
        </c:scaling>
        <c:delete val="0"/>
        <c:axPos val="b"/>
        <c:title>
          <c:tx>
            <c:rich>
              <a:bodyPr/>
              <a:lstStyle/>
              <a:p>
                <a:pPr>
                  <a:defRPr sz="1200" b="1" i="0" u="none" strike="noStrike" baseline="0">
                    <a:solidFill>
                      <a:srgbClr val="000000"/>
                    </a:solidFill>
                    <a:latin typeface="Arial"/>
                    <a:ea typeface="Arial"/>
                    <a:cs typeface="Arial"/>
                  </a:defRPr>
                </a:pPr>
                <a:r>
                  <a:rPr lang="de-DE"/>
                  <a:t>Jahre</a:t>
                </a:r>
              </a:p>
            </c:rich>
          </c:tx>
          <c:layout>
            <c:manualLayout>
              <c:xMode val="edge"/>
              <c:yMode val="edge"/>
              <c:x val="0.493793103448276"/>
              <c:y val="0.84841628959276"/>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120627304"/>
        <c:crosses val="autoZero"/>
        <c:auto val="1"/>
        <c:lblAlgn val="ctr"/>
        <c:lblOffset val="100"/>
        <c:tickLblSkip val="1"/>
        <c:tickMarkSkip val="1"/>
        <c:noMultiLvlLbl val="0"/>
      </c:catAx>
      <c:valAx>
        <c:axId val="2120627304"/>
        <c:scaling>
          <c:orientation val="minMax"/>
          <c:min val="90.0"/>
        </c:scaling>
        <c:delete val="0"/>
        <c:axPos val="l"/>
        <c:majorGridlines>
          <c:spPr>
            <a:ln w="3175">
              <a:solidFill>
                <a:srgbClr val="000000"/>
              </a:solidFill>
              <a:prstDash val="sysDash"/>
            </a:ln>
          </c:spPr>
        </c:majorGridlines>
        <c:title>
          <c:tx>
            <c:rich>
              <a:bodyPr/>
              <a:lstStyle/>
              <a:p>
                <a:pPr>
                  <a:defRPr sz="1200" b="1" i="0" u="none" strike="noStrike" baseline="0">
                    <a:solidFill>
                      <a:srgbClr val="000000"/>
                    </a:solidFill>
                    <a:latin typeface="Arial"/>
                    <a:ea typeface="Arial"/>
                    <a:cs typeface="Arial"/>
                  </a:defRPr>
                </a:pPr>
                <a:r>
                  <a:rPr lang="de-DE"/>
                  <a:t>Index 1999 = 100</a:t>
                </a:r>
              </a:p>
            </c:rich>
          </c:tx>
          <c:layout>
            <c:manualLayout>
              <c:xMode val="edge"/>
              <c:yMode val="edge"/>
              <c:x val="0.00689655172413793"/>
              <c:y val="0.34841628959276"/>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095502504"/>
        <c:crosses val="autoZero"/>
        <c:crossBetween val="between"/>
        <c:majorUnit val="10.0"/>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Arial"/>
                <a:ea typeface="Arial"/>
                <a:cs typeface="Arial"/>
              </a:defRPr>
            </a:pPr>
            <a:r>
              <a:rPr lang="de-DE" sz="2200" b="1" i="0" u="none" strike="noStrike" baseline="0">
                <a:solidFill>
                  <a:srgbClr val="000000"/>
                </a:solidFill>
                <a:latin typeface="Arial"/>
                <a:ea typeface="Arial"/>
                <a:cs typeface="Arial"/>
              </a:rPr>
              <a:t>Preisentwicklung</a:t>
            </a:r>
            <a:r>
              <a:rPr lang="de-DE" sz="2200" b="1" i="0" u="none" strike="noStrike" baseline="30000">
                <a:solidFill>
                  <a:srgbClr val="000000"/>
                </a:solidFill>
                <a:latin typeface="Arial"/>
                <a:ea typeface="Arial"/>
                <a:cs typeface="Arial"/>
              </a:rPr>
              <a:t>1)</a:t>
            </a:r>
            <a:r>
              <a:rPr lang="de-DE" sz="2200" b="1" i="0" u="none" strike="noStrike" baseline="0">
                <a:solidFill>
                  <a:srgbClr val="000000"/>
                </a:solidFill>
                <a:latin typeface="Arial"/>
                <a:ea typeface="Arial"/>
                <a:cs typeface="Arial"/>
              </a:rPr>
              <a:t> in der EWU</a:t>
            </a:r>
          </a:p>
        </c:rich>
      </c:tx>
      <c:layout>
        <c:manualLayout>
          <c:xMode val="edge"/>
          <c:yMode val="edge"/>
          <c:x val="0.274482782420267"/>
          <c:y val="0.0203620613199038"/>
        </c:manualLayout>
      </c:layout>
      <c:overlay val="0"/>
      <c:spPr>
        <a:noFill/>
        <a:ln w="25400">
          <a:noFill/>
        </a:ln>
      </c:spPr>
    </c:title>
    <c:autoTitleDeleted val="0"/>
    <c:plotArea>
      <c:layout>
        <c:manualLayout>
          <c:layoutTarget val="inner"/>
          <c:xMode val="edge"/>
          <c:yMode val="edge"/>
          <c:x val="0.0786206896551724"/>
          <c:y val="0.126696832579186"/>
          <c:w val="0.877241379310345"/>
          <c:h val="0.669683257918552"/>
        </c:manualLayout>
      </c:layout>
      <c:lineChart>
        <c:grouping val="standard"/>
        <c:varyColors val="0"/>
        <c:ser>
          <c:idx val="0"/>
          <c:order val="0"/>
          <c:tx>
            <c:v>Deutschldn</c:v>
          </c:tx>
          <c:spPr>
            <a:ln w="38100">
              <a:solidFill>
                <a:srgbClr val="DD0806"/>
              </a:solidFill>
              <a:prstDash val="solid"/>
            </a:ln>
          </c:spPr>
          <c:marker>
            <c:symbol val="none"/>
          </c:marker>
          <c:cat>
            <c:numRef>
              <c:f>'Macintosh HD:Eigene_Dateien:Friederike:Heiner Flassbeck:2014 FE:[Daten Nov 2013.xls]Preise I'!$AT$4:$BH$4</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'Macintosh HD:Eigene_Dateien:Friederike:Heiner Flassbeck:2014 FE:[Daten Nov 2013.xls]Preise I'!$AT$72:$BH$72</c:f>
              <c:numCache>
                <c:formatCode>General</c:formatCode>
                <c:ptCount val="15"/>
                <c:pt idx="0">
                  <c:v>100.0</c:v>
                </c:pt>
                <c:pt idx="1">
                  <c:v>99.32767252547585</c:v>
                </c:pt>
                <c:pt idx="2">
                  <c:v>100.4455882077255</c:v>
                </c:pt>
                <c:pt idx="3">
                  <c:v>101.8832271177022</c:v>
                </c:pt>
                <c:pt idx="4">
                  <c:v>103.0010212926834</c:v>
                </c:pt>
                <c:pt idx="5">
                  <c:v>104.1040605048628</c:v>
                </c:pt>
                <c:pt idx="6">
                  <c:v>104.747645225537</c:v>
                </c:pt>
                <c:pt idx="7">
                  <c:v>105.0744709720963</c:v>
                </c:pt>
                <c:pt idx="8">
                  <c:v>106.7875356448774</c:v>
                </c:pt>
                <c:pt idx="9">
                  <c:v>107.6138236175498</c:v>
                </c:pt>
                <c:pt idx="10">
                  <c:v>108.88368906215</c:v>
                </c:pt>
                <c:pt idx="11">
                  <c:v>110.0096238051275</c:v>
                </c:pt>
                <c:pt idx="12">
                  <c:v>111.3636777603819</c:v>
                </c:pt>
                <c:pt idx="13">
                  <c:v>112.996358147488</c:v>
                </c:pt>
                <c:pt idx="14">
                  <c:v>115.4708101994362</c:v>
                </c:pt>
              </c:numCache>
            </c:numRef>
          </c:val>
          <c:smooth val="0"/>
        </c:ser>
        <c:ser>
          <c:idx val="1"/>
          <c:order val="1"/>
          <c:tx>
            <c:v>F</c:v>
          </c:tx>
          <c:spPr>
            <a:ln w="38100">
              <a:solidFill>
                <a:srgbClr val="006411"/>
              </a:solidFill>
              <a:prstDash val="solid"/>
            </a:ln>
          </c:spPr>
          <c:marker>
            <c:symbol val="none"/>
          </c:marker>
          <c:val>
            <c:numRef>
              <c:f>'Macintosh HD:Eigene_Dateien:Friederike:Heiner Flassbeck:2014 FE:[Daten Nov 2013.xls]Preise I'!$AT$77:$BH$77</c:f>
              <c:numCache>
                <c:formatCode>General</c:formatCode>
                <c:ptCount val="15"/>
                <c:pt idx="0">
                  <c:v>100.0</c:v>
                </c:pt>
                <c:pt idx="1">
                  <c:v>101.5728945502173</c:v>
                </c:pt>
                <c:pt idx="2">
                  <c:v>103.6183344430357</c:v>
                </c:pt>
                <c:pt idx="3">
                  <c:v>105.9168144475702</c:v>
                </c:pt>
                <c:pt idx="4">
                  <c:v>108.0324303672868</c:v>
                </c:pt>
                <c:pt idx="5">
                  <c:v>109.841080810778</c:v>
                </c:pt>
                <c:pt idx="6">
                  <c:v>111.9415199231065</c:v>
                </c:pt>
                <c:pt idx="7">
                  <c:v>114.3378770030594</c:v>
                </c:pt>
                <c:pt idx="8">
                  <c:v>117.2959888691442</c:v>
                </c:pt>
                <c:pt idx="9">
                  <c:v>120.2776705819564</c:v>
                </c:pt>
                <c:pt idx="10">
                  <c:v>121.1388267319296</c:v>
                </c:pt>
                <c:pt idx="11">
                  <c:v>122.302744058523</c:v>
                </c:pt>
                <c:pt idx="12">
                  <c:v>123.8763030936026</c:v>
                </c:pt>
                <c:pt idx="13">
                  <c:v>125.7712764565918</c:v>
                </c:pt>
                <c:pt idx="14">
                  <c:v>127.607837838953</c:v>
                </c:pt>
              </c:numCache>
            </c:numRef>
          </c:val>
          <c:smooth val="0"/>
        </c:ser>
        <c:ser>
          <c:idx val="2"/>
          <c:order val="2"/>
          <c:tx>
            <c:v>I</c:v>
          </c:tx>
          <c:spPr>
            <a:ln w="38100">
              <a:solidFill>
                <a:srgbClr val="FF6600"/>
              </a:solidFill>
              <a:prstDash val="solid"/>
            </a:ln>
          </c:spPr>
          <c:marker>
            <c:symbol val="none"/>
          </c:marker>
          <c:val>
            <c:numRef>
              <c:f>'Macintosh HD:Eigene_Dateien:Friederike:Heiner Flassbeck:2014 FE:[Daten Nov 2013.xls]Preise I'!$AT$79:$BH$79</c:f>
              <c:numCache>
                <c:formatCode>General</c:formatCode>
                <c:ptCount val="15"/>
                <c:pt idx="0">
                  <c:v>100.0</c:v>
                </c:pt>
                <c:pt idx="1">
                  <c:v>101.945000836951</c:v>
                </c:pt>
                <c:pt idx="2">
                  <c:v>104.8787286362104</c:v>
                </c:pt>
                <c:pt idx="3">
                  <c:v>108.2432701036666</c:v>
                </c:pt>
                <c:pt idx="4">
                  <c:v>111.6191273523822</c:v>
                </c:pt>
                <c:pt idx="5">
                  <c:v>114.2892751691634</c:v>
                </c:pt>
                <c:pt idx="6">
                  <c:v>116.3660238728529</c:v>
                </c:pt>
                <c:pt idx="7">
                  <c:v>118.3530853254987</c:v>
                </c:pt>
                <c:pt idx="8">
                  <c:v>121.1626233476362</c:v>
                </c:pt>
                <c:pt idx="9">
                  <c:v>124.2318640363365</c:v>
                </c:pt>
                <c:pt idx="10">
                  <c:v>126.8270027795933</c:v>
                </c:pt>
                <c:pt idx="11">
                  <c:v>127.3194007222383</c:v>
                </c:pt>
                <c:pt idx="12">
                  <c:v>129.043974403906</c:v>
                </c:pt>
                <c:pt idx="13">
                  <c:v>131.2750365573173</c:v>
                </c:pt>
                <c:pt idx="14">
                  <c:v>133.0239264324315</c:v>
                </c:pt>
              </c:numCache>
            </c:numRef>
          </c:val>
          <c:smooth val="0"/>
        </c:ser>
        <c:ser>
          <c:idx val="3"/>
          <c:order val="3"/>
          <c:tx>
            <c:v>Sp+Port+Gr</c:v>
          </c:tx>
          <c:spPr>
            <a:ln w="38100">
              <a:solidFill>
                <a:srgbClr val="0000D4"/>
              </a:solidFill>
              <a:prstDash val="solid"/>
            </a:ln>
          </c:spPr>
          <c:marker>
            <c:symbol val="none"/>
          </c:marker>
          <c:val>
            <c:numRef>
              <c:f>'Macintosh HD:Eigene_Dateien:Friederike:Heiner Flassbeck:2014 FE:[Daten Nov 2013.xls]Preise I'!$AT$112:$BH$112</c:f>
              <c:numCache>
                <c:formatCode>General</c:formatCode>
                <c:ptCount val="15"/>
                <c:pt idx="0">
                  <c:v>100.0</c:v>
                </c:pt>
                <c:pt idx="1">
                  <c:v>103.4169978199016</c:v>
                </c:pt>
                <c:pt idx="2">
                  <c:v>107.5028026954811</c:v>
                </c:pt>
                <c:pt idx="3">
                  <c:v>111.9451382961141</c:v>
                </c:pt>
                <c:pt idx="4">
                  <c:v>116.3986893662653</c:v>
                </c:pt>
                <c:pt idx="5">
                  <c:v>120.6862621973783</c:v>
                </c:pt>
                <c:pt idx="6">
                  <c:v>125.4080834541923</c:v>
                </c:pt>
                <c:pt idx="7">
                  <c:v>130.0884389015304</c:v>
                </c:pt>
                <c:pt idx="8">
                  <c:v>134.2927570140197</c:v>
                </c:pt>
                <c:pt idx="9">
                  <c:v>137.8486245143938</c:v>
                </c:pt>
                <c:pt idx="10">
                  <c:v>138.5347908572644</c:v>
                </c:pt>
                <c:pt idx="11">
                  <c:v>138.933521565944</c:v>
                </c:pt>
                <c:pt idx="12">
                  <c:v>139.2074226253372</c:v>
                </c:pt>
                <c:pt idx="13">
                  <c:v>139.0082430026267</c:v>
                </c:pt>
                <c:pt idx="14">
                  <c:v>139.4539215591519</c:v>
                </c:pt>
              </c:numCache>
            </c:numRef>
          </c:val>
          <c:smooth val="0"/>
        </c:ser>
        <c:dLbls>
          <c:showLegendKey val="0"/>
          <c:showVal val="0"/>
          <c:showCatName val="0"/>
          <c:showSerName val="0"/>
          <c:showPercent val="0"/>
          <c:showBubbleSize val="0"/>
        </c:dLbls>
        <c:marker val="1"/>
        <c:smooth val="0"/>
        <c:axId val="2143407400"/>
        <c:axId val="2143401976"/>
      </c:lineChart>
      <c:catAx>
        <c:axId val="2143407400"/>
        <c:scaling>
          <c:orientation val="minMax"/>
        </c:scaling>
        <c:delete val="0"/>
        <c:axPos val="b"/>
        <c:title>
          <c:tx>
            <c:rich>
              <a:bodyPr/>
              <a:lstStyle/>
              <a:p>
                <a:pPr>
                  <a:defRPr sz="1200" b="1" i="0" u="none" strike="noStrike" baseline="0">
                    <a:solidFill>
                      <a:srgbClr val="000000"/>
                    </a:solidFill>
                    <a:latin typeface="Arial"/>
                    <a:ea typeface="Arial"/>
                    <a:cs typeface="Arial"/>
                  </a:defRPr>
                </a:pPr>
                <a:r>
                  <a:rPr lang="de-DE"/>
                  <a:t>Jahre</a:t>
                </a:r>
              </a:p>
            </c:rich>
          </c:tx>
          <c:layout>
            <c:manualLayout>
              <c:xMode val="edge"/>
              <c:yMode val="edge"/>
              <c:x val="0.493793085186965"/>
              <c:y val="0.848416259434327"/>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143401976"/>
        <c:crosses val="autoZero"/>
        <c:auto val="1"/>
        <c:lblAlgn val="ctr"/>
        <c:lblOffset val="100"/>
        <c:tickLblSkip val="1"/>
        <c:tickMarkSkip val="1"/>
        <c:noMultiLvlLbl val="0"/>
      </c:catAx>
      <c:valAx>
        <c:axId val="2143401976"/>
        <c:scaling>
          <c:orientation val="minMax"/>
          <c:min val="90.0"/>
        </c:scaling>
        <c:delete val="0"/>
        <c:axPos val="l"/>
        <c:majorGridlines>
          <c:spPr>
            <a:ln w="3175">
              <a:solidFill>
                <a:srgbClr val="000000"/>
              </a:solidFill>
              <a:prstDash val="sysDash"/>
            </a:ln>
          </c:spPr>
        </c:majorGridlines>
        <c:title>
          <c:tx>
            <c:rich>
              <a:bodyPr/>
              <a:lstStyle/>
              <a:p>
                <a:pPr>
                  <a:defRPr sz="1200" b="1" i="0" u="none" strike="noStrike" baseline="0">
                    <a:solidFill>
                      <a:srgbClr val="000000"/>
                    </a:solidFill>
                    <a:latin typeface="Arial"/>
                    <a:ea typeface="Arial"/>
                    <a:cs typeface="Arial"/>
                  </a:defRPr>
                </a:pPr>
                <a:r>
                  <a:rPr lang="de-DE"/>
                  <a:t>Index 1999 = 100</a:t>
                </a:r>
              </a:p>
            </c:rich>
          </c:tx>
          <c:layout>
            <c:manualLayout>
              <c:xMode val="edge"/>
              <c:yMode val="edge"/>
              <c:x val="0.00689655995669614"/>
              <c:y val="0.348416348301177"/>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143407400"/>
        <c:crosses val="autoZero"/>
        <c:crossBetween val="between"/>
        <c:majorUnit val="10.0"/>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1" i="0" u="none" strike="noStrike" baseline="0">
                <a:solidFill>
                  <a:srgbClr val="000000"/>
                </a:solidFill>
                <a:latin typeface="Arial"/>
                <a:ea typeface="Arial"/>
                <a:cs typeface="Arial"/>
              </a:defRPr>
            </a:pPr>
            <a:r>
              <a:rPr lang="de-DE"/>
              <a:t>Real wage and unemployment in Portugal</a:t>
            </a:r>
          </a:p>
        </c:rich>
      </c:tx>
      <c:layout>
        <c:manualLayout>
          <c:xMode val="edge"/>
          <c:yMode val="edge"/>
          <c:x val="0.222068965517241"/>
          <c:y val="0.0203619909502262"/>
        </c:manualLayout>
      </c:layout>
      <c:overlay val="0"/>
      <c:spPr>
        <a:noFill/>
        <a:ln w="25400">
          <a:noFill/>
        </a:ln>
      </c:spPr>
    </c:title>
    <c:autoTitleDeleted val="0"/>
    <c:plotArea>
      <c:layout>
        <c:manualLayout>
          <c:layoutTarget val="inner"/>
          <c:xMode val="edge"/>
          <c:yMode val="edge"/>
          <c:x val="0.16551724137931"/>
          <c:y val="0.126696832579186"/>
          <c:w val="0.735172413793103"/>
          <c:h val="0.565610859728507"/>
        </c:manualLayout>
      </c:layout>
      <c:lineChart>
        <c:grouping val="standard"/>
        <c:varyColors val="0"/>
        <c:ser>
          <c:idx val="3"/>
          <c:order val="0"/>
          <c:tx>
            <c:v>ALQ Port</c:v>
          </c:tx>
          <c:spPr>
            <a:ln w="38100">
              <a:solidFill>
                <a:srgbClr val="DD0806"/>
              </a:solidFill>
              <a:prstDash val="solid"/>
            </a:ln>
          </c:spPr>
          <c:marker>
            <c:symbol val="none"/>
          </c:marker>
          <c:cat>
            <c:numRef>
              <c:f>AL!$AT$5:$BH$5</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AL!$AT$34:$BH$34</c:f>
              <c:numCache>
                <c:formatCode>General</c:formatCode>
                <c:ptCount val="15"/>
                <c:pt idx="0">
                  <c:v>5.0</c:v>
                </c:pt>
                <c:pt idx="1">
                  <c:v>4.5</c:v>
                </c:pt>
                <c:pt idx="2">
                  <c:v>4.6</c:v>
                </c:pt>
                <c:pt idx="3">
                  <c:v>5.7</c:v>
                </c:pt>
                <c:pt idx="4">
                  <c:v>7.1</c:v>
                </c:pt>
                <c:pt idx="5">
                  <c:v>7.5</c:v>
                </c:pt>
                <c:pt idx="6">
                  <c:v>8.6</c:v>
                </c:pt>
                <c:pt idx="7">
                  <c:v>8.6</c:v>
                </c:pt>
                <c:pt idx="8">
                  <c:v>8.9</c:v>
                </c:pt>
                <c:pt idx="9">
                  <c:v>8.5</c:v>
                </c:pt>
                <c:pt idx="10">
                  <c:v>10.6</c:v>
                </c:pt>
                <c:pt idx="11">
                  <c:v>12.0</c:v>
                </c:pt>
                <c:pt idx="12">
                  <c:v>12.9</c:v>
                </c:pt>
                <c:pt idx="13">
                  <c:v>15.9</c:v>
                </c:pt>
                <c:pt idx="14">
                  <c:v>18.2</c:v>
                </c:pt>
              </c:numCache>
            </c:numRef>
          </c:val>
          <c:smooth val="0"/>
        </c:ser>
        <c:dLbls>
          <c:showLegendKey val="0"/>
          <c:showVal val="0"/>
          <c:showCatName val="0"/>
          <c:showSerName val="0"/>
          <c:showPercent val="0"/>
          <c:showBubbleSize val="0"/>
        </c:dLbls>
        <c:marker val="1"/>
        <c:smooth val="0"/>
        <c:axId val="2057370888"/>
        <c:axId val="2095020904"/>
      </c:lineChart>
      <c:lineChart>
        <c:grouping val="standard"/>
        <c:varyColors val="0"/>
        <c:ser>
          <c:idx val="1"/>
          <c:order val="1"/>
          <c:tx>
            <c:v>Reallohn Usicht Port</c:v>
          </c:tx>
          <c:spPr>
            <a:ln w="38100">
              <a:solidFill>
                <a:srgbClr val="006411"/>
              </a:solidFill>
              <a:prstDash val="solid"/>
            </a:ln>
          </c:spPr>
          <c:marker>
            <c:symbol val="none"/>
          </c:marker>
          <c:val>
            <c:numRef>
              <c:f>Löhne!$AT$142:$BH$142</c:f>
              <c:numCache>
                <c:formatCode>0.00</c:formatCode>
                <c:ptCount val="15"/>
                <c:pt idx="0">
                  <c:v>9.731321644194354</c:v>
                </c:pt>
                <c:pt idx="1">
                  <c:v>10.21905793760224</c:v>
                </c:pt>
                <c:pt idx="2">
                  <c:v>10.18202541734802</c:v>
                </c:pt>
                <c:pt idx="3">
                  <c:v>10.12756376025067</c:v>
                </c:pt>
                <c:pt idx="4">
                  <c:v>10.23600939777503</c:v>
                </c:pt>
                <c:pt idx="5">
                  <c:v>10.17572787524718</c:v>
                </c:pt>
                <c:pt idx="6">
                  <c:v>10.45279886813998</c:v>
                </c:pt>
                <c:pt idx="7">
                  <c:v>10.27980664857413</c:v>
                </c:pt>
                <c:pt idx="8">
                  <c:v>10.47678878717385</c:v>
                </c:pt>
                <c:pt idx="9">
                  <c:v>10.54465635601246</c:v>
                </c:pt>
                <c:pt idx="10">
                  <c:v>10.89147009117035</c:v>
                </c:pt>
                <c:pt idx="11">
                  <c:v>11.0771164720153</c:v>
                </c:pt>
                <c:pt idx="12">
                  <c:v>11.03016220667334</c:v>
                </c:pt>
                <c:pt idx="13">
                  <c:v>10.85340365257</c:v>
                </c:pt>
                <c:pt idx="14">
                  <c:v>10.99132020998184</c:v>
                </c:pt>
              </c:numCache>
            </c:numRef>
          </c:val>
          <c:smooth val="0"/>
        </c:ser>
        <c:ser>
          <c:idx val="0"/>
          <c:order val="2"/>
          <c:tx>
            <c:v>Reall Konssicht Port</c:v>
          </c:tx>
          <c:spPr>
            <a:ln w="38100">
              <a:solidFill>
                <a:srgbClr val="1FB714"/>
              </a:solidFill>
              <a:prstDash val="solid"/>
            </a:ln>
          </c:spPr>
          <c:marker>
            <c:symbol val="none"/>
          </c:marker>
          <c:val>
            <c:numRef>
              <c:f>Löhne!$AT$89:$BH$89</c:f>
              <c:numCache>
                <c:formatCode>0.00</c:formatCode>
                <c:ptCount val="15"/>
                <c:pt idx="0">
                  <c:v>9.68228401371313</c:v>
                </c:pt>
                <c:pt idx="1">
                  <c:v>10.1421941303112</c:v>
                </c:pt>
                <c:pt idx="2">
                  <c:v>10.11147300423837</c:v>
                </c:pt>
                <c:pt idx="3">
                  <c:v>10.15105709570505</c:v>
                </c:pt>
                <c:pt idx="4">
                  <c:v>10.26439001474614</c:v>
                </c:pt>
                <c:pt idx="5">
                  <c:v>10.19637196684206</c:v>
                </c:pt>
                <c:pt idx="6">
                  <c:v>10.45279886813998</c:v>
                </c:pt>
                <c:pt idx="7">
                  <c:v>10.25386811136792</c:v>
                </c:pt>
                <c:pt idx="8">
                  <c:v>10.43060981659814</c:v>
                </c:pt>
                <c:pt idx="9">
                  <c:v>10.39847965393007</c:v>
                </c:pt>
                <c:pt idx="10">
                  <c:v>11.08771736139111</c:v>
                </c:pt>
                <c:pt idx="11">
                  <c:v>11.20076155082993</c:v>
                </c:pt>
                <c:pt idx="12">
                  <c:v>10.80208783968574</c:v>
                </c:pt>
                <c:pt idx="13">
                  <c:v>10.39821876583972</c:v>
                </c:pt>
                <c:pt idx="14">
                  <c:v>10.6732940192651</c:v>
                </c:pt>
              </c:numCache>
            </c:numRef>
          </c:val>
          <c:smooth val="0"/>
        </c:ser>
        <c:dLbls>
          <c:showLegendKey val="0"/>
          <c:showVal val="0"/>
          <c:showCatName val="0"/>
          <c:showSerName val="0"/>
          <c:showPercent val="0"/>
          <c:showBubbleSize val="0"/>
        </c:dLbls>
        <c:marker val="1"/>
        <c:smooth val="0"/>
        <c:axId val="2094032104"/>
        <c:axId val="2094040792"/>
      </c:lineChart>
      <c:catAx>
        <c:axId val="2057370888"/>
        <c:scaling>
          <c:orientation val="minMax"/>
        </c:scaling>
        <c:delete val="0"/>
        <c:axPos val="b"/>
        <c:title>
          <c:tx>
            <c:rich>
              <a:bodyPr/>
              <a:lstStyle/>
              <a:p>
                <a:pPr>
                  <a:defRPr sz="1200" b="1" i="0" u="none" strike="noStrike" baseline="0">
                    <a:solidFill>
                      <a:srgbClr val="000000"/>
                    </a:solidFill>
                    <a:latin typeface="Arial"/>
                    <a:ea typeface="Arial"/>
                    <a:cs typeface="Arial"/>
                  </a:defRPr>
                </a:pPr>
                <a:r>
                  <a:rPr lang="de-DE"/>
                  <a:t>years</a:t>
                </a:r>
              </a:p>
            </c:rich>
          </c:tx>
          <c:layout>
            <c:manualLayout>
              <c:xMode val="edge"/>
              <c:yMode val="edge"/>
              <c:x val="0.511724137931034"/>
              <c:y val="0.769230769230769"/>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5400000" vert="horz"/>
          <a:lstStyle/>
          <a:p>
            <a:pPr>
              <a:defRPr sz="1200" b="0" i="0" u="none" strike="noStrike" baseline="0">
                <a:solidFill>
                  <a:srgbClr val="000000"/>
                </a:solidFill>
                <a:latin typeface="Arial"/>
                <a:ea typeface="Arial"/>
                <a:cs typeface="Arial"/>
              </a:defRPr>
            </a:pPr>
            <a:endParaRPr lang="de-DE"/>
          </a:p>
        </c:txPr>
        <c:crossAx val="2095020904"/>
        <c:crossesAt val="4.0"/>
        <c:auto val="1"/>
        <c:lblAlgn val="ctr"/>
        <c:lblOffset val="100"/>
        <c:tickLblSkip val="1"/>
        <c:tickMarkSkip val="1"/>
        <c:noMultiLvlLbl val="0"/>
      </c:catAx>
      <c:valAx>
        <c:axId val="2095020904"/>
        <c:scaling>
          <c:orientation val="minMax"/>
          <c:max val="20.0"/>
          <c:min val="4.0"/>
        </c:scaling>
        <c:delete val="0"/>
        <c:axPos val="l"/>
        <c:majorGridlines>
          <c:spPr>
            <a:ln w="3175">
              <a:solidFill>
                <a:srgbClr val="000000"/>
              </a:solidFill>
              <a:prstDash val="sysDash"/>
            </a:ln>
          </c:spPr>
        </c:majorGridlines>
        <c:title>
          <c:tx>
            <c:rich>
              <a:bodyPr/>
              <a:lstStyle/>
              <a:p>
                <a:pPr>
                  <a:defRPr sz="1400" b="1" i="0" u="none" strike="noStrike" baseline="0">
                    <a:solidFill>
                      <a:srgbClr val="DD0806"/>
                    </a:solidFill>
                    <a:latin typeface="Arial"/>
                    <a:ea typeface="Arial"/>
                    <a:cs typeface="Arial"/>
                  </a:defRPr>
                </a:pPr>
                <a:r>
                  <a:rPr lang="de-DE"/>
                  <a:t>Unemployment rate in %</a:t>
                </a:r>
              </a:p>
            </c:rich>
          </c:tx>
          <c:layout>
            <c:manualLayout>
              <c:xMode val="edge"/>
              <c:yMode val="edge"/>
              <c:x val="0.100689655172414"/>
              <c:y val="0.221719457013575"/>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057370888"/>
        <c:crosses val="autoZero"/>
        <c:crossBetween val="between"/>
        <c:majorUnit val="4.0"/>
      </c:valAx>
      <c:catAx>
        <c:axId val="2094032104"/>
        <c:scaling>
          <c:orientation val="minMax"/>
        </c:scaling>
        <c:delete val="1"/>
        <c:axPos val="b"/>
        <c:majorTickMark val="out"/>
        <c:minorTickMark val="none"/>
        <c:tickLblPos val="nextTo"/>
        <c:crossAx val="2094040792"/>
        <c:crossesAt val="9.0"/>
        <c:auto val="1"/>
        <c:lblAlgn val="ctr"/>
        <c:lblOffset val="100"/>
        <c:noMultiLvlLbl val="0"/>
      </c:catAx>
      <c:valAx>
        <c:axId val="2094040792"/>
        <c:scaling>
          <c:orientation val="minMax"/>
          <c:max val="13.0"/>
          <c:min val="9.0"/>
        </c:scaling>
        <c:delete val="0"/>
        <c:axPos val="r"/>
        <c:title>
          <c:tx>
            <c:rich>
              <a:bodyPr/>
              <a:lstStyle/>
              <a:p>
                <a:pPr>
                  <a:defRPr sz="1400" b="1" i="0" u="none" strike="noStrike" baseline="0">
                    <a:solidFill>
                      <a:srgbClr val="000000"/>
                    </a:solidFill>
                    <a:latin typeface="Arial"/>
                    <a:ea typeface="Arial"/>
                    <a:cs typeface="Arial"/>
                  </a:defRPr>
                </a:pPr>
                <a:r>
                  <a:rPr lang="de-DE"/>
                  <a:t>Real wage per hour (in 2005 prices)</a:t>
                </a:r>
              </a:p>
            </c:rich>
          </c:tx>
          <c:layout>
            <c:manualLayout>
              <c:xMode val="edge"/>
              <c:yMode val="edge"/>
              <c:x val="0.933793103448276"/>
              <c:y val="0.14027149321267"/>
            </c:manualLayout>
          </c:layout>
          <c:overlay val="0"/>
          <c:spPr>
            <a:noFill/>
            <a:ln w="25400">
              <a:noFill/>
            </a:ln>
          </c:spPr>
        </c:title>
        <c:numFmt formatCode="0" sourceLinked="0"/>
        <c:majorTickMark val="cross"/>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094032104"/>
        <c:crosses val="max"/>
        <c:crossBetween val="between"/>
        <c:majorUnit val="1.0"/>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1" i="0" u="none" strike="noStrike" baseline="0">
                <a:solidFill>
                  <a:srgbClr val="000000"/>
                </a:solidFill>
                <a:latin typeface="Arial"/>
                <a:ea typeface="Arial"/>
                <a:cs typeface="Arial"/>
              </a:defRPr>
            </a:pPr>
            <a:r>
              <a:rPr lang="de-DE"/>
              <a:t>Real wage and unemployment in Greece</a:t>
            </a:r>
          </a:p>
        </c:rich>
      </c:tx>
      <c:layout>
        <c:manualLayout>
          <c:xMode val="edge"/>
          <c:yMode val="edge"/>
          <c:x val="0.231724137931034"/>
          <c:y val="0.0203619909502262"/>
        </c:manualLayout>
      </c:layout>
      <c:overlay val="0"/>
      <c:spPr>
        <a:noFill/>
        <a:ln w="25400">
          <a:noFill/>
        </a:ln>
      </c:spPr>
    </c:title>
    <c:autoTitleDeleted val="0"/>
    <c:plotArea>
      <c:layout>
        <c:manualLayout>
          <c:layoutTarget val="inner"/>
          <c:xMode val="edge"/>
          <c:yMode val="edge"/>
          <c:x val="0.16551724137931"/>
          <c:y val="0.126696832579186"/>
          <c:w val="0.735172413793103"/>
          <c:h val="0.565610859728507"/>
        </c:manualLayout>
      </c:layout>
      <c:lineChart>
        <c:grouping val="standard"/>
        <c:varyColors val="0"/>
        <c:ser>
          <c:idx val="3"/>
          <c:order val="0"/>
          <c:tx>
            <c:v>ALQ Greece</c:v>
          </c:tx>
          <c:spPr>
            <a:ln w="38100">
              <a:solidFill>
                <a:srgbClr val="DD0806"/>
              </a:solidFill>
              <a:prstDash val="solid"/>
            </a:ln>
          </c:spPr>
          <c:marker>
            <c:symbol val="none"/>
          </c:marker>
          <c:cat>
            <c:numRef>
              <c:f>AL!$AT$5:$BH$5</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AL!$AT$21:$BH$21</c:f>
              <c:numCache>
                <c:formatCode>General</c:formatCode>
                <c:ptCount val="15"/>
                <c:pt idx="0">
                  <c:v>12.0</c:v>
                </c:pt>
                <c:pt idx="1">
                  <c:v>11.2</c:v>
                </c:pt>
                <c:pt idx="2">
                  <c:v>10.7</c:v>
                </c:pt>
                <c:pt idx="3">
                  <c:v>10.3</c:v>
                </c:pt>
                <c:pt idx="4">
                  <c:v>9.7</c:v>
                </c:pt>
                <c:pt idx="5">
                  <c:v>10.5</c:v>
                </c:pt>
                <c:pt idx="6">
                  <c:v>9.9</c:v>
                </c:pt>
                <c:pt idx="7">
                  <c:v>8.9</c:v>
                </c:pt>
                <c:pt idx="8">
                  <c:v>8.3</c:v>
                </c:pt>
                <c:pt idx="9">
                  <c:v>7.7</c:v>
                </c:pt>
                <c:pt idx="10">
                  <c:v>9.5</c:v>
                </c:pt>
                <c:pt idx="11">
                  <c:v>12.6</c:v>
                </c:pt>
                <c:pt idx="12">
                  <c:v>17.7</c:v>
                </c:pt>
                <c:pt idx="13">
                  <c:v>24.3</c:v>
                </c:pt>
                <c:pt idx="14">
                  <c:v>27.0</c:v>
                </c:pt>
              </c:numCache>
            </c:numRef>
          </c:val>
          <c:smooth val="0"/>
        </c:ser>
        <c:dLbls>
          <c:showLegendKey val="0"/>
          <c:showVal val="0"/>
          <c:showCatName val="0"/>
          <c:showSerName val="0"/>
          <c:showPercent val="0"/>
          <c:showBubbleSize val="0"/>
        </c:dLbls>
        <c:marker val="1"/>
        <c:smooth val="0"/>
        <c:axId val="-2139566408"/>
        <c:axId val="-2139403176"/>
      </c:lineChart>
      <c:lineChart>
        <c:grouping val="standard"/>
        <c:varyColors val="0"/>
        <c:ser>
          <c:idx val="0"/>
          <c:order val="1"/>
          <c:tx>
            <c:v>Reall privVerbr Gr</c:v>
          </c:tx>
          <c:spPr>
            <a:ln w="38100">
              <a:solidFill>
                <a:srgbClr val="1FB714"/>
              </a:solidFill>
              <a:prstDash val="solid"/>
            </a:ln>
          </c:spPr>
          <c:marker>
            <c:symbol val="none"/>
          </c:marker>
          <c:val>
            <c:numRef>
              <c:f>Löhne!$AT$76:$BH$76</c:f>
              <c:numCache>
                <c:formatCode>0.00</c:formatCode>
                <c:ptCount val="15"/>
                <c:pt idx="0">
                  <c:v>11.98200721341763</c:v>
                </c:pt>
                <c:pt idx="1">
                  <c:v>11.3814769851727</c:v>
                </c:pt>
                <c:pt idx="2">
                  <c:v>11.30729528026588</c:v>
                </c:pt>
                <c:pt idx="3">
                  <c:v>12.3339978941243</c:v>
                </c:pt>
                <c:pt idx="4">
                  <c:v>12.7249246174083</c:v>
                </c:pt>
                <c:pt idx="5">
                  <c:v>12.94461792431399</c:v>
                </c:pt>
                <c:pt idx="6">
                  <c:v>12.78624045754458</c:v>
                </c:pt>
                <c:pt idx="7">
                  <c:v>12.77103177197158</c:v>
                </c:pt>
                <c:pt idx="8">
                  <c:v>13.07240692261304</c:v>
                </c:pt>
                <c:pt idx="9">
                  <c:v>12.83637648799779</c:v>
                </c:pt>
                <c:pt idx="10">
                  <c:v>13.39350733903375</c:v>
                </c:pt>
                <c:pt idx="11">
                  <c:v>12.71547520208448</c:v>
                </c:pt>
                <c:pt idx="12">
                  <c:v>11.89734873764282</c:v>
                </c:pt>
                <c:pt idx="13">
                  <c:v>11.44313072725401</c:v>
                </c:pt>
                <c:pt idx="14">
                  <c:v>10.72793942965777</c:v>
                </c:pt>
              </c:numCache>
            </c:numRef>
          </c:val>
          <c:smooth val="0"/>
        </c:ser>
        <c:ser>
          <c:idx val="1"/>
          <c:order val="2"/>
          <c:tx>
            <c:v>Reallohn Usicht Gr</c:v>
          </c:tx>
          <c:spPr>
            <a:ln w="38100">
              <a:solidFill>
                <a:srgbClr val="006411"/>
              </a:solidFill>
              <a:prstDash val="solid"/>
            </a:ln>
          </c:spPr>
          <c:marker>
            <c:symbol val="none"/>
          </c:marker>
          <c:val>
            <c:numRef>
              <c:f>Löhne!$AT$129:$BH$129</c:f>
              <c:numCache>
                <c:formatCode>0.00</c:formatCode>
                <c:ptCount val="15"/>
                <c:pt idx="0">
                  <c:v>11.66205471392902</c:v>
                </c:pt>
                <c:pt idx="1">
                  <c:v>11.52135022663616</c:v>
                </c:pt>
                <c:pt idx="2">
                  <c:v>11.39643693038881</c:v>
                </c:pt>
                <c:pt idx="3">
                  <c:v>12.33615055055654</c:v>
                </c:pt>
                <c:pt idx="4">
                  <c:v>12.65781544003014</c:v>
                </c:pt>
                <c:pt idx="5">
                  <c:v>12.87227471444867</c:v>
                </c:pt>
                <c:pt idx="6">
                  <c:v>12.78624045754458</c:v>
                </c:pt>
                <c:pt idx="7">
                  <c:v>12.89612728392777</c:v>
                </c:pt>
                <c:pt idx="8">
                  <c:v>13.1718153532389</c:v>
                </c:pt>
                <c:pt idx="9">
                  <c:v>12.8687993545844</c:v>
                </c:pt>
                <c:pt idx="10">
                  <c:v>13.21466883656097</c:v>
                </c:pt>
                <c:pt idx="11">
                  <c:v>12.9042109905106</c:v>
                </c:pt>
                <c:pt idx="12">
                  <c:v>12.35331124741674</c:v>
                </c:pt>
                <c:pt idx="13">
                  <c:v>12.08261461496487</c:v>
                </c:pt>
                <c:pt idx="14">
                  <c:v>11.36445838581118</c:v>
                </c:pt>
              </c:numCache>
            </c:numRef>
          </c:val>
          <c:smooth val="0"/>
        </c:ser>
        <c:dLbls>
          <c:showLegendKey val="0"/>
          <c:showVal val="0"/>
          <c:showCatName val="0"/>
          <c:showSerName val="0"/>
          <c:showPercent val="0"/>
          <c:showBubbleSize val="0"/>
        </c:dLbls>
        <c:marker val="1"/>
        <c:smooth val="0"/>
        <c:axId val="-2139355944"/>
        <c:axId val="-2139342136"/>
      </c:lineChart>
      <c:catAx>
        <c:axId val="-2139566408"/>
        <c:scaling>
          <c:orientation val="minMax"/>
        </c:scaling>
        <c:delete val="0"/>
        <c:axPos val="b"/>
        <c:title>
          <c:tx>
            <c:rich>
              <a:bodyPr/>
              <a:lstStyle/>
              <a:p>
                <a:pPr>
                  <a:defRPr sz="1200" b="1" i="0" u="none" strike="noStrike" baseline="0">
                    <a:solidFill>
                      <a:srgbClr val="000000"/>
                    </a:solidFill>
                    <a:latin typeface="Arial"/>
                    <a:ea typeface="Arial"/>
                    <a:cs typeface="Arial"/>
                  </a:defRPr>
                </a:pPr>
                <a:r>
                  <a:rPr lang="de-DE"/>
                  <a:t>years</a:t>
                </a:r>
              </a:p>
            </c:rich>
          </c:tx>
          <c:layout>
            <c:manualLayout>
              <c:xMode val="edge"/>
              <c:yMode val="edge"/>
              <c:x val="0.511724137931034"/>
              <c:y val="0.769230769230769"/>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5400000" vert="horz"/>
          <a:lstStyle/>
          <a:p>
            <a:pPr>
              <a:defRPr sz="1200" b="0" i="0" u="none" strike="noStrike" baseline="0">
                <a:solidFill>
                  <a:srgbClr val="000000"/>
                </a:solidFill>
                <a:latin typeface="Arial"/>
                <a:ea typeface="Arial"/>
                <a:cs typeface="Arial"/>
              </a:defRPr>
            </a:pPr>
            <a:endParaRPr lang="de-DE"/>
          </a:p>
        </c:txPr>
        <c:crossAx val="-2139403176"/>
        <c:crosses val="autoZero"/>
        <c:auto val="1"/>
        <c:lblAlgn val="ctr"/>
        <c:lblOffset val="100"/>
        <c:tickLblSkip val="1"/>
        <c:tickMarkSkip val="1"/>
        <c:noMultiLvlLbl val="0"/>
      </c:catAx>
      <c:valAx>
        <c:axId val="-2139403176"/>
        <c:scaling>
          <c:orientation val="minMax"/>
        </c:scaling>
        <c:delete val="0"/>
        <c:axPos val="l"/>
        <c:majorGridlines>
          <c:spPr>
            <a:ln w="3175">
              <a:solidFill>
                <a:srgbClr val="000000"/>
              </a:solidFill>
              <a:prstDash val="sysDash"/>
            </a:ln>
          </c:spPr>
        </c:majorGridlines>
        <c:title>
          <c:tx>
            <c:rich>
              <a:bodyPr/>
              <a:lstStyle/>
              <a:p>
                <a:pPr>
                  <a:defRPr sz="1400" b="1" i="0" u="none" strike="noStrike" baseline="0">
                    <a:solidFill>
                      <a:srgbClr val="DD0806"/>
                    </a:solidFill>
                    <a:latin typeface="Arial"/>
                    <a:ea typeface="Arial"/>
                    <a:cs typeface="Arial"/>
                  </a:defRPr>
                </a:pPr>
                <a:r>
                  <a:rPr lang="de-DE" sz="1200" dirty="0" err="1"/>
                  <a:t>Unemployment</a:t>
                </a:r>
                <a:r>
                  <a:rPr lang="de-DE" sz="1200" dirty="0"/>
                  <a:t> rate in %</a:t>
                </a:r>
              </a:p>
            </c:rich>
          </c:tx>
          <c:layout>
            <c:manualLayout>
              <c:xMode val="edge"/>
              <c:yMode val="edge"/>
              <c:x val="0.0676772556112741"/>
              <c:y val="0.221719560024878"/>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139566408"/>
        <c:crosses val="autoZero"/>
        <c:crossBetween val="between"/>
      </c:valAx>
      <c:catAx>
        <c:axId val="-2139355944"/>
        <c:scaling>
          <c:orientation val="minMax"/>
        </c:scaling>
        <c:delete val="1"/>
        <c:axPos val="b"/>
        <c:majorTickMark val="out"/>
        <c:minorTickMark val="none"/>
        <c:tickLblPos val="nextTo"/>
        <c:crossAx val="-2139342136"/>
        <c:crosses val="autoZero"/>
        <c:auto val="1"/>
        <c:lblAlgn val="ctr"/>
        <c:lblOffset val="100"/>
        <c:noMultiLvlLbl val="0"/>
      </c:catAx>
      <c:valAx>
        <c:axId val="-2139342136"/>
        <c:scaling>
          <c:orientation val="minMax"/>
          <c:max val="22.0"/>
          <c:min val="10.0"/>
        </c:scaling>
        <c:delete val="0"/>
        <c:axPos val="r"/>
        <c:title>
          <c:tx>
            <c:rich>
              <a:bodyPr/>
              <a:lstStyle/>
              <a:p>
                <a:pPr>
                  <a:defRPr sz="1400" b="1" i="0" u="none" strike="noStrike" baseline="0">
                    <a:solidFill>
                      <a:srgbClr val="000000"/>
                    </a:solidFill>
                    <a:latin typeface="Arial"/>
                    <a:ea typeface="Arial"/>
                    <a:cs typeface="Arial"/>
                  </a:defRPr>
                </a:pPr>
                <a:r>
                  <a:rPr lang="de-DE" sz="1200" dirty="0"/>
                  <a:t>Real wage per </a:t>
                </a:r>
                <a:r>
                  <a:rPr lang="de-DE" sz="1200" dirty="0" err="1"/>
                  <a:t>hour</a:t>
                </a:r>
                <a:r>
                  <a:rPr lang="de-DE" sz="1200" dirty="0"/>
                  <a:t> (in 2005 </a:t>
                </a:r>
                <a:r>
                  <a:rPr lang="de-DE" sz="1200" dirty="0" err="1"/>
                  <a:t>prices</a:t>
                </a:r>
                <a:r>
                  <a:rPr lang="de-DE" sz="1200" dirty="0"/>
                  <a:t>)</a:t>
                </a:r>
              </a:p>
            </c:rich>
          </c:tx>
          <c:layout>
            <c:manualLayout>
              <c:xMode val="edge"/>
              <c:yMode val="edge"/>
              <c:x val="0.953967370309798"/>
              <c:y val="0.137380219331915"/>
            </c:manualLayout>
          </c:layout>
          <c:overlay val="0"/>
          <c:spPr>
            <a:noFill/>
            <a:ln w="25400">
              <a:noFill/>
            </a:ln>
          </c:spPr>
        </c:title>
        <c:numFmt formatCode="0" sourceLinked="0"/>
        <c:majorTickMark val="cross"/>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139355944"/>
        <c:crosses val="max"/>
        <c:crossBetween val="between"/>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1" i="0" u="none" strike="noStrike" baseline="0">
                <a:solidFill>
                  <a:srgbClr val="000000"/>
                </a:solidFill>
                <a:latin typeface="Arial"/>
                <a:ea typeface="Arial"/>
                <a:cs typeface="Arial"/>
              </a:defRPr>
            </a:pPr>
            <a:r>
              <a:rPr lang="de-DE"/>
              <a:t>Real wage and unemployment in Spain</a:t>
            </a:r>
          </a:p>
        </c:rich>
      </c:tx>
      <c:layout>
        <c:manualLayout>
          <c:xMode val="edge"/>
          <c:yMode val="edge"/>
          <c:x val="0.241379310344828"/>
          <c:y val="0.0203619909502262"/>
        </c:manualLayout>
      </c:layout>
      <c:overlay val="0"/>
      <c:spPr>
        <a:noFill/>
        <a:ln w="25400">
          <a:noFill/>
        </a:ln>
      </c:spPr>
    </c:title>
    <c:autoTitleDeleted val="0"/>
    <c:plotArea>
      <c:layout>
        <c:manualLayout>
          <c:layoutTarget val="inner"/>
          <c:xMode val="edge"/>
          <c:yMode val="edge"/>
          <c:x val="0.16551724137931"/>
          <c:y val="0.126696832579186"/>
          <c:w val="0.735172413793103"/>
          <c:h val="0.565610859728507"/>
        </c:manualLayout>
      </c:layout>
      <c:lineChart>
        <c:grouping val="standard"/>
        <c:varyColors val="0"/>
        <c:ser>
          <c:idx val="3"/>
          <c:order val="0"/>
          <c:tx>
            <c:v>ALQ Spanien</c:v>
          </c:tx>
          <c:spPr>
            <a:ln w="38100">
              <a:solidFill>
                <a:srgbClr val="DD0806"/>
              </a:solidFill>
              <a:prstDash val="solid"/>
            </a:ln>
          </c:spPr>
          <c:marker>
            <c:symbol val="none"/>
          </c:marker>
          <c:cat>
            <c:numRef>
              <c:f>'[Südeuropa AL Löhne.xls]AL'!$AT$5:$BH$5</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'[Südeuropa AL Löhne.xls]AL'!$AT$22:$BH$22</c:f>
              <c:numCache>
                <c:formatCode>General</c:formatCode>
                <c:ptCount val="15"/>
                <c:pt idx="0">
                  <c:v>13.2</c:v>
                </c:pt>
                <c:pt idx="1">
                  <c:v>11.7</c:v>
                </c:pt>
                <c:pt idx="2">
                  <c:v>10.5</c:v>
                </c:pt>
                <c:pt idx="3">
                  <c:v>11.4</c:v>
                </c:pt>
                <c:pt idx="4">
                  <c:v>11.4</c:v>
                </c:pt>
                <c:pt idx="5">
                  <c:v>10.9</c:v>
                </c:pt>
                <c:pt idx="6">
                  <c:v>9.2</c:v>
                </c:pt>
                <c:pt idx="7">
                  <c:v>8.5</c:v>
                </c:pt>
                <c:pt idx="8">
                  <c:v>8.3</c:v>
                </c:pt>
                <c:pt idx="9">
                  <c:v>11.3</c:v>
                </c:pt>
                <c:pt idx="10">
                  <c:v>18.0</c:v>
                </c:pt>
                <c:pt idx="11">
                  <c:v>20.1</c:v>
                </c:pt>
                <c:pt idx="12">
                  <c:v>21.7</c:v>
                </c:pt>
                <c:pt idx="13">
                  <c:v>25.0</c:v>
                </c:pt>
                <c:pt idx="14">
                  <c:v>27.0</c:v>
                </c:pt>
              </c:numCache>
            </c:numRef>
          </c:val>
          <c:smooth val="0"/>
        </c:ser>
        <c:dLbls>
          <c:showLegendKey val="0"/>
          <c:showVal val="0"/>
          <c:showCatName val="0"/>
          <c:showSerName val="0"/>
          <c:showPercent val="0"/>
          <c:showBubbleSize val="0"/>
        </c:dLbls>
        <c:marker val="1"/>
        <c:smooth val="0"/>
        <c:axId val="-2139579656"/>
        <c:axId val="-2139815224"/>
      </c:lineChart>
      <c:lineChart>
        <c:grouping val="standard"/>
        <c:varyColors val="0"/>
        <c:ser>
          <c:idx val="0"/>
          <c:order val="1"/>
          <c:tx>
            <c:v>Reall privVerbr Sp</c:v>
          </c:tx>
          <c:spPr>
            <a:ln w="38100">
              <a:solidFill>
                <a:srgbClr val="1FB714"/>
              </a:solidFill>
              <a:prstDash val="solid"/>
            </a:ln>
          </c:spPr>
          <c:marker>
            <c:symbol val="none"/>
          </c:marker>
          <c:val>
            <c:numRef>
              <c:f>'[Südeuropa AL Löhne.xls]Löhne'!$AT$77:$BH$77</c:f>
              <c:numCache>
                <c:formatCode>0.00</c:formatCode>
                <c:ptCount val="15"/>
                <c:pt idx="0">
                  <c:v>15.91739729036518</c:v>
                </c:pt>
                <c:pt idx="1">
                  <c:v>15.76695309240733</c:v>
                </c:pt>
                <c:pt idx="2">
                  <c:v>15.72628118605384</c:v>
                </c:pt>
                <c:pt idx="3">
                  <c:v>15.78949670643041</c:v>
                </c:pt>
                <c:pt idx="4">
                  <c:v>15.84006040286263</c:v>
                </c:pt>
                <c:pt idx="5">
                  <c:v>15.7397746689677</c:v>
                </c:pt>
                <c:pt idx="6">
                  <c:v>15.80215687160871</c:v>
                </c:pt>
                <c:pt idx="7">
                  <c:v>15.86921688162177</c:v>
                </c:pt>
                <c:pt idx="8">
                  <c:v>16.23502058073008</c:v>
                </c:pt>
                <c:pt idx="9">
                  <c:v>16.69513633060476</c:v>
                </c:pt>
                <c:pt idx="10">
                  <c:v>17.52132424085323</c:v>
                </c:pt>
                <c:pt idx="11">
                  <c:v>17.18105666748877</c:v>
                </c:pt>
                <c:pt idx="12">
                  <c:v>16.68238350983905</c:v>
                </c:pt>
                <c:pt idx="13">
                  <c:v>16.19812392152906</c:v>
                </c:pt>
                <c:pt idx="14">
                  <c:v>16.14763936636975</c:v>
                </c:pt>
              </c:numCache>
            </c:numRef>
          </c:val>
          <c:smooth val="0"/>
        </c:ser>
        <c:ser>
          <c:idx val="1"/>
          <c:order val="2"/>
          <c:tx>
            <c:v>Reallohn Usicht Sp</c:v>
          </c:tx>
          <c:spPr>
            <a:ln w="38100">
              <a:solidFill>
                <a:srgbClr val="006411"/>
              </a:solidFill>
              <a:prstDash val="solid"/>
            </a:ln>
          </c:spPr>
          <c:marker>
            <c:symbol val="none"/>
          </c:marker>
          <c:val>
            <c:numRef>
              <c:f>'[Südeuropa AL Löhne.xls]Löhne'!$AT$130:$BH$130</c:f>
              <c:numCache>
                <c:formatCode>0.00</c:formatCode>
                <c:ptCount val="15"/>
                <c:pt idx="0">
                  <c:v>16.58358124413857</c:v>
                </c:pt>
                <c:pt idx="1">
                  <c:v>16.46925658117478</c:v>
                </c:pt>
                <c:pt idx="2">
                  <c:v>16.30675830907432</c:v>
                </c:pt>
                <c:pt idx="3">
                  <c:v>16.14117930961214</c:v>
                </c:pt>
                <c:pt idx="4">
                  <c:v>16.03643125483222</c:v>
                </c:pt>
                <c:pt idx="5">
                  <c:v>15.86773141861662</c:v>
                </c:pt>
                <c:pt idx="6">
                  <c:v>15.80215687160871</c:v>
                </c:pt>
                <c:pt idx="7">
                  <c:v>15.78942224560866</c:v>
                </c:pt>
                <c:pt idx="8">
                  <c:v>16.13740224638421</c:v>
                </c:pt>
                <c:pt idx="9">
                  <c:v>16.78767880134037</c:v>
                </c:pt>
                <c:pt idx="10">
                  <c:v>17.41531314669099</c:v>
                </c:pt>
                <c:pt idx="11">
                  <c:v>17.3468797390935</c:v>
                </c:pt>
                <c:pt idx="12">
                  <c:v>17.17394732870416</c:v>
                </c:pt>
                <c:pt idx="13">
                  <c:v>17.05303997318292</c:v>
                </c:pt>
                <c:pt idx="14">
                  <c:v>17.00888790073384</c:v>
                </c:pt>
              </c:numCache>
            </c:numRef>
          </c:val>
          <c:smooth val="0"/>
        </c:ser>
        <c:dLbls>
          <c:showLegendKey val="0"/>
          <c:showVal val="0"/>
          <c:showCatName val="0"/>
          <c:showSerName val="0"/>
          <c:showPercent val="0"/>
          <c:showBubbleSize val="0"/>
        </c:dLbls>
        <c:marker val="1"/>
        <c:smooth val="0"/>
        <c:axId val="-2139247784"/>
        <c:axId val="-2139244808"/>
      </c:lineChart>
      <c:catAx>
        <c:axId val="-2139579656"/>
        <c:scaling>
          <c:orientation val="minMax"/>
        </c:scaling>
        <c:delete val="0"/>
        <c:axPos val="b"/>
        <c:title>
          <c:tx>
            <c:rich>
              <a:bodyPr/>
              <a:lstStyle/>
              <a:p>
                <a:pPr>
                  <a:defRPr sz="1200" b="1" i="0" u="none" strike="noStrike" baseline="0">
                    <a:solidFill>
                      <a:srgbClr val="000000"/>
                    </a:solidFill>
                    <a:latin typeface="Arial"/>
                    <a:ea typeface="Arial"/>
                    <a:cs typeface="Arial"/>
                  </a:defRPr>
                </a:pPr>
                <a:r>
                  <a:rPr lang="de-DE"/>
                  <a:t>years</a:t>
                </a:r>
              </a:p>
            </c:rich>
          </c:tx>
          <c:layout>
            <c:manualLayout>
              <c:xMode val="edge"/>
              <c:yMode val="edge"/>
              <c:x val="0.511724137931034"/>
              <c:y val="0.769230769230769"/>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5400000" vert="horz"/>
          <a:lstStyle/>
          <a:p>
            <a:pPr>
              <a:defRPr sz="1200" b="0" i="0" u="none" strike="noStrike" baseline="0">
                <a:solidFill>
                  <a:srgbClr val="000000"/>
                </a:solidFill>
                <a:latin typeface="Arial"/>
                <a:ea typeface="Arial"/>
                <a:cs typeface="Arial"/>
              </a:defRPr>
            </a:pPr>
            <a:endParaRPr lang="de-DE"/>
          </a:p>
        </c:txPr>
        <c:crossAx val="-2139815224"/>
        <c:crosses val="autoZero"/>
        <c:auto val="1"/>
        <c:lblAlgn val="ctr"/>
        <c:lblOffset val="100"/>
        <c:tickLblSkip val="1"/>
        <c:tickMarkSkip val="1"/>
        <c:noMultiLvlLbl val="0"/>
      </c:catAx>
      <c:valAx>
        <c:axId val="-2139815224"/>
        <c:scaling>
          <c:orientation val="minMax"/>
        </c:scaling>
        <c:delete val="0"/>
        <c:axPos val="l"/>
        <c:majorGridlines>
          <c:spPr>
            <a:ln w="3175">
              <a:solidFill>
                <a:srgbClr val="000000"/>
              </a:solidFill>
              <a:prstDash val="sysDash"/>
            </a:ln>
          </c:spPr>
        </c:majorGridlines>
        <c:title>
          <c:tx>
            <c:rich>
              <a:bodyPr/>
              <a:lstStyle/>
              <a:p>
                <a:pPr>
                  <a:defRPr sz="1400" b="1" i="0" u="none" strike="noStrike" baseline="0">
                    <a:solidFill>
                      <a:srgbClr val="DD0806"/>
                    </a:solidFill>
                    <a:latin typeface="Arial"/>
                    <a:ea typeface="Arial"/>
                    <a:cs typeface="Arial"/>
                  </a:defRPr>
                </a:pPr>
                <a:r>
                  <a:rPr lang="de-DE"/>
                  <a:t>Unemployment rate in %</a:t>
                </a:r>
              </a:p>
            </c:rich>
          </c:tx>
          <c:layout>
            <c:manualLayout>
              <c:xMode val="edge"/>
              <c:yMode val="edge"/>
              <c:x val="0.0456690025163636"/>
              <c:y val="0.195698595733017"/>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139579656"/>
        <c:crosses val="autoZero"/>
        <c:crossBetween val="between"/>
      </c:valAx>
      <c:catAx>
        <c:axId val="-2139247784"/>
        <c:scaling>
          <c:orientation val="minMax"/>
        </c:scaling>
        <c:delete val="1"/>
        <c:axPos val="b"/>
        <c:majorTickMark val="out"/>
        <c:minorTickMark val="none"/>
        <c:tickLblPos val="nextTo"/>
        <c:crossAx val="-2139244808"/>
        <c:crosses val="autoZero"/>
        <c:auto val="1"/>
        <c:lblAlgn val="ctr"/>
        <c:lblOffset val="100"/>
        <c:noMultiLvlLbl val="0"/>
      </c:catAx>
      <c:valAx>
        <c:axId val="-2139244808"/>
        <c:scaling>
          <c:orientation val="minMax"/>
          <c:max val="22.0"/>
          <c:min val="10.0"/>
        </c:scaling>
        <c:delete val="0"/>
        <c:axPos val="r"/>
        <c:title>
          <c:tx>
            <c:rich>
              <a:bodyPr/>
              <a:lstStyle/>
              <a:p>
                <a:pPr>
                  <a:defRPr sz="1400" b="1" i="0" u="none" strike="noStrike" baseline="0">
                    <a:solidFill>
                      <a:srgbClr val="000000"/>
                    </a:solidFill>
                    <a:latin typeface="Arial"/>
                    <a:ea typeface="Arial"/>
                    <a:cs typeface="Arial"/>
                  </a:defRPr>
                </a:pPr>
                <a:r>
                  <a:rPr lang="de-DE"/>
                  <a:t>Real wage per hour (in 2005 prices)</a:t>
                </a:r>
              </a:p>
            </c:rich>
          </c:tx>
          <c:layout>
            <c:manualLayout>
              <c:xMode val="edge"/>
              <c:yMode val="edge"/>
              <c:x val="0.952133349218555"/>
              <c:y val="0.140271437586566"/>
            </c:manualLayout>
          </c:layout>
          <c:overlay val="0"/>
          <c:spPr>
            <a:noFill/>
            <a:ln w="25400">
              <a:noFill/>
            </a:ln>
          </c:spPr>
        </c:title>
        <c:numFmt formatCode="0" sourceLinked="0"/>
        <c:majorTickMark val="cross"/>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139247784"/>
        <c:crosses val="max"/>
        <c:crossBetween val="between"/>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1" i="0" u="none" strike="noStrike" baseline="0">
                <a:solidFill>
                  <a:srgbClr val="000000"/>
                </a:solidFill>
                <a:latin typeface="Arial"/>
                <a:ea typeface="Arial"/>
                <a:cs typeface="Arial"/>
              </a:defRPr>
            </a:pPr>
            <a:r>
              <a:rPr lang="de-DE"/>
              <a:t>Gewinne, Investitionen und Steuerbelastung der Kapitalgesellschaften</a:t>
            </a:r>
          </a:p>
        </c:rich>
      </c:tx>
      <c:layout>
        <c:manualLayout>
          <c:xMode val="edge"/>
          <c:yMode val="edge"/>
          <c:x val="0.1794145483261"/>
          <c:y val="0.0198776072708903"/>
        </c:manualLayout>
      </c:layout>
      <c:overlay val="0"/>
      <c:spPr>
        <a:noFill/>
        <a:ln w="25400">
          <a:noFill/>
        </a:ln>
      </c:spPr>
    </c:title>
    <c:autoTitleDeleted val="0"/>
    <c:plotArea>
      <c:layout>
        <c:manualLayout>
          <c:layoutTarget val="inner"/>
          <c:xMode val="edge"/>
          <c:yMode val="edge"/>
          <c:x val="0.127478753541076"/>
          <c:y val="0.181957186544343"/>
          <c:w val="0.781869688385269"/>
          <c:h val="0.616207951070336"/>
        </c:manualLayout>
      </c:layout>
      <c:lineChart>
        <c:grouping val="standard"/>
        <c:varyColors val="0"/>
        <c:ser>
          <c:idx val="0"/>
          <c:order val="0"/>
          <c:spPr>
            <a:ln w="38100">
              <a:solidFill>
                <a:srgbClr val="000080"/>
              </a:solidFill>
              <a:prstDash val="solid"/>
            </a:ln>
          </c:spPr>
          <c:marker>
            <c:symbol val="none"/>
          </c:marker>
          <c:cat>
            <c:numRef>
              <c:f>'[Gewinne, Inv., Steuern der Kap.gesellsch.xls-2.xlsx]Blatt1'!$B$3:$V$3</c:f>
              <c:numCache>
                <c:formatCode>General</c:formatCode>
                <c:ptCount val="21"/>
                <c:pt idx="0">
                  <c:v>1991.0</c:v>
                </c:pt>
                <c:pt idx="1">
                  <c:v>1992.0</c:v>
                </c:pt>
                <c:pt idx="2">
                  <c:v>1993.0</c:v>
                </c:pt>
                <c:pt idx="3">
                  <c:v>1994.0</c:v>
                </c:pt>
                <c:pt idx="4">
                  <c:v>1995.0</c:v>
                </c:pt>
                <c:pt idx="5">
                  <c:v>1996.0</c:v>
                </c:pt>
                <c:pt idx="6">
                  <c:v>1997.0</c:v>
                </c:pt>
                <c:pt idx="7">
                  <c:v>1998.0</c:v>
                </c:pt>
                <c:pt idx="8">
                  <c:v>1999.0</c:v>
                </c:pt>
                <c:pt idx="9">
                  <c:v>2000.0</c:v>
                </c:pt>
                <c:pt idx="10">
                  <c:v>2001.0</c:v>
                </c:pt>
                <c:pt idx="11">
                  <c:v>2002.0</c:v>
                </c:pt>
                <c:pt idx="12">
                  <c:v>2003.0</c:v>
                </c:pt>
                <c:pt idx="13">
                  <c:v>2004.0</c:v>
                </c:pt>
                <c:pt idx="14">
                  <c:v>2005.0</c:v>
                </c:pt>
                <c:pt idx="15">
                  <c:v>2006.0</c:v>
                </c:pt>
                <c:pt idx="16">
                  <c:v>2007.0</c:v>
                </c:pt>
                <c:pt idx="17">
                  <c:v>2008.0</c:v>
                </c:pt>
                <c:pt idx="18">
                  <c:v>2009.0</c:v>
                </c:pt>
                <c:pt idx="19">
                  <c:v>2010.0</c:v>
                </c:pt>
                <c:pt idx="20">
                  <c:v>2011.0</c:v>
                </c:pt>
              </c:numCache>
            </c:numRef>
          </c:cat>
          <c:val>
            <c:numRef>
              <c:f>'[Gewinne, Inv., Steuern der Kap.gesellsch.xls-2.xlsx]Blatt1'!$B$4:$V$4</c:f>
              <c:numCache>
                <c:formatCode>0.0</c:formatCode>
                <c:ptCount val="21"/>
                <c:pt idx="0">
                  <c:v>12.8</c:v>
                </c:pt>
                <c:pt idx="1">
                  <c:v>11.5</c:v>
                </c:pt>
                <c:pt idx="2">
                  <c:v>10.5</c:v>
                </c:pt>
                <c:pt idx="3">
                  <c:v>12.3</c:v>
                </c:pt>
                <c:pt idx="4">
                  <c:v>12.5</c:v>
                </c:pt>
                <c:pt idx="5">
                  <c:v>12.7</c:v>
                </c:pt>
                <c:pt idx="6">
                  <c:v>13.9</c:v>
                </c:pt>
                <c:pt idx="7">
                  <c:v>15.3</c:v>
                </c:pt>
                <c:pt idx="8">
                  <c:v>14.3</c:v>
                </c:pt>
                <c:pt idx="9">
                  <c:v>14.8</c:v>
                </c:pt>
                <c:pt idx="10">
                  <c:v>15.2</c:v>
                </c:pt>
                <c:pt idx="11">
                  <c:v>15.2</c:v>
                </c:pt>
                <c:pt idx="12">
                  <c:v>15.3</c:v>
                </c:pt>
                <c:pt idx="13">
                  <c:v>17.89862003005875</c:v>
                </c:pt>
                <c:pt idx="14">
                  <c:v>20.22388059701493</c:v>
                </c:pt>
                <c:pt idx="15">
                  <c:v>22.47720299062188</c:v>
                </c:pt>
                <c:pt idx="16">
                  <c:v>23.37245213094505</c:v>
                </c:pt>
                <c:pt idx="17">
                  <c:v>20.4232355081251</c:v>
                </c:pt>
                <c:pt idx="18">
                  <c:v>18.1621393977679</c:v>
                </c:pt>
                <c:pt idx="19">
                  <c:v>20.32541989664082</c:v>
                </c:pt>
                <c:pt idx="20">
                  <c:v>20.05134588454956</c:v>
                </c:pt>
              </c:numCache>
            </c:numRef>
          </c:val>
          <c:smooth val="0"/>
        </c:ser>
        <c:ser>
          <c:idx val="1"/>
          <c:order val="1"/>
          <c:spPr>
            <a:ln w="38100">
              <a:solidFill>
                <a:srgbClr val="FF0000"/>
              </a:solidFill>
              <a:prstDash val="solid"/>
            </a:ln>
          </c:spPr>
          <c:marker>
            <c:symbol val="none"/>
          </c:marker>
          <c:cat>
            <c:numRef>
              <c:f>'[Gewinne, Inv., Steuern der Kap.gesellsch.xls-2.xlsx]Blatt1'!$B$3:$V$3</c:f>
              <c:numCache>
                <c:formatCode>General</c:formatCode>
                <c:ptCount val="21"/>
                <c:pt idx="0">
                  <c:v>1991.0</c:v>
                </c:pt>
                <c:pt idx="1">
                  <c:v>1992.0</c:v>
                </c:pt>
                <c:pt idx="2">
                  <c:v>1993.0</c:v>
                </c:pt>
                <c:pt idx="3">
                  <c:v>1994.0</c:v>
                </c:pt>
                <c:pt idx="4">
                  <c:v>1995.0</c:v>
                </c:pt>
                <c:pt idx="5">
                  <c:v>1996.0</c:v>
                </c:pt>
                <c:pt idx="6">
                  <c:v>1997.0</c:v>
                </c:pt>
                <c:pt idx="7">
                  <c:v>1998.0</c:v>
                </c:pt>
                <c:pt idx="8">
                  <c:v>1999.0</c:v>
                </c:pt>
                <c:pt idx="9">
                  <c:v>2000.0</c:v>
                </c:pt>
                <c:pt idx="10">
                  <c:v>2001.0</c:v>
                </c:pt>
                <c:pt idx="11">
                  <c:v>2002.0</c:v>
                </c:pt>
                <c:pt idx="12">
                  <c:v>2003.0</c:v>
                </c:pt>
                <c:pt idx="13">
                  <c:v>2004.0</c:v>
                </c:pt>
                <c:pt idx="14">
                  <c:v>2005.0</c:v>
                </c:pt>
                <c:pt idx="15">
                  <c:v>2006.0</c:v>
                </c:pt>
                <c:pt idx="16">
                  <c:v>2007.0</c:v>
                </c:pt>
                <c:pt idx="17">
                  <c:v>2008.0</c:v>
                </c:pt>
                <c:pt idx="18">
                  <c:v>2009.0</c:v>
                </c:pt>
                <c:pt idx="19">
                  <c:v>2010.0</c:v>
                </c:pt>
                <c:pt idx="20">
                  <c:v>2011.0</c:v>
                </c:pt>
              </c:numCache>
            </c:numRef>
          </c:cat>
          <c:val>
            <c:numRef>
              <c:f>'[Gewinne, Inv., Steuern der Kap.gesellsch.xls-2.xlsx]Blatt1'!$B$5:$V$5</c:f>
              <c:numCache>
                <c:formatCode>0.0</c:formatCode>
                <c:ptCount val="21"/>
                <c:pt idx="0">
                  <c:v>21.48110316649642</c:v>
                </c:pt>
                <c:pt idx="1">
                  <c:v>23.34125098970705</c:v>
                </c:pt>
                <c:pt idx="2">
                  <c:v>24.28715761113606</c:v>
                </c:pt>
                <c:pt idx="3">
                  <c:v>18.83021635496883</c:v>
                </c:pt>
                <c:pt idx="4">
                  <c:v>17.02533842415828</c:v>
                </c:pt>
                <c:pt idx="5">
                  <c:v>19.67034349704316</c:v>
                </c:pt>
                <c:pt idx="6">
                  <c:v>18.11218742960126</c:v>
                </c:pt>
                <c:pt idx="7">
                  <c:v>17.0308290930859</c:v>
                </c:pt>
                <c:pt idx="8">
                  <c:v>19.35450322401719</c:v>
                </c:pt>
                <c:pt idx="9">
                  <c:v>19.77415966386555</c:v>
                </c:pt>
                <c:pt idx="10">
                  <c:v>11.08168733254408</c:v>
                </c:pt>
                <c:pt idx="11">
                  <c:v>10.66654402747118</c:v>
                </c:pt>
                <c:pt idx="12">
                  <c:v>11.83414043583535</c:v>
                </c:pt>
                <c:pt idx="13">
                  <c:v>12.12977099236641</c:v>
                </c:pt>
                <c:pt idx="14">
                  <c:v>12.26159249544303</c:v>
                </c:pt>
                <c:pt idx="15">
                  <c:v>13.09940396077677</c:v>
                </c:pt>
                <c:pt idx="16">
                  <c:v>12.56518675123325</c:v>
                </c:pt>
                <c:pt idx="17">
                  <c:v>13.10888110365576</c:v>
                </c:pt>
                <c:pt idx="18">
                  <c:v>10.942354959885</c:v>
                </c:pt>
                <c:pt idx="19">
                  <c:v>10.88157006078424</c:v>
                </c:pt>
                <c:pt idx="20">
                  <c:v>12.8617987118802</c:v>
                </c:pt>
              </c:numCache>
            </c:numRef>
          </c:val>
          <c:smooth val="0"/>
        </c:ser>
        <c:ser>
          <c:idx val="2"/>
          <c:order val="2"/>
          <c:spPr>
            <a:ln w="38100">
              <a:solidFill>
                <a:srgbClr val="008000"/>
              </a:solidFill>
              <a:prstDash val="solid"/>
            </a:ln>
          </c:spPr>
          <c:marker>
            <c:symbol val="none"/>
          </c:marker>
          <c:cat>
            <c:numRef>
              <c:f>'[Gewinne, Inv., Steuern der Kap.gesellsch.xls-2.xlsx]Blatt1'!$B$3:$V$3</c:f>
              <c:numCache>
                <c:formatCode>General</c:formatCode>
                <c:ptCount val="21"/>
                <c:pt idx="0">
                  <c:v>1991.0</c:v>
                </c:pt>
                <c:pt idx="1">
                  <c:v>1992.0</c:v>
                </c:pt>
                <c:pt idx="2">
                  <c:v>1993.0</c:v>
                </c:pt>
                <c:pt idx="3">
                  <c:v>1994.0</c:v>
                </c:pt>
                <c:pt idx="4">
                  <c:v>1995.0</c:v>
                </c:pt>
                <c:pt idx="5">
                  <c:v>1996.0</c:v>
                </c:pt>
                <c:pt idx="6">
                  <c:v>1997.0</c:v>
                </c:pt>
                <c:pt idx="7">
                  <c:v>1998.0</c:v>
                </c:pt>
                <c:pt idx="8">
                  <c:v>1999.0</c:v>
                </c:pt>
                <c:pt idx="9">
                  <c:v>2000.0</c:v>
                </c:pt>
                <c:pt idx="10">
                  <c:v>2001.0</c:v>
                </c:pt>
                <c:pt idx="11">
                  <c:v>2002.0</c:v>
                </c:pt>
                <c:pt idx="12">
                  <c:v>2003.0</c:v>
                </c:pt>
                <c:pt idx="13">
                  <c:v>2004.0</c:v>
                </c:pt>
                <c:pt idx="14">
                  <c:v>2005.0</c:v>
                </c:pt>
                <c:pt idx="15">
                  <c:v>2006.0</c:v>
                </c:pt>
                <c:pt idx="16">
                  <c:v>2007.0</c:v>
                </c:pt>
                <c:pt idx="17">
                  <c:v>2008.0</c:v>
                </c:pt>
                <c:pt idx="18">
                  <c:v>2009.0</c:v>
                </c:pt>
                <c:pt idx="19">
                  <c:v>2010.0</c:v>
                </c:pt>
                <c:pt idx="20">
                  <c:v>2011.0</c:v>
                </c:pt>
              </c:numCache>
            </c:numRef>
          </c:cat>
          <c:val>
            <c:numRef>
              <c:f>'[Gewinne, Inv., Steuern der Kap.gesellsch.xls-2.xlsx]Blatt1'!$B$6:$V$6</c:f>
              <c:numCache>
                <c:formatCode>0.0</c:formatCode>
                <c:ptCount val="21"/>
                <c:pt idx="0">
                  <c:v>13.5</c:v>
                </c:pt>
                <c:pt idx="1">
                  <c:v>12.5</c:v>
                </c:pt>
                <c:pt idx="2">
                  <c:v>11.1</c:v>
                </c:pt>
                <c:pt idx="3">
                  <c:v>10.9</c:v>
                </c:pt>
                <c:pt idx="4">
                  <c:v>11.3</c:v>
                </c:pt>
                <c:pt idx="5">
                  <c:v>10.7</c:v>
                </c:pt>
                <c:pt idx="6">
                  <c:v>11.1</c:v>
                </c:pt>
                <c:pt idx="7">
                  <c:v>11.6</c:v>
                </c:pt>
                <c:pt idx="8">
                  <c:v>11.7</c:v>
                </c:pt>
                <c:pt idx="9">
                  <c:v>12.5</c:v>
                </c:pt>
                <c:pt idx="10">
                  <c:v>11.2</c:v>
                </c:pt>
                <c:pt idx="11">
                  <c:v>9.4</c:v>
                </c:pt>
                <c:pt idx="12">
                  <c:v>9.7</c:v>
                </c:pt>
                <c:pt idx="13">
                  <c:v>10.33064626315071</c:v>
                </c:pt>
                <c:pt idx="14">
                  <c:v>10.15105196907031</c:v>
                </c:pt>
                <c:pt idx="15">
                  <c:v>10.70141319849604</c:v>
                </c:pt>
                <c:pt idx="16">
                  <c:v>11.75375746345481</c:v>
                </c:pt>
                <c:pt idx="17">
                  <c:v>11.83563748079877</c:v>
                </c:pt>
                <c:pt idx="18">
                  <c:v>8.907980627500525</c:v>
                </c:pt>
                <c:pt idx="19">
                  <c:v>9.703649870801036</c:v>
                </c:pt>
                <c:pt idx="20">
                  <c:v>10.26878792593745</c:v>
                </c:pt>
              </c:numCache>
            </c:numRef>
          </c:val>
          <c:smooth val="0"/>
        </c:ser>
        <c:dLbls>
          <c:showLegendKey val="0"/>
          <c:showVal val="0"/>
          <c:showCatName val="0"/>
          <c:showSerName val="0"/>
          <c:showPercent val="0"/>
          <c:showBubbleSize val="0"/>
        </c:dLbls>
        <c:marker val="1"/>
        <c:smooth val="0"/>
        <c:axId val="-2139230520"/>
        <c:axId val="-2139812520"/>
      </c:lineChart>
      <c:catAx>
        <c:axId val="-2139230520"/>
        <c:scaling>
          <c:orientation val="minMax"/>
        </c:scaling>
        <c:delete val="0"/>
        <c:axPos val="b"/>
        <c:title>
          <c:tx>
            <c:rich>
              <a:bodyPr/>
              <a:lstStyle/>
              <a:p>
                <a:pPr>
                  <a:defRPr sz="1200" b="1" i="0" u="none" strike="noStrike" baseline="0">
                    <a:solidFill>
                      <a:srgbClr val="000000"/>
                    </a:solidFill>
                    <a:latin typeface="Arial"/>
                    <a:ea typeface="Arial"/>
                    <a:cs typeface="Arial"/>
                  </a:defRPr>
                </a:pPr>
                <a:r>
                  <a:rPr lang="de-DE"/>
                  <a:t>Jahre</a:t>
                </a:r>
              </a:p>
            </c:rich>
          </c:tx>
          <c:layout>
            <c:manualLayout>
              <c:xMode val="edge"/>
              <c:yMode val="edge"/>
              <c:x val="0.492917859739514"/>
              <c:y val="0.886850093279035"/>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5400000" vert="horz"/>
          <a:lstStyle/>
          <a:p>
            <a:pPr>
              <a:defRPr sz="1200" b="0" i="0" u="none" strike="noStrike" baseline="0">
                <a:solidFill>
                  <a:srgbClr val="000000"/>
                </a:solidFill>
                <a:latin typeface="Arial"/>
                <a:ea typeface="Arial"/>
                <a:cs typeface="Arial"/>
              </a:defRPr>
            </a:pPr>
            <a:endParaRPr lang="de-DE"/>
          </a:p>
        </c:txPr>
        <c:crossAx val="-2139812520"/>
        <c:crosses val="autoZero"/>
        <c:auto val="1"/>
        <c:lblAlgn val="ctr"/>
        <c:lblOffset val="100"/>
        <c:tickLblSkip val="1"/>
        <c:tickMarkSkip val="1"/>
        <c:noMultiLvlLbl val="0"/>
      </c:catAx>
      <c:valAx>
        <c:axId val="-2139812520"/>
        <c:scaling>
          <c:orientation val="minMax"/>
        </c:scaling>
        <c:delete val="0"/>
        <c:axPos val="l"/>
        <c:majorGridlines>
          <c:spPr>
            <a:ln w="3175">
              <a:solidFill>
                <a:srgbClr val="000000"/>
              </a:solidFill>
              <a:prstDash val="sysDash"/>
            </a:ln>
          </c:spPr>
        </c:majorGridlines>
        <c:title>
          <c:tx>
            <c:rich>
              <a:bodyPr/>
              <a:lstStyle/>
              <a:p>
                <a:pPr>
                  <a:defRPr sz="1400" b="1" i="0" u="none" strike="noStrike" baseline="0">
                    <a:solidFill>
                      <a:srgbClr val="000000"/>
                    </a:solidFill>
                    <a:latin typeface="Arial"/>
                    <a:ea typeface="Arial"/>
                    <a:cs typeface="Arial"/>
                  </a:defRPr>
                </a:pPr>
                <a:r>
                  <a:rPr lang="de-DE"/>
                  <a:t>Anteile in %</a:t>
                </a:r>
              </a:p>
            </c:rich>
          </c:tx>
          <c:layout>
            <c:manualLayout>
              <c:xMode val="edge"/>
              <c:yMode val="edge"/>
              <c:x val="0.056657231548484"/>
              <c:y val="0.396024407644893"/>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139230520"/>
        <c:crosses val="autoZero"/>
        <c:crossBetween val="between"/>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3937165462678"/>
          <c:y val="0.119909502262443"/>
          <c:w val="0.838821566967463"/>
          <c:h val="0.660633484162896"/>
        </c:manualLayout>
      </c:layout>
      <c:barChart>
        <c:barDir val="col"/>
        <c:grouping val="clustered"/>
        <c:varyColors val="0"/>
        <c:ser>
          <c:idx val="0"/>
          <c:order val="0"/>
          <c:tx>
            <c:strRef>
              <c:f>[Finanzierungssalden.xls]Finanzierungssalden!$R$4</c:f>
              <c:strCache>
                <c:ptCount val="1"/>
                <c:pt idx="0">
                  <c:v>Nichtfinanzielle Kapitalgesellschaften</c:v>
                </c:pt>
              </c:strCache>
            </c:strRef>
          </c:tx>
          <c:spPr>
            <a:ln w="38100" cmpd="sng">
              <a:solidFill>
                <a:srgbClr val="FFFF00"/>
              </a:solidFill>
              <a:prstDash val="solid"/>
            </a:ln>
          </c:spPr>
          <c:invertIfNegative val="0"/>
          <c:cat>
            <c:numRef>
              <c:f>[Finanzierungssalden.xls]Finanzierungssalden!$S$3:$X$3</c:f>
              <c:numCache>
                <c:formatCode>General</c:formatCode>
                <c:ptCount val="6"/>
                <c:pt idx="0">
                  <c:v>2007.0</c:v>
                </c:pt>
                <c:pt idx="1">
                  <c:v>2008.0</c:v>
                </c:pt>
                <c:pt idx="2">
                  <c:v>2009.0</c:v>
                </c:pt>
                <c:pt idx="3">
                  <c:v>2010.0</c:v>
                </c:pt>
                <c:pt idx="4">
                  <c:v>2011.0</c:v>
                </c:pt>
                <c:pt idx="5">
                  <c:v>2012.0</c:v>
                </c:pt>
              </c:numCache>
            </c:numRef>
          </c:cat>
          <c:val>
            <c:numRef>
              <c:f>[Finanzierungssalden.xls]Finanzierungssalden!$S$4:$X$4</c:f>
              <c:numCache>
                <c:formatCode>General</c:formatCode>
                <c:ptCount val="6"/>
                <c:pt idx="0">
                  <c:v>24.18</c:v>
                </c:pt>
                <c:pt idx="1">
                  <c:v>-12.52</c:v>
                </c:pt>
                <c:pt idx="2">
                  <c:v>58.86</c:v>
                </c:pt>
                <c:pt idx="3">
                  <c:v>69.98</c:v>
                </c:pt>
                <c:pt idx="4">
                  <c:v>14.88</c:v>
                </c:pt>
                <c:pt idx="5">
                  <c:v>13.21</c:v>
                </c:pt>
              </c:numCache>
            </c:numRef>
          </c:val>
        </c:ser>
        <c:ser>
          <c:idx val="1"/>
          <c:order val="1"/>
          <c:tx>
            <c:strRef>
              <c:f>[Finanzierungssalden.xls]Finanzierungssalden!$R$5</c:f>
              <c:strCache>
                <c:ptCount val="1"/>
                <c:pt idx="0">
                  <c:v>Finanzielle Kapitalgesellschaften</c:v>
                </c:pt>
              </c:strCache>
            </c:strRef>
          </c:tx>
          <c:spPr>
            <a:ln w="38100" cmpd="sng">
              <a:solidFill>
                <a:srgbClr val="3366FF"/>
              </a:solidFill>
              <a:prstDash val="solid"/>
            </a:ln>
          </c:spPr>
          <c:invertIfNegative val="0"/>
          <c:cat>
            <c:numRef>
              <c:f>[Finanzierungssalden.xls]Finanzierungssalden!$S$3:$X$3</c:f>
              <c:numCache>
                <c:formatCode>General</c:formatCode>
                <c:ptCount val="6"/>
                <c:pt idx="0">
                  <c:v>2007.0</c:v>
                </c:pt>
                <c:pt idx="1">
                  <c:v>2008.0</c:v>
                </c:pt>
                <c:pt idx="2">
                  <c:v>2009.0</c:v>
                </c:pt>
                <c:pt idx="3">
                  <c:v>2010.0</c:v>
                </c:pt>
                <c:pt idx="4">
                  <c:v>2011.0</c:v>
                </c:pt>
                <c:pt idx="5">
                  <c:v>2012.0</c:v>
                </c:pt>
              </c:numCache>
            </c:numRef>
          </c:cat>
          <c:val>
            <c:numRef>
              <c:f>[Finanzierungssalden.xls]Finanzierungssalden!$S$5:$X$5</c:f>
              <c:numCache>
                <c:formatCode>General</c:formatCode>
                <c:ptCount val="6"/>
                <c:pt idx="0">
                  <c:v>17.02</c:v>
                </c:pt>
                <c:pt idx="1">
                  <c:v>27.86</c:v>
                </c:pt>
                <c:pt idx="2">
                  <c:v>5.89</c:v>
                </c:pt>
                <c:pt idx="3">
                  <c:v>37.1</c:v>
                </c:pt>
                <c:pt idx="4">
                  <c:v>13.71</c:v>
                </c:pt>
                <c:pt idx="5">
                  <c:v>8.55</c:v>
                </c:pt>
              </c:numCache>
            </c:numRef>
          </c:val>
        </c:ser>
        <c:ser>
          <c:idx val="2"/>
          <c:order val="2"/>
          <c:tx>
            <c:strRef>
              <c:f>[Finanzierungssalden.xls]Finanzierungssalden!$R$6</c:f>
              <c:strCache>
                <c:ptCount val="1"/>
                <c:pt idx="0">
                  <c:v>Staat</c:v>
                </c:pt>
              </c:strCache>
            </c:strRef>
          </c:tx>
          <c:spPr>
            <a:ln w="38100" cmpd="sng">
              <a:solidFill>
                <a:srgbClr val="008000"/>
              </a:solidFill>
              <a:prstDash val="solid"/>
            </a:ln>
          </c:spPr>
          <c:invertIfNegative val="0"/>
          <c:cat>
            <c:numRef>
              <c:f>[Finanzierungssalden.xls]Finanzierungssalden!$S$3:$X$3</c:f>
              <c:numCache>
                <c:formatCode>General</c:formatCode>
                <c:ptCount val="6"/>
                <c:pt idx="0">
                  <c:v>2007.0</c:v>
                </c:pt>
                <c:pt idx="1">
                  <c:v>2008.0</c:v>
                </c:pt>
                <c:pt idx="2">
                  <c:v>2009.0</c:v>
                </c:pt>
                <c:pt idx="3">
                  <c:v>2010.0</c:v>
                </c:pt>
                <c:pt idx="4">
                  <c:v>2011.0</c:v>
                </c:pt>
                <c:pt idx="5">
                  <c:v>2012.0</c:v>
                </c:pt>
              </c:numCache>
            </c:numRef>
          </c:cat>
          <c:val>
            <c:numRef>
              <c:f>[Finanzierungssalden.xls]Finanzierungssalden!$S$6:$X$6</c:f>
              <c:numCache>
                <c:formatCode>General</c:formatCode>
                <c:ptCount val="6"/>
                <c:pt idx="0">
                  <c:v>5.54</c:v>
                </c:pt>
                <c:pt idx="1">
                  <c:v>-1.84</c:v>
                </c:pt>
                <c:pt idx="2">
                  <c:v>-73.0</c:v>
                </c:pt>
                <c:pt idx="3">
                  <c:v>-103.59</c:v>
                </c:pt>
                <c:pt idx="4">
                  <c:v>-19.65</c:v>
                </c:pt>
                <c:pt idx="5">
                  <c:v>4.2</c:v>
                </c:pt>
              </c:numCache>
            </c:numRef>
          </c:val>
        </c:ser>
        <c:ser>
          <c:idx val="3"/>
          <c:order val="3"/>
          <c:tx>
            <c:strRef>
              <c:f>[Finanzierungssalden.xls]Finanzierungssalden!$R$7</c:f>
              <c:strCache>
                <c:ptCount val="1"/>
                <c:pt idx="0">
                  <c:v>private Haushalte</c:v>
                </c:pt>
              </c:strCache>
            </c:strRef>
          </c:tx>
          <c:spPr>
            <a:ln w="38100" cmpd="sng">
              <a:solidFill>
                <a:schemeClr val="accent2"/>
              </a:solidFill>
              <a:prstDash val="solid"/>
            </a:ln>
          </c:spPr>
          <c:invertIfNegative val="0"/>
          <c:cat>
            <c:numRef>
              <c:f>[Finanzierungssalden.xls]Finanzierungssalden!$S$3:$X$3</c:f>
              <c:numCache>
                <c:formatCode>General</c:formatCode>
                <c:ptCount val="6"/>
                <c:pt idx="0">
                  <c:v>2007.0</c:v>
                </c:pt>
                <c:pt idx="1">
                  <c:v>2008.0</c:v>
                </c:pt>
                <c:pt idx="2">
                  <c:v>2009.0</c:v>
                </c:pt>
                <c:pt idx="3">
                  <c:v>2010.0</c:v>
                </c:pt>
                <c:pt idx="4">
                  <c:v>2011.0</c:v>
                </c:pt>
                <c:pt idx="5">
                  <c:v>2012.0</c:v>
                </c:pt>
              </c:numCache>
            </c:numRef>
          </c:cat>
          <c:val>
            <c:numRef>
              <c:f>[Finanzierungssalden.xls]Finanzierungssalden!$S$7:$X$7</c:f>
              <c:numCache>
                <c:formatCode>General</c:formatCode>
                <c:ptCount val="6"/>
                <c:pt idx="0">
                  <c:v>136.2</c:v>
                </c:pt>
                <c:pt idx="1">
                  <c:v>137.0</c:v>
                </c:pt>
                <c:pt idx="2">
                  <c:v>151.4</c:v>
                </c:pt>
                <c:pt idx="3">
                  <c:v>149.9</c:v>
                </c:pt>
                <c:pt idx="4">
                  <c:v>136.0</c:v>
                </c:pt>
                <c:pt idx="5">
                  <c:v>141.2</c:v>
                </c:pt>
              </c:numCache>
            </c:numRef>
          </c:val>
        </c:ser>
        <c:ser>
          <c:idx val="4"/>
          <c:order val="4"/>
          <c:tx>
            <c:strRef>
              <c:f>[Finanzierungssalden.xls]Finanzierungssalden!$R$8</c:f>
              <c:strCache>
                <c:ptCount val="1"/>
                <c:pt idx="0">
                  <c:v>Ausland</c:v>
                </c:pt>
              </c:strCache>
            </c:strRef>
          </c:tx>
          <c:spPr>
            <a:ln w="38100" cmpd="sng">
              <a:solidFill>
                <a:schemeClr val="tx1"/>
              </a:solidFill>
              <a:prstDash val="solid"/>
            </a:ln>
          </c:spPr>
          <c:invertIfNegative val="0"/>
          <c:cat>
            <c:numRef>
              <c:f>[Finanzierungssalden.xls]Finanzierungssalden!$S$3:$X$3</c:f>
              <c:numCache>
                <c:formatCode>General</c:formatCode>
                <c:ptCount val="6"/>
                <c:pt idx="0">
                  <c:v>2007.0</c:v>
                </c:pt>
                <c:pt idx="1">
                  <c:v>2008.0</c:v>
                </c:pt>
                <c:pt idx="2">
                  <c:v>2009.0</c:v>
                </c:pt>
                <c:pt idx="3">
                  <c:v>2010.0</c:v>
                </c:pt>
                <c:pt idx="4">
                  <c:v>2011.0</c:v>
                </c:pt>
                <c:pt idx="5">
                  <c:v>2012.0</c:v>
                </c:pt>
              </c:numCache>
            </c:numRef>
          </c:cat>
          <c:val>
            <c:numRef>
              <c:f>[Finanzierungssalden.xls]Finanzierungssalden!$S$8:$X$8</c:f>
              <c:numCache>
                <c:formatCode>General</c:formatCode>
                <c:ptCount val="6"/>
                <c:pt idx="0">
                  <c:v>-182.94</c:v>
                </c:pt>
                <c:pt idx="1">
                  <c:v>-150.5</c:v>
                </c:pt>
                <c:pt idx="2">
                  <c:v>-143.15</c:v>
                </c:pt>
                <c:pt idx="3">
                  <c:v>-153.39</c:v>
                </c:pt>
                <c:pt idx="4">
                  <c:v>-144.94</c:v>
                </c:pt>
                <c:pt idx="5">
                  <c:v>-167.16</c:v>
                </c:pt>
              </c:numCache>
            </c:numRef>
          </c:val>
        </c:ser>
        <c:dLbls>
          <c:showLegendKey val="0"/>
          <c:showVal val="0"/>
          <c:showCatName val="0"/>
          <c:showSerName val="0"/>
          <c:showPercent val="0"/>
          <c:showBubbleSize val="0"/>
        </c:dLbls>
        <c:gapWidth val="150"/>
        <c:axId val="2139207640"/>
        <c:axId val="2139211000"/>
      </c:barChart>
      <c:catAx>
        <c:axId val="2139207640"/>
        <c:scaling>
          <c:orientation val="minMax"/>
        </c:scaling>
        <c:delete val="0"/>
        <c:axPos val="b"/>
        <c:numFmt formatCode="General" sourceLinked="1"/>
        <c:majorTickMark val="out"/>
        <c:minorTickMark val="none"/>
        <c:tickLblPos val="low"/>
        <c:spPr>
          <a:ln w="3175">
            <a:solidFill>
              <a:srgbClr val="000000"/>
            </a:solidFill>
            <a:prstDash val="solid"/>
          </a:ln>
        </c:spPr>
        <c:txPr>
          <a:bodyPr rot="-5400000" vert="horz"/>
          <a:lstStyle/>
          <a:p>
            <a:pPr>
              <a:defRPr sz="1175" b="0" i="0" u="none" strike="noStrike" baseline="0">
                <a:solidFill>
                  <a:srgbClr val="000000"/>
                </a:solidFill>
                <a:latin typeface="Arial"/>
                <a:ea typeface="Arial"/>
                <a:cs typeface="Arial"/>
              </a:defRPr>
            </a:pPr>
            <a:endParaRPr lang="de-DE"/>
          </a:p>
        </c:txPr>
        <c:crossAx val="2139211000"/>
        <c:crosses val="autoZero"/>
        <c:auto val="1"/>
        <c:lblAlgn val="ctr"/>
        <c:lblOffset val="50"/>
        <c:tickMarkSkip val="1"/>
        <c:noMultiLvlLbl val="0"/>
      </c:catAx>
      <c:valAx>
        <c:axId val="2139211000"/>
        <c:scaling>
          <c:orientation val="minMax"/>
        </c:scaling>
        <c:delete val="0"/>
        <c:axPos val="l"/>
        <c:majorGridlines>
          <c:spPr>
            <a:ln w="3175">
              <a:solidFill>
                <a:srgbClr val="000000"/>
              </a:solidFill>
              <a:prstDash val="solid"/>
            </a:ln>
          </c:spPr>
        </c:majorGridlines>
        <c:title>
          <c:tx>
            <c:rich>
              <a:bodyPr/>
              <a:lstStyle/>
              <a:p>
                <a:pPr>
                  <a:defRPr sz="1375" b="1" i="0" u="none" strike="noStrike" baseline="0">
                    <a:solidFill>
                      <a:srgbClr val="000000"/>
                    </a:solidFill>
                    <a:latin typeface="Arial"/>
                    <a:ea typeface="Arial"/>
                    <a:cs typeface="Arial"/>
                  </a:defRPr>
                </a:pPr>
                <a:r>
                  <a:rPr lang="de-DE"/>
                  <a:t>Mrd €</a:t>
                </a:r>
              </a:p>
            </c:rich>
          </c:tx>
          <c:layout>
            <c:manualLayout>
              <c:xMode val="edge"/>
              <c:yMode val="edge"/>
              <c:x val="0.0110177011917527"/>
              <c:y val="0.349552862345405"/>
            </c:manualLayout>
          </c:layout>
          <c:overlay val="0"/>
          <c:spPr>
            <a:noFill/>
            <a:ln w="25400">
              <a:noFill/>
            </a:ln>
          </c:spPr>
        </c:title>
        <c:numFmt formatCode="0" sourceLinked="0"/>
        <c:majorTickMark val="out"/>
        <c:minorTickMark val="none"/>
        <c:tickLblPos val="nextTo"/>
        <c:spPr>
          <a:ln w="3175">
            <a:noFill/>
            <a:prstDash val="solid"/>
          </a:ln>
        </c:spPr>
        <c:txPr>
          <a:bodyPr rot="0" vert="horz"/>
          <a:lstStyle/>
          <a:p>
            <a:pPr>
              <a:defRPr sz="1175" b="0" i="0" u="none" strike="noStrike" baseline="0">
                <a:solidFill>
                  <a:srgbClr val="000000"/>
                </a:solidFill>
                <a:latin typeface="Arial"/>
                <a:ea typeface="Arial"/>
                <a:cs typeface="Arial"/>
              </a:defRPr>
            </a:pPr>
            <a:endParaRPr lang="de-DE"/>
          </a:p>
        </c:txPr>
        <c:crossAx val="2139207640"/>
        <c:crosses val="autoZero"/>
        <c:crossBetween val="between"/>
      </c:valAx>
      <c:spPr>
        <a:solidFill>
          <a:srgbClr val="FFFFFF"/>
        </a:solidFill>
        <a:ln w="12700">
          <a:solidFill>
            <a:srgbClr val="808080"/>
          </a:solidFill>
          <a:prstDash val="solid"/>
        </a:ln>
      </c:spPr>
    </c:plotArea>
    <c:plotVisOnly val="1"/>
    <c:dispBlanksAs val="gap"/>
    <c:showDLblsOverMax val="0"/>
  </c:chart>
  <c:spPr>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'Net financial flows'!$B$6</c:f>
              <c:strCache>
                <c:ptCount val="1"/>
                <c:pt idx="0">
                  <c:v>Private households</c:v>
                </c:pt>
              </c:strCache>
            </c:strRef>
          </c:tx>
          <c:spPr>
            <a:ln w="19050">
              <a:solidFill>
                <a:srgbClr val="0070C0"/>
              </a:solidFill>
            </a:ln>
          </c:spPr>
          <c:marker>
            <c:symbol val="none"/>
          </c:marker>
          <c:cat>
            <c:numRef>
              <c:f>'Net financial flows'!$D$4:$N$4</c:f>
              <c:numCache>
                <c:formatCode>General</c:formatCode>
                <c:ptCount val="11"/>
                <c:pt idx="0">
                  <c:v>1961.0</c:v>
                </c:pt>
                <c:pt idx="1">
                  <c:v>1962.0</c:v>
                </c:pt>
                <c:pt idx="2">
                  <c:v>1963.0</c:v>
                </c:pt>
                <c:pt idx="3">
                  <c:v>1964.0</c:v>
                </c:pt>
                <c:pt idx="4">
                  <c:v>1965.0</c:v>
                </c:pt>
                <c:pt idx="5">
                  <c:v>1966.0</c:v>
                </c:pt>
                <c:pt idx="6">
                  <c:v>1967.0</c:v>
                </c:pt>
                <c:pt idx="7">
                  <c:v>1968.0</c:v>
                </c:pt>
                <c:pt idx="8">
                  <c:v>1969.0</c:v>
                </c:pt>
                <c:pt idx="9">
                  <c:v>1970.0</c:v>
                </c:pt>
                <c:pt idx="10">
                  <c:v>1971.0</c:v>
                </c:pt>
              </c:numCache>
            </c:numRef>
          </c:cat>
          <c:val>
            <c:numRef>
              <c:f>'Net financial flows'!$D$6:$N$6</c:f>
              <c:numCache>
                <c:formatCode>0.00</c:formatCode>
                <c:ptCount val="11"/>
                <c:pt idx="0">
                  <c:v>5.47882178811486</c:v>
                </c:pt>
                <c:pt idx="1">
                  <c:v>5.713000113039692</c:v>
                </c:pt>
                <c:pt idx="2">
                  <c:v>6.048185849030937</c:v>
                </c:pt>
                <c:pt idx="3">
                  <c:v>6.767234214733868</c:v>
                </c:pt>
                <c:pt idx="4">
                  <c:v>7.079886855219851</c:v>
                </c:pt>
                <c:pt idx="5">
                  <c:v>6.980394452084293</c:v>
                </c:pt>
                <c:pt idx="6">
                  <c:v>6.888279147571772</c:v>
                </c:pt>
                <c:pt idx="7">
                  <c:v>7.104020960014137</c:v>
                </c:pt>
                <c:pt idx="8">
                  <c:v>7.645147076665164</c:v>
                </c:pt>
                <c:pt idx="9">
                  <c:v>7.892531618707165</c:v>
                </c:pt>
                <c:pt idx="10">
                  <c:v>8.16946200338698</c:v>
                </c:pt>
              </c:numCache>
            </c:numRef>
          </c:val>
          <c:smooth val="0"/>
        </c:ser>
        <c:ser>
          <c:idx val="1"/>
          <c:order val="1"/>
          <c:tx>
            <c:strRef>
              <c:f>'Net financial flows'!$B$7</c:f>
              <c:strCache>
                <c:ptCount val="1"/>
                <c:pt idx="0">
                  <c:v>Corporations</c:v>
                </c:pt>
              </c:strCache>
            </c:strRef>
          </c:tx>
          <c:spPr>
            <a:ln w="19050">
              <a:solidFill>
                <a:schemeClr val="accent6"/>
              </a:solidFill>
            </a:ln>
          </c:spPr>
          <c:marker>
            <c:symbol val="none"/>
          </c:marker>
          <c:cat>
            <c:numRef>
              <c:f>'Net financial flows'!$D$4:$N$4</c:f>
              <c:numCache>
                <c:formatCode>General</c:formatCode>
                <c:ptCount val="11"/>
                <c:pt idx="0">
                  <c:v>1961.0</c:v>
                </c:pt>
                <c:pt idx="1">
                  <c:v>1962.0</c:v>
                </c:pt>
                <c:pt idx="2">
                  <c:v>1963.0</c:v>
                </c:pt>
                <c:pt idx="3">
                  <c:v>1964.0</c:v>
                </c:pt>
                <c:pt idx="4">
                  <c:v>1965.0</c:v>
                </c:pt>
                <c:pt idx="5">
                  <c:v>1966.0</c:v>
                </c:pt>
                <c:pt idx="6">
                  <c:v>1967.0</c:v>
                </c:pt>
                <c:pt idx="7">
                  <c:v>1968.0</c:v>
                </c:pt>
                <c:pt idx="8">
                  <c:v>1969.0</c:v>
                </c:pt>
                <c:pt idx="9">
                  <c:v>1970.0</c:v>
                </c:pt>
                <c:pt idx="10">
                  <c:v>1971.0</c:v>
                </c:pt>
              </c:numCache>
            </c:numRef>
          </c:cat>
          <c:val>
            <c:numRef>
              <c:f>'Net financial flows'!$D$7:$N$7</c:f>
              <c:numCache>
                <c:formatCode>0.00</c:formatCode>
                <c:ptCount val="11"/>
                <c:pt idx="0">
                  <c:v>-7.350484271033281</c:v>
                </c:pt>
                <c:pt idx="1">
                  <c:v>-7.290853471523143</c:v>
                </c:pt>
                <c:pt idx="2">
                  <c:v>-7.157202701250019</c:v>
                </c:pt>
                <c:pt idx="3">
                  <c:v>-7.554982269654959</c:v>
                </c:pt>
                <c:pt idx="4">
                  <c:v>-7.48787245090974</c:v>
                </c:pt>
                <c:pt idx="5">
                  <c:v>-5.991778418564908</c:v>
                </c:pt>
                <c:pt idx="6">
                  <c:v>-4.623075687157525</c:v>
                </c:pt>
                <c:pt idx="7">
                  <c:v>-4.857867425011478</c:v>
                </c:pt>
                <c:pt idx="8">
                  <c:v>-6.480091174710053</c:v>
                </c:pt>
                <c:pt idx="9">
                  <c:v>-7.57851846803687</c:v>
                </c:pt>
                <c:pt idx="10">
                  <c:v>-7.653950791922789</c:v>
                </c:pt>
              </c:numCache>
            </c:numRef>
          </c:val>
          <c:smooth val="0"/>
        </c:ser>
        <c:ser>
          <c:idx val="2"/>
          <c:order val="2"/>
          <c:tx>
            <c:strRef>
              <c:f>'Net financial flows'!$B$8</c:f>
              <c:strCache>
                <c:ptCount val="1"/>
                <c:pt idx="0">
                  <c:v>Government</c:v>
                </c:pt>
              </c:strCache>
            </c:strRef>
          </c:tx>
          <c:spPr>
            <a:ln w="19050">
              <a:solidFill>
                <a:srgbClr val="99CC00"/>
              </a:solidFill>
            </a:ln>
          </c:spPr>
          <c:marker>
            <c:symbol val="none"/>
          </c:marker>
          <c:cat>
            <c:numRef>
              <c:f>'Net financial flows'!$D$4:$N$4</c:f>
              <c:numCache>
                <c:formatCode>General</c:formatCode>
                <c:ptCount val="11"/>
                <c:pt idx="0">
                  <c:v>1961.0</c:v>
                </c:pt>
                <c:pt idx="1">
                  <c:v>1962.0</c:v>
                </c:pt>
                <c:pt idx="2">
                  <c:v>1963.0</c:v>
                </c:pt>
                <c:pt idx="3">
                  <c:v>1964.0</c:v>
                </c:pt>
                <c:pt idx="4">
                  <c:v>1965.0</c:v>
                </c:pt>
                <c:pt idx="5">
                  <c:v>1966.0</c:v>
                </c:pt>
                <c:pt idx="6">
                  <c:v>1967.0</c:v>
                </c:pt>
                <c:pt idx="7">
                  <c:v>1968.0</c:v>
                </c:pt>
                <c:pt idx="8">
                  <c:v>1969.0</c:v>
                </c:pt>
                <c:pt idx="9">
                  <c:v>1970.0</c:v>
                </c:pt>
                <c:pt idx="10">
                  <c:v>1971.0</c:v>
                </c:pt>
              </c:numCache>
            </c:numRef>
          </c:cat>
          <c:val>
            <c:numRef>
              <c:f>'Net financial flows'!$D$8:$N$8</c:f>
              <c:numCache>
                <c:formatCode>0.00</c:formatCode>
                <c:ptCount val="11"/>
                <c:pt idx="0">
                  <c:v>2.422562019957994</c:v>
                </c:pt>
                <c:pt idx="1">
                  <c:v>1.70683954480548</c:v>
                </c:pt>
                <c:pt idx="2">
                  <c:v>1.015559865276222</c:v>
                </c:pt>
                <c:pt idx="3">
                  <c:v>0.335809780873914</c:v>
                </c:pt>
                <c:pt idx="4">
                  <c:v>-0.0211684485947148</c:v>
                </c:pt>
                <c:pt idx="5">
                  <c:v>-0.732906767684714</c:v>
                </c:pt>
                <c:pt idx="6">
                  <c:v>-0.801311016498708</c:v>
                </c:pt>
                <c:pt idx="7">
                  <c:v>-0.378256373840737</c:v>
                </c:pt>
                <c:pt idx="8">
                  <c:v>0.160962928733348</c:v>
                </c:pt>
                <c:pt idx="9">
                  <c:v>0.376503840525685</c:v>
                </c:pt>
                <c:pt idx="10">
                  <c:v>-0.163191683469521</c:v>
                </c:pt>
              </c:numCache>
            </c:numRef>
          </c:val>
          <c:smooth val="0"/>
        </c:ser>
        <c:ser>
          <c:idx val="3"/>
          <c:order val="3"/>
          <c:tx>
            <c:strRef>
              <c:f>'Net financial flows'!$B$9</c:f>
              <c:strCache>
                <c:ptCount val="1"/>
                <c:pt idx="0">
                  <c:v>Foreign countries</c:v>
                </c:pt>
              </c:strCache>
            </c:strRef>
          </c:tx>
          <c:spPr>
            <a:ln w="19050">
              <a:solidFill>
                <a:srgbClr val="FF3300"/>
              </a:solidFill>
            </a:ln>
          </c:spPr>
          <c:marker>
            <c:symbol val="none"/>
          </c:marker>
          <c:cat>
            <c:numRef>
              <c:f>'Net financial flows'!$D$4:$N$4</c:f>
              <c:numCache>
                <c:formatCode>General</c:formatCode>
                <c:ptCount val="11"/>
                <c:pt idx="0">
                  <c:v>1961.0</c:v>
                </c:pt>
                <c:pt idx="1">
                  <c:v>1962.0</c:v>
                </c:pt>
                <c:pt idx="2">
                  <c:v>1963.0</c:v>
                </c:pt>
                <c:pt idx="3">
                  <c:v>1964.0</c:v>
                </c:pt>
                <c:pt idx="4">
                  <c:v>1965.0</c:v>
                </c:pt>
                <c:pt idx="5">
                  <c:v>1966.0</c:v>
                </c:pt>
                <c:pt idx="6">
                  <c:v>1967.0</c:v>
                </c:pt>
                <c:pt idx="7">
                  <c:v>1968.0</c:v>
                </c:pt>
                <c:pt idx="8">
                  <c:v>1969.0</c:v>
                </c:pt>
                <c:pt idx="9">
                  <c:v>1970.0</c:v>
                </c:pt>
                <c:pt idx="10">
                  <c:v>1971.0</c:v>
                </c:pt>
              </c:numCache>
            </c:numRef>
          </c:cat>
          <c:val>
            <c:numRef>
              <c:f>'Net financial flows'!$D$9:$N$9</c:f>
              <c:numCache>
                <c:formatCode>0.00</c:formatCode>
                <c:ptCount val="11"/>
                <c:pt idx="0">
                  <c:v>-0.550899537039455</c:v>
                </c:pt>
                <c:pt idx="1">
                  <c:v>-0.128986186322018</c:v>
                </c:pt>
                <c:pt idx="2">
                  <c:v>0.0934569869427847</c:v>
                </c:pt>
                <c:pt idx="3">
                  <c:v>0.451938274047263</c:v>
                </c:pt>
                <c:pt idx="4">
                  <c:v>0.429154044284601</c:v>
                </c:pt>
                <c:pt idx="5">
                  <c:v>-0.255709265834724</c:v>
                </c:pt>
                <c:pt idx="6">
                  <c:v>-1.463892443915507</c:v>
                </c:pt>
                <c:pt idx="7">
                  <c:v>-1.867897161161933</c:v>
                </c:pt>
                <c:pt idx="8">
                  <c:v>-1.326018830688526</c:v>
                </c:pt>
                <c:pt idx="9">
                  <c:v>-0.690516991195977</c:v>
                </c:pt>
                <c:pt idx="10">
                  <c:v>-0.352319527994583</c:v>
                </c:pt>
              </c:numCache>
            </c:numRef>
          </c:val>
          <c:smooth val="0"/>
        </c:ser>
        <c:dLbls>
          <c:showLegendKey val="0"/>
          <c:showVal val="0"/>
          <c:showCatName val="0"/>
          <c:showSerName val="0"/>
          <c:showPercent val="0"/>
          <c:showBubbleSize val="0"/>
        </c:dLbls>
        <c:marker val="1"/>
        <c:smooth val="0"/>
        <c:axId val="-2146886728"/>
        <c:axId val="-2147202520"/>
      </c:lineChart>
      <c:catAx>
        <c:axId val="-2146886728"/>
        <c:scaling>
          <c:orientation val="minMax"/>
        </c:scaling>
        <c:delete val="0"/>
        <c:axPos val="b"/>
        <c:numFmt formatCode="General" sourceLinked="1"/>
        <c:majorTickMark val="none"/>
        <c:minorTickMark val="none"/>
        <c:tickLblPos val="low"/>
        <c:spPr>
          <a:ln>
            <a:solidFill>
              <a:schemeClr val="tx1"/>
            </a:solidFill>
          </a:ln>
        </c:spPr>
        <c:txPr>
          <a:bodyPr rot="-5400000" vert="horz"/>
          <a:lstStyle/>
          <a:p>
            <a:pPr>
              <a:defRPr/>
            </a:pPr>
            <a:endParaRPr lang="de-DE"/>
          </a:p>
        </c:txPr>
        <c:crossAx val="-2147202520"/>
        <c:crosses val="autoZero"/>
        <c:auto val="1"/>
        <c:lblAlgn val="ctr"/>
        <c:lblOffset val="100"/>
        <c:noMultiLvlLbl val="0"/>
      </c:catAx>
      <c:valAx>
        <c:axId val="-2147202520"/>
        <c:scaling>
          <c:orientation val="minMax"/>
        </c:scaling>
        <c:delete val="0"/>
        <c:axPos val="l"/>
        <c:majorGridlines/>
        <c:numFmt formatCode="#,##0" sourceLinked="0"/>
        <c:majorTickMark val="none"/>
        <c:minorTickMark val="none"/>
        <c:tickLblPos val="nextTo"/>
        <c:spPr>
          <a:ln>
            <a:noFill/>
          </a:ln>
        </c:spPr>
        <c:crossAx val="-2146886728"/>
        <c:crosses val="autoZero"/>
        <c:crossBetween val="midCat"/>
      </c:valAx>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200" b="1" i="0" u="none" strike="noStrike" baseline="0">
                <a:solidFill>
                  <a:srgbClr val="000000"/>
                </a:solidFill>
                <a:latin typeface="Arial"/>
                <a:ea typeface="Arial"/>
                <a:cs typeface="Arial"/>
              </a:defRPr>
            </a:pPr>
            <a:r>
              <a:rPr lang="de-DE" sz="1800" b="0" i="0" u="none" strike="noStrike" baseline="0" dirty="0">
                <a:solidFill>
                  <a:srgbClr val="000000"/>
                </a:solidFill>
                <a:latin typeface="Arial"/>
                <a:ea typeface="Arial"/>
                <a:cs typeface="Arial"/>
              </a:rPr>
              <a:t>Produktivitätsvergleich bei nationaler Währung</a:t>
            </a:r>
            <a:r>
              <a:rPr lang="de-DE" sz="1800" b="0" i="0" u="none" strike="noStrike" baseline="30000" dirty="0">
                <a:solidFill>
                  <a:srgbClr val="000000"/>
                </a:solidFill>
                <a:latin typeface="Arial"/>
                <a:ea typeface="Arial"/>
                <a:cs typeface="Arial"/>
              </a:rPr>
              <a:t>1</a:t>
            </a:r>
            <a:r>
              <a:rPr lang="de-DE" sz="2200" b="1" i="0" u="none" strike="noStrike" baseline="30000" dirty="0">
                <a:solidFill>
                  <a:srgbClr val="000000"/>
                </a:solidFill>
                <a:latin typeface="Arial"/>
                <a:ea typeface="Arial"/>
                <a:cs typeface="Arial"/>
              </a:rPr>
              <a:t>)</a:t>
            </a:r>
          </a:p>
        </c:rich>
      </c:tx>
      <c:layout>
        <c:manualLayout>
          <c:xMode val="edge"/>
          <c:yMode val="edge"/>
          <c:x val="0.142068965517241"/>
          <c:y val="0.0407239819004525"/>
        </c:manualLayout>
      </c:layout>
      <c:overlay val="0"/>
      <c:spPr>
        <a:noFill/>
        <a:ln w="25400">
          <a:noFill/>
        </a:ln>
      </c:spPr>
    </c:title>
    <c:autoTitleDeleted val="0"/>
    <c:plotArea>
      <c:layout>
        <c:manualLayout>
          <c:layoutTarget val="inner"/>
          <c:xMode val="edge"/>
          <c:yMode val="edge"/>
          <c:x val="0.0937931034482758"/>
          <c:y val="0.126696832579186"/>
          <c:w val="0.851034482758621"/>
          <c:h val="0.683257918552036"/>
        </c:manualLayout>
      </c:layout>
      <c:lineChart>
        <c:grouping val="standard"/>
        <c:varyColors val="0"/>
        <c:ser>
          <c:idx val="0"/>
          <c:order val="0"/>
          <c:tx>
            <c:v>GB</c:v>
          </c:tx>
          <c:spPr>
            <a:ln w="38100">
              <a:solidFill>
                <a:srgbClr val="0000D4"/>
              </a:solidFill>
              <a:prstDash val="solid"/>
            </a:ln>
          </c:spPr>
          <c:marker>
            <c:symbol val="none"/>
          </c:marker>
          <c:cat>
            <c:numRef>
              <c:f>'Prod LStK'!$M$3:$AA$3</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'Prod LStK'!$M$19:$AA$19</c:f>
              <c:numCache>
                <c:formatCode>0.0</c:formatCode>
                <c:ptCount val="15"/>
                <c:pt idx="0">
                  <c:v>100.0</c:v>
                </c:pt>
                <c:pt idx="1">
                  <c:v>104.0067559657042</c:v>
                </c:pt>
                <c:pt idx="2">
                  <c:v>105.8198896889428</c:v>
                </c:pt>
                <c:pt idx="3">
                  <c:v>108.9206786569512</c:v>
                </c:pt>
                <c:pt idx="4">
                  <c:v>112.6858119389378</c:v>
                </c:pt>
                <c:pt idx="5">
                  <c:v>114.7456100967735</c:v>
                </c:pt>
                <c:pt idx="6">
                  <c:v>116.8141739295292</c:v>
                </c:pt>
                <c:pt idx="7">
                  <c:v>119.079582015838</c:v>
                </c:pt>
                <c:pt idx="8">
                  <c:v>121.9720853770811</c:v>
                </c:pt>
                <c:pt idx="9">
                  <c:v>121.2269845537281</c:v>
                </c:pt>
                <c:pt idx="10">
                  <c:v>118.9322408792665</c:v>
                </c:pt>
                <c:pt idx="11">
                  <c:v>120.7321449702397</c:v>
                </c:pt>
                <c:pt idx="12">
                  <c:v>123.3270724407409</c:v>
                </c:pt>
                <c:pt idx="13">
                  <c:v>120.0391505775447</c:v>
                </c:pt>
                <c:pt idx="14">
                  <c:v>120.0836482470815</c:v>
                </c:pt>
              </c:numCache>
            </c:numRef>
          </c:val>
          <c:smooth val="0"/>
        </c:ser>
        <c:ser>
          <c:idx val="1"/>
          <c:order val="1"/>
          <c:tx>
            <c:v>D</c:v>
          </c:tx>
          <c:spPr>
            <a:ln w="25400">
              <a:solidFill>
                <a:srgbClr val="DD0806"/>
              </a:solidFill>
              <a:prstDash val="solid"/>
            </a:ln>
          </c:spPr>
          <c:marker>
            <c:symbol val="none"/>
          </c:marker>
          <c:val>
            <c:numRef>
              <c:f>'Prod LStK'!$M$20:$AA$20</c:f>
              <c:numCache>
                <c:formatCode>0.0</c:formatCode>
                <c:ptCount val="15"/>
                <c:pt idx="0">
                  <c:v>100.0</c:v>
                </c:pt>
                <c:pt idx="1">
                  <c:v>102.7402184616632</c:v>
                </c:pt>
                <c:pt idx="2">
                  <c:v>105.2911382680701</c:v>
                </c:pt>
                <c:pt idx="3">
                  <c:v>106.7730930302281</c:v>
                </c:pt>
                <c:pt idx="4">
                  <c:v>107.7097938788067</c:v>
                </c:pt>
                <c:pt idx="5">
                  <c:v>108.6139418020686</c:v>
                </c:pt>
                <c:pt idx="6">
                  <c:v>109.9182891236661</c:v>
                </c:pt>
                <c:pt idx="7">
                  <c:v>113.9142981317245</c:v>
                </c:pt>
                <c:pt idx="8">
                  <c:v>115.8381420503585</c:v>
                </c:pt>
                <c:pt idx="9">
                  <c:v>115.692389170701</c:v>
                </c:pt>
                <c:pt idx="10">
                  <c:v>112.7788900287361</c:v>
                </c:pt>
                <c:pt idx="11">
                  <c:v>114.8259846839267</c:v>
                </c:pt>
                <c:pt idx="12">
                  <c:v>116.7248050082971</c:v>
                </c:pt>
                <c:pt idx="13">
                  <c:v>117.0291078796098</c:v>
                </c:pt>
                <c:pt idx="14">
                  <c:v>116.8836671482998</c:v>
                </c:pt>
              </c:numCache>
            </c:numRef>
          </c:val>
          <c:smooth val="0"/>
        </c:ser>
        <c:ser>
          <c:idx val="2"/>
          <c:order val="2"/>
          <c:tx>
            <c:v>F</c:v>
          </c:tx>
          <c:spPr>
            <a:ln w="38100">
              <a:solidFill>
                <a:srgbClr val="99CC00"/>
              </a:solidFill>
              <a:prstDash val="solid"/>
            </a:ln>
          </c:spPr>
          <c:marker>
            <c:symbol val="none"/>
          </c:marker>
          <c:val>
            <c:numRef>
              <c:f>'Prod LStK'!$M$21:$AA$21</c:f>
              <c:numCache>
                <c:formatCode>0.0</c:formatCode>
                <c:ptCount val="15"/>
                <c:pt idx="0">
                  <c:v>100.0</c:v>
                </c:pt>
                <c:pt idx="1">
                  <c:v>103.5228342273613</c:v>
                </c:pt>
                <c:pt idx="2">
                  <c:v>104.4873356464782</c:v>
                </c:pt>
                <c:pt idx="3">
                  <c:v>107.616160698193</c:v>
                </c:pt>
                <c:pt idx="4">
                  <c:v>108.6700592344595</c:v>
                </c:pt>
                <c:pt idx="5">
                  <c:v>109.195515612737</c:v>
                </c:pt>
                <c:pt idx="6">
                  <c:v>110.9025021741986</c:v>
                </c:pt>
                <c:pt idx="7">
                  <c:v>114.1022083441141</c:v>
                </c:pt>
                <c:pt idx="8">
                  <c:v>114.1716716345506</c:v>
                </c:pt>
                <c:pt idx="9">
                  <c:v>112.993233463111</c:v>
                </c:pt>
                <c:pt idx="10">
                  <c:v>112.3927357319557</c:v>
                </c:pt>
                <c:pt idx="11">
                  <c:v>113.7140278625303</c:v>
                </c:pt>
                <c:pt idx="12">
                  <c:v>114.9519216869846</c:v>
                </c:pt>
                <c:pt idx="13">
                  <c:v>115.3544599223631</c:v>
                </c:pt>
                <c:pt idx="14">
                  <c:v>115.2259799499421</c:v>
                </c:pt>
              </c:numCache>
            </c:numRef>
          </c:val>
          <c:smooth val="0"/>
        </c:ser>
        <c:ser>
          <c:idx val="3"/>
          <c:order val="3"/>
          <c:tx>
            <c:v>USA</c:v>
          </c:tx>
          <c:spPr>
            <a:ln w="38100">
              <a:solidFill>
                <a:srgbClr val="000000"/>
              </a:solidFill>
              <a:prstDash val="solid"/>
            </a:ln>
          </c:spPr>
          <c:marker>
            <c:symbol val="none"/>
          </c:marker>
          <c:val>
            <c:numRef>
              <c:f>'Prod LStK'!$M$23:$AA$23</c:f>
              <c:numCache>
                <c:formatCode>0.0</c:formatCode>
                <c:ptCount val="15"/>
                <c:pt idx="0">
                  <c:v>100.0</c:v>
                </c:pt>
                <c:pt idx="1">
                  <c:v>102.2402186841305</c:v>
                </c:pt>
                <c:pt idx="2">
                  <c:v>104.5762889083681</c:v>
                </c:pt>
                <c:pt idx="3">
                  <c:v>107.042351093082</c:v>
                </c:pt>
                <c:pt idx="4">
                  <c:v>109.3783189801585</c:v>
                </c:pt>
                <c:pt idx="5">
                  <c:v>111.8728765600724</c:v>
                </c:pt>
                <c:pt idx="6">
                  <c:v>113.571769489521</c:v>
                </c:pt>
                <c:pt idx="7">
                  <c:v>114.38360594963</c:v>
                </c:pt>
                <c:pt idx="8">
                  <c:v>115.4223728522373</c:v>
                </c:pt>
                <c:pt idx="9">
                  <c:v>115.9025577806208</c:v>
                </c:pt>
                <c:pt idx="10">
                  <c:v>118.2613484040172</c:v>
                </c:pt>
                <c:pt idx="11">
                  <c:v>121.0049884890612</c:v>
                </c:pt>
                <c:pt idx="12">
                  <c:v>121.8760684623503</c:v>
                </c:pt>
                <c:pt idx="13">
                  <c:v>122.080062530687</c:v>
                </c:pt>
                <c:pt idx="14">
                  <c:v>123.2618408882395</c:v>
                </c:pt>
              </c:numCache>
            </c:numRef>
          </c:val>
          <c:smooth val="0"/>
        </c:ser>
        <c:ser>
          <c:idx val="4"/>
          <c:order val="4"/>
          <c:tx>
            <c:v>It</c:v>
          </c:tx>
          <c:spPr>
            <a:ln w="38100">
              <a:solidFill>
                <a:srgbClr val="993300"/>
              </a:solidFill>
              <a:prstDash val="solid"/>
            </a:ln>
          </c:spPr>
          <c:marker>
            <c:symbol val="none"/>
          </c:marker>
          <c:val>
            <c:numRef>
              <c:f>'Prod LStK'!$M$22:$AA$22</c:f>
              <c:numCache>
                <c:formatCode>0.0</c:formatCode>
                <c:ptCount val="15"/>
                <c:pt idx="0">
                  <c:v>100.0</c:v>
                </c:pt>
                <c:pt idx="1">
                  <c:v>102.5040299438653</c:v>
                </c:pt>
                <c:pt idx="2">
                  <c:v>103.3409820127911</c:v>
                </c:pt>
                <c:pt idx="3">
                  <c:v>102.732166557009</c:v>
                </c:pt>
                <c:pt idx="4">
                  <c:v>101.4467869204854</c:v>
                </c:pt>
                <c:pt idx="5">
                  <c:v>102.7531435682549</c:v>
                </c:pt>
                <c:pt idx="6">
                  <c:v>103.510912038721</c:v>
                </c:pt>
                <c:pt idx="7">
                  <c:v>103.9793707580101</c:v>
                </c:pt>
                <c:pt idx="8">
                  <c:v>104.3576359504943</c:v>
                </c:pt>
                <c:pt idx="9">
                  <c:v>103.6141870392526</c:v>
                </c:pt>
                <c:pt idx="10">
                  <c:v>101.361312333217</c:v>
                </c:pt>
                <c:pt idx="11">
                  <c:v>103.8008417735461</c:v>
                </c:pt>
                <c:pt idx="12">
                  <c:v>103.8545932229201</c:v>
                </c:pt>
                <c:pt idx="13">
                  <c:v>102.8765844045668</c:v>
                </c:pt>
                <c:pt idx="14">
                  <c:v>102.3028611549068</c:v>
                </c:pt>
              </c:numCache>
            </c:numRef>
          </c:val>
          <c:smooth val="0"/>
        </c:ser>
        <c:dLbls>
          <c:showLegendKey val="0"/>
          <c:showVal val="0"/>
          <c:showCatName val="0"/>
          <c:showSerName val="0"/>
          <c:showPercent val="0"/>
          <c:showBubbleSize val="0"/>
        </c:dLbls>
        <c:marker val="1"/>
        <c:smooth val="0"/>
        <c:axId val="-2139712584"/>
        <c:axId val="-2139664680"/>
      </c:lineChart>
      <c:catAx>
        <c:axId val="-2139712584"/>
        <c:scaling>
          <c:orientation val="minMax"/>
        </c:scaling>
        <c:delete val="0"/>
        <c:axPos val="b"/>
        <c:title>
          <c:tx>
            <c:rich>
              <a:bodyPr/>
              <a:lstStyle/>
              <a:p>
                <a:pPr>
                  <a:defRPr sz="1325" b="1" i="0" u="none" strike="noStrike" baseline="0">
                    <a:solidFill>
                      <a:srgbClr val="000000"/>
                    </a:solidFill>
                    <a:latin typeface="Arial"/>
                    <a:ea typeface="Arial"/>
                    <a:cs typeface="Arial"/>
                  </a:defRPr>
                </a:pPr>
                <a:r>
                  <a:rPr lang="de-DE"/>
                  <a:t>Jahre</a:t>
                </a:r>
              </a:p>
            </c:rich>
          </c:tx>
          <c:layout>
            <c:manualLayout>
              <c:xMode val="edge"/>
              <c:yMode val="edge"/>
              <c:x val="0.491034482758621"/>
              <c:y val="0.861990950226244"/>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125" b="0" i="0" u="none" strike="noStrike" baseline="0">
                <a:solidFill>
                  <a:srgbClr val="000000"/>
                </a:solidFill>
                <a:latin typeface="Arial"/>
                <a:ea typeface="Arial"/>
                <a:cs typeface="Arial"/>
              </a:defRPr>
            </a:pPr>
            <a:endParaRPr lang="de-DE"/>
          </a:p>
        </c:txPr>
        <c:crossAx val="-2139664680"/>
        <c:crossesAt val="95.0"/>
        <c:auto val="1"/>
        <c:lblAlgn val="ctr"/>
        <c:lblOffset val="100"/>
        <c:tickLblSkip val="1"/>
        <c:tickMarkSkip val="1"/>
        <c:noMultiLvlLbl val="0"/>
      </c:catAx>
      <c:valAx>
        <c:axId val="-2139664680"/>
        <c:scaling>
          <c:orientation val="minMax"/>
          <c:max val="125.0"/>
          <c:min val="95.0"/>
        </c:scaling>
        <c:delete val="0"/>
        <c:axPos val="l"/>
        <c:majorGridlines>
          <c:spPr>
            <a:ln w="3175">
              <a:solidFill>
                <a:srgbClr val="000000"/>
              </a:solidFill>
              <a:prstDash val="sysDash"/>
            </a:ln>
          </c:spPr>
        </c:majorGridlines>
        <c:title>
          <c:tx>
            <c:rich>
              <a:bodyPr/>
              <a:lstStyle/>
              <a:p>
                <a:pPr>
                  <a:defRPr sz="1325" b="1" i="0" u="none" strike="noStrike" baseline="0">
                    <a:solidFill>
                      <a:srgbClr val="000000"/>
                    </a:solidFill>
                    <a:latin typeface="Arial"/>
                    <a:ea typeface="Arial"/>
                    <a:cs typeface="Arial"/>
                  </a:defRPr>
                </a:pPr>
                <a:r>
                  <a:rPr lang="de-DE"/>
                  <a:t>Index 1999 = 100</a:t>
                </a:r>
              </a:p>
            </c:rich>
          </c:tx>
          <c:layout>
            <c:manualLayout>
              <c:xMode val="edge"/>
              <c:yMode val="edge"/>
              <c:x val="0.023448275862069"/>
              <c:y val="0.346153846153846"/>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125" b="0" i="0" u="none" strike="noStrike" baseline="0">
                <a:solidFill>
                  <a:srgbClr val="000000"/>
                </a:solidFill>
                <a:latin typeface="Arial"/>
                <a:ea typeface="Arial"/>
                <a:cs typeface="Arial"/>
              </a:defRPr>
            </a:pPr>
            <a:endParaRPr lang="de-DE"/>
          </a:p>
        </c:txPr>
        <c:crossAx val="-2139712584"/>
        <c:crosses val="autoZero"/>
        <c:crossBetween val="between"/>
        <c:majorUnit val="5.0"/>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'Net financial flows'!$B$30</c:f>
              <c:strCache>
                <c:ptCount val="1"/>
                <c:pt idx="0">
                  <c:v>Private households</c:v>
                </c:pt>
              </c:strCache>
            </c:strRef>
          </c:tx>
          <c:spPr>
            <a:ln w="19050">
              <a:solidFill>
                <a:srgbClr val="0070C0"/>
              </a:solidFill>
            </a:ln>
          </c:spPr>
          <c:marker>
            <c:symbol val="none"/>
          </c:marker>
          <c:cat>
            <c:numRef>
              <c:f>'Net financial flows'!$D$28:$P$28</c:f>
              <c:numCache>
                <c:formatCode>General</c:formatCode>
                <c:ptCount val="13"/>
                <c:pt idx="0">
                  <c:v>2000.0</c:v>
                </c:pt>
                <c:pt idx="1">
                  <c:v>2001.0</c:v>
                </c:pt>
                <c:pt idx="2">
                  <c:v>2002.0</c:v>
                </c:pt>
                <c:pt idx="3">
                  <c:v>2003.0</c:v>
                </c:pt>
                <c:pt idx="4">
                  <c:v>2004.0</c:v>
                </c:pt>
                <c:pt idx="5">
                  <c:v>2005.0</c:v>
                </c:pt>
                <c:pt idx="6">
                  <c:v>2006.0</c:v>
                </c:pt>
                <c:pt idx="7">
                  <c:v>2007.0</c:v>
                </c:pt>
                <c:pt idx="8">
                  <c:v>2008.0</c:v>
                </c:pt>
                <c:pt idx="9">
                  <c:v>2009.0</c:v>
                </c:pt>
                <c:pt idx="10">
                  <c:v>2010.0</c:v>
                </c:pt>
                <c:pt idx="11">
                  <c:v>2011.0</c:v>
                </c:pt>
                <c:pt idx="12">
                  <c:v>2012.0</c:v>
                </c:pt>
              </c:numCache>
            </c:numRef>
          </c:cat>
          <c:val>
            <c:numRef>
              <c:f>'Net financial flows'!$D$30:$P$30</c:f>
              <c:numCache>
                <c:formatCode>0.00</c:formatCode>
                <c:ptCount val="13"/>
                <c:pt idx="0">
                  <c:v>3.942745041741557</c:v>
                </c:pt>
                <c:pt idx="1">
                  <c:v>4.374375739372966</c:v>
                </c:pt>
                <c:pt idx="2">
                  <c:v>5.08547994622388</c:v>
                </c:pt>
                <c:pt idx="3">
                  <c:v>5.527403325279455</c:v>
                </c:pt>
                <c:pt idx="4">
                  <c:v>6.058810378530222</c:v>
                </c:pt>
                <c:pt idx="5">
                  <c:v>6.03826898750554</c:v>
                </c:pt>
                <c:pt idx="6">
                  <c:v>5.880323669225842</c:v>
                </c:pt>
                <c:pt idx="7">
                  <c:v>5.5818374227254</c:v>
                </c:pt>
                <c:pt idx="8">
                  <c:v>5.732173026289864</c:v>
                </c:pt>
                <c:pt idx="9">
                  <c:v>5.855626700383138</c:v>
                </c:pt>
                <c:pt idx="10">
                  <c:v>5.88604861192917</c:v>
                </c:pt>
                <c:pt idx="11">
                  <c:v>5.149759551667985</c:v>
                </c:pt>
                <c:pt idx="12">
                  <c:v>5.214372761180249</c:v>
                </c:pt>
              </c:numCache>
            </c:numRef>
          </c:val>
          <c:smooth val="0"/>
        </c:ser>
        <c:ser>
          <c:idx val="1"/>
          <c:order val="1"/>
          <c:tx>
            <c:strRef>
              <c:f>'Net financial flows'!$B$31</c:f>
              <c:strCache>
                <c:ptCount val="1"/>
                <c:pt idx="0">
                  <c:v>Corporations</c:v>
                </c:pt>
              </c:strCache>
            </c:strRef>
          </c:tx>
          <c:spPr>
            <a:ln w="19050">
              <a:solidFill>
                <a:schemeClr val="accent6"/>
              </a:solidFill>
            </a:ln>
          </c:spPr>
          <c:marker>
            <c:symbol val="none"/>
          </c:marker>
          <c:cat>
            <c:numRef>
              <c:f>'Net financial flows'!$D$28:$P$28</c:f>
              <c:numCache>
                <c:formatCode>General</c:formatCode>
                <c:ptCount val="13"/>
                <c:pt idx="0">
                  <c:v>2000.0</c:v>
                </c:pt>
                <c:pt idx="1">
                  <c:v>2001.0</c:v>
                </c:pt>
                <c:pt idx="2">
                  <c:v>2002.0</c:v>
                </c:pt>
                <c:pt idx="3">
                  <c:v>2003.0</c:v>
                </c:pt>
                <c:pt idx="4">
                  <c:v>2004.0</c:v>
                </c:pt>
                <c:pt idx="5">
                  <c:v>2005.0</c:v>
                </c:pt>
                <c:pt idx="6">
                  <c:v>2006.0</c:v>
                </c:pt>
                <c:pt idx="7">
                  <c:v>2007.0</c:v>
                </c:pt>
                <c:pt idx="8">
                  <c:v>2008.0</c:v>
                </c:pt>
                <c:pt idx="9">
                  <c:v>2009.0</c:v>
                </c:pt>
                <c:pt idx="10">
                  <c:v>2010.0</c:v>
                </c:pt>
                <c:pt idx="11">
                  <c:v>2011.0</c:v>
                </c:pt>
                <c:pt idx="12">
                  <c:v>2012.0</c:v>
                </c:pt>
              </c:numCache>
            </c:numRef>
          </c:cat>
          <c:val>
            <c:numRef>
              <c:f>'Net financial flows'!$D$31:$P$31</c:f>
              <c:numCache>
                <c:formatCode>0.00</c:formatCode>
                <c:ptCount val="13"/>
                <c:pt idx="0">
                  <c:v>-3.719847644499017</c:v>
                </c:pt>
                <c:pt idx="1">
                  <c:v>-2.307388493328176</c:v>
                </c:pt>
                <c:pt idx="2">
                  <c:v>-0.151789631792184</c:v>
                </c:pt>
                <c:pt idx="3">
                  <c:v>1.208613139043861</c:v>
                </c:pt>
                <c:pt idx="4">
                  <c:v>1.478683855727815</c:v>
                </c:pt>
                <c:pt idx="5">
                  <c:v>2.148500562820144</c:v>
                </c:pt>
                <c:pt idx="6">
                  <c:v>1.933238919742501</c:v>
                </c:pt>
                <c:pt idx="7">
                  <c:v>1.539078422835922</c:v>
                </c:pt>
                <c:pt idx="8">
                  <c:v>1.653117802759196</c:v>
                </c:pt>
                <c:pt idx="9">
                  <c:v>2.431280224772976</c:v>
                </c:pt>
                <c:pt idx="10">
                  <c:v>4.204657007107238</c:v>
                </c:pt>
                <c:pt idx="11">
                  <c:v>1.08258548222197</c:v>
                </c:pt>
                <c:pt idx="12">
                  <c:v>0.803574725802282</c:v>
                </c:pt>
              </c:numCache>
            </c:numRef>
          </c:val>
          <c:smooth val="0"/>
        </c:ser>
        <c:ser>
          <c:idx val="2"/>
          <c:order val="2"/>
          <c:tx>
            <c:strRef>
              <c:f>'Net financial flows'!$B$32</c:f>
              <c:strCache>
                <c:ptCount val="1"/>
                <c:pt idx="0">
                  <c:v>Government</c:v>
                </c:pt>
              </c:strCache>
            </c:strRef>
          </c:tx>
          <c:spPr>
            <a:ln w="19050">
              <a:solidFill>
                <a:srgbClr val="99CC00"/>
              </a:solidFill>
            </a:ln>
          </c:spPr>
          <c:marker>
            <c:symbol val="none"/>
          </c:marker>
          <c:cat>
            <c:numRef>
              <c:f>'Net financial flows'!$D$28:$P$28</c:f>
              <c:numCache>
                <c:formatCode>General</c:formatCode>
                <c:ptCount val="13"/>
                <c:pt idx="0">
                  <c:v>2000.0</c:v>
                </c:pt>
                <c:pt idx="1">
                  <c:v>2001.0</c:v>
                </c:pt>
                <c:pt idx="2">
                  <c:v>2002.0</c:v>
                </c:pt>
                <c:pt idx="3">
                  <c:v>2003.0</c:v>
                </c:pt>
                <c:pt idx="4">
                  <c:v>2004.0</c:v>
                </c:pt>
                <c:pt idx="5">
                  <c:v>2005.0</c:v>
                </c:pt>
                <c:pt idx="6">
                  <c:v>2006.0</c:v>
                </c:pt>
                <c:pt idx="7">
                  <c:v>2007.0</c:v>
                </c:pt>
                <c:pt idx="8">
                  <c:v>2008.0</c:v>
                </c:pt>
                <c:pt idx="9">
                  <c:v>2009.0</c:v>
                </c:pt>
                <c:pt idx="10">
                  <c:v>2010.0</c:v>
                </c:pt>
                <c:pt idx="11">
                  <c:v>2011.0</c:v>
                </c:pt>
                <c:pt idx="12">
                  <c:v>2012.0</c:v>
                </c:pt>
              </c:numCache>
            </c:numRef>
          </c:cat>
          <c:val>
            <c:numRef>
              <c:f>'Net financial flows'!$D$32:$P$32</c:f>
              <c:numCache>
                <c:formatCode>0.00</c:formatCode>
                <c:ptCount val="13"/>
                <c:pt idx="0">
                  <c:v>-0.998449629517492</c:v>
                </c:pt>
                <c:pt idx="1">
                  <c:v>-1.741494577331162</c:v>
                </c:pt>
                <c:pt idx="2">
                  <c:v>-3.537472922757315</c:v>
                </c:pt>
                <c:pt idx="3">
                  <c:v>-3.835148685969437</c:v>
                </c:pt>
                <c:pt idx="4">
                  <c:v>-3.691127631811135</c:v>
                </c:pt>
                <c:pt idx="5">
                  <c:v>-2.858427574939105</c:v>
                </c:pt>
                <c:pt idx="6">
                  <c:v>-1.52562977354798</c:v>
                </c:pt>
                <c:pt idx="7">
                  <c:v>-0.398381026700958</c:v>
                </c:pt>
                <c:pt idx="8">
                  <c:v>-0.873524719898427</c:v>
                </c:pt>
                <c:pt idx="9">
                  <c:v>-2.03858735658955</c:v>
                </c:pt>
                <c:pt idx="10">
                  <c:v>-4.067616916008934</c:v>
                </c:pt>
                <c:pt idx="11">
                  <c:v>-0.744064523457912</c:v>
                </c:pt>
                <c:pt idx="12">
                  <c:v>0.15510173935522</c:v>
                </c:pt>
              </c:numCache>
            </c:numRef>
          </c:val>
          <c:smooth val="0"/>
        </c:ser>
        <c:ser>
          <c:idx val="3"/>
          <c:order val="3"/>
          <c:tx>
            <c:strRef>
              <c:f>'Net financial flows'!$B$33</c:f>
              <c:strCache>
                <c:ptCount val="1"/>
                <c:pt idx="0">
                  <c:v>Foreign countries</c:v>
                </c:pt>
              </c:strCache>
            </c:strRef>
          </c:tx>
          <c:spPr>
            <a:ln w="19050">
              <a:solidFill>
                <a:srgbClr val="FF3300"/>
              </a:solidFill>
            </a:ln>
          </c:spPr>
          <c:marker>
            <c:symbol val="none"/>
          </c:marker>
          <c:cat>
            <c:numRef>
              <c:f>'Net financial flows'!$D$28:$P$28</c:f>
              <c:numCache>
                <c:formatCode>General</c:formatCode>
                <c:ptCount val="13"/>
                <c:pt idx="0">
                  <c:v>2000.0</c:v>
                </c:pt>
                <c:pt idx="1">
                  <c:v>2001.0</c:v>
                </c:pt>
                <c:pt idx="2">
                  <c:v>2002.0</c:v>
                </c:pt>
                <c:pt idx="3">
                  <c:v>2003.0</c:v>
                </c:pt>
                <c:pt idx="4">
                  <c:v>2004.0</c:v>
                </c:pt>
                <c:pt idx="5">
                  <c:v>2005.0</c:v>
                </c:pt>
                <c:pt idx="6">
                  <c:v>2006.0</c:v>
                </c:pt>
                <c:pt idx="7">
                  <c:v>2007.0</c:v>
                </c:pt>
                <c:pt idx="8">
                  <c:v>2008.0</c:v>
                </c:pt>
                <c:pt idx="9">
                  <c:v>2009.0</c:v>
                </c:pt>
                <c:pt idx="10">
                  <c:v>2010.0</c:v>
                </c:pt>
                <c:pt idx="11">
                  <c:v>2011.0</c:v>
                </c:pt>
                <c:pt idx="12">
                  <c:v>2012.0</c:v>
                </c:pt>
              </c:numCache>
            </c:numRef>
          </c:cat>
          <c:val>
            <c:numRef>
              <c:f>'Net financial flows'!$D$33:$P$33</c:f>
              <c:numCache>
                <c:formatCode>0.00</c:formatCode>
                <c:ptCount val="13"/>
                <c:pt idx="0">
                  <c:v>0.851184340284148</c:v>
                </c:pt>
                <c:pt idx="1">
                  <c:v>-0.272744047163852</c:v>
                </c:pt>
                <c:pt idx="2">
                  <c:v>-1.402726841351077</c:v>
                </c:pt>
                <c:pt idx="3">
                  <c:v>-3.007361606752225</c:v>
                </c:pt>
                <c:pt idx="4">
                  <c:v>-4.000687765713905</c:v>
                </c:pt>
                <c:pt idx="5">
                  <c:v>-5.465119373894518</c:v>
                </c:pt>
                <c:pt idx="6">
                  <c:v>-6.386301250644519</c:v>
                </c:pt>
                <c:pt idx="7">
                  <c:v>-6.873781534970938</c:v>
                </c:pt>
                <c:pt idx="8">
                  <c:v>-6.355621670845668</c:v>
                </c:pt>
                <c:pt idx="9">
                  <c:v>-5.506782448072074</c:v>
                </c:pt>
                <c:pt idx="10">
                  <c:v>-6.023088703027446</c:v>
                </c:pt>
                <c:pt idx="11">
                  <c:v>-5.48828051043205</c:v>
                </c:pt>
                <c:pt idx="12">
                  <c:v>-6.173049226337747</c:v>
                </c:pt>
              </c:numCache>
            </c:numRef>
          </c:val>
          <c:smooth val="0"/>
        </c:ser>
        <c:dLbls>
          <c:showLegendKey val="0"/>
          <c:showVal val="0"/>
          <c:showCatName val="0"/>
          <c:showSerName val="0"/>
          <c:showPercent val="0"/>
          <c:showBubbleSize val="0"/>
        </c:dLbls>
        <c:marker val="1"/>
        <c:smooth val="0"/>
        <c:axId val="2140126440"/>
        <c:axId val="2139240808"/>
      </c:lineChart>
      <c:catAx>
        <c:axId val="2140126440"/>
        <c:scaling>
          <c:orientation val="minMax"/>
        </c:scaling>
        <c:delete val="0"/>
        <c:axPos val="b"/>
        <c:numFmt formatCode="General" sourceLinked="1"/>
        <c:majorTickMark val="none"/>
        <c:minorTickMark val="none"/>
        <c:tickLblPos val="low"/>
        <c:spPr>
          <a:ln>
            <a:solidFill>
              <a:schemeClr val="tx1"/>
            </a:solidFill>
          </a:ln>
        </c:spPr>
        <c:txPr>
          <a:bodyPr rot="-5400000" vert="horz"/>
          <a:lstStyle/>
          <a:p>
            <a:pPr>
              <a:defRPr/>
            </a:pPr>
            <a:endParaRPr lang="de-DE"/>
          </a:p>
        </c:txPr>
        <c:crossAx val="2139240808"/>
        <c:crosses val="autoZero"/>
        <c:auto val="1"/>
        <c:lblAlgn val="ctr"/>
        <c:lblOffset val="100"/>
        <c:noMultiLvlLbl val="0"/>
      </c:catAx>
      <c:valAx>
        <c:axId val="2139240808"/>
        <c:scaling>
          <c:orientation val="minMax"/>
          <c:max val="10.0"/>
          <c:min val="-10.0"/>
        </c:scaling>
        <c:delete val="0"/>
        <c:axPos val="l"/>
        <c:majorGridlines/>
        <c:numFmt formatCode="#,##0" sourceLinked="0"/>
        <c:majorTickMark val="none"/>
        <c:minorTickMark val="none"/>
        <c:tickLblPos val="nextTo"/>
        <c:spPr>
          <a:ln>
            <a:noFill/>
          </a:ln>
        </c:spPr>
        <c:crossAx val="2140126440"/>
        <c:crosses val="autoZero"/>
        <c:crossBetween val="midCat"/>
      </c:valAx>
    </c:plotArea>
    <c:plotVisOnly val="1"/>
    <c:dispBlanksAs val="gap"/>
    <c:showDLblsOverMax val="0"/>
  </c:chart>
  <c:spPr>
    <a:ln>
      <a:noFill/>
    </a:ln>
  </c:sp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00"/>
              <a:t>Germany</a:t>
            </a:r>
          </a:p>
        </c:rich>
      </c:tx>
      <c:layout>
        <c:manualLayout>
          <c:xMode val="edge"/>
          <c:yMode val="edge"/>
          <c:x val="0.39557777777778"/>
          <c:y val="0.0555555555555554"/>
        </c:manualLayout>
      </c:layout>
      <c:overlay val="1"/>
    </c:title>
    <c:autoTitleDeleted val="0"/>
    <c:plotArea>
      <c:layout/>
      <c:lineChart>
        <c:grouping val="standard"/>
        <c:varyColors val="0"/>
        <c:ser>
          <c:idx val="1"/>
          <c:order val="0"/>
          <c:tx>
            <c:strRef>
              <c:f>'Real-wages-productivity'!$B$9</c:f>
              <c:strCache>
                <c:ptCount val="1"/>
                <c:pt idx="0">
                  <c:v>Nominal wages per hour</c:v>
                </c:pt>
              </c:strCache>
            </c:strRef>
          </c:tx>
          <c:spPr>
            <a:ln w="19050">
              <a:solidFill>
                <a:srgbClr val="0070C0"/>
              </a:solidFill>
            </a:ln>
          </c:spPr>
          <c:marker>
            <c:symbol val="none"/>
          </c:marker>
          <c:cat>
            <c:numRef>
              <c:f>'Real-wages-productivity'!$V$4:$AI$4</c:f>
              <c:numCache>
                <c:formatCode>General</c:formatCode>
                <c:ptCount val="14"/>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numCache>
            </c:numRef>
          </c:cat>
          <c:val>
            <c:numRef>
              <c:f>'Real-wages-productivity'!$V$9:$AI$9</c:f>
              <c:numCache>
                <c:formatCode>General</c:formatCode>
                <c:ptCount val="14"/>
                <c:pt idx="0">
                  <c:v>100.0</c:v>
                </c:pt>
                <c:pt idx="1">
                  <c:v>103.9553037632072</c:v>
                </c:pt>
                <c:pt idx="2">
                  <c:v>105.6601662920625</c:v>
                </c:pt>
                <c:pt idx="3">
                  <c:v>106.1606917020405</c:v>
                </c:pt>
                <c:pt idx="4">
                  <c:v>106.874877403636</c:v>
                </c:pt>
                <c:pt idx="5">
                  <c:v>106.2698138075004</c:v>
                </c:pt>
                <c:pt idx="6">
                  <c:v>105.8513777532109</c:v>
                </c:pt>
                <c:pt idx="7">
                  <c:v>106.8404722590763</c:v>
                </c:pt>
                <c:pt idx="8">
                  <c:v>105.7913519137622</c:v>
                </c:pt>
                <c:pt idx="9">
                  <c:v>107.270545016758</c:v>
                </c:pt>
                <c:pt idx="10">
                  <c:v>109.7167104568892</c:v>
                </c:pt>
                <c:pt idx="11">
                  <c:v>109.034621850342</c:v>
                </c:pt>
                <c:pt idx="12">
                  <c:v>110.8433571468083</c:v>
                </c:pt>
                <c:pt idx="13">
                  <c:v>113.007762987716</c:v>
                </c:pt>
              </c:numCache>
            </c:numRef>
          </c:val>
          <c:smooth val="0"/>
        </c:ser>
        <c:ser>
          <c:idx val="2"/>
          <c:order val="1"/>
          <c:tx>
            <c:strRef>
              <c:f>'Real-wages-productivity'!$B$10</c:f>
              <c:strCache>
                <c:ptCount val="1"/>
                <c:pt idx="0">
                  <c:v>Productivity</c:v>
                </c:pt>
              </c:strCache>
            </c:strRef>
          </c:tx>
          <c:spPr>
            <a:ln w="19050">
              <a:solidFill>
                <a:schemeClr val="accent6"/>
              </a:solidFill>
            </a:ln>
          </c:spPr>
          <c:marker>
            <c:symbol val="none"/>
          </c:marker>
          <c:cat>
            <c:numRef>
              <c:f>'Real-wages-productivity'!$V$4:$AI$4</c:f>
              <c:numCache>
                <c:formatCode>General</c:formatCode>
                <c:ptCount val="14"/>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numCache>
            </c:numRef>
          </c:cat>
          <c:val>
            <c:numRef>
              <c:f>'Real-wages-productivity'!$V$10:$AI$10</c:f>
              <c:numCache>
                <c:formatCode>General</c:formatCode>
                <c:ptCount val="14"/>
                <c:pt idx="0">
                  <c:v>100.0</c:v>
                </c:pt>
                <c:pt idx="1">
                  <c:v>102.7055845956403</c:v>
                </c:pt>
                <c:pt idx="2">
                  <c:v>105.2772021975416</c:v>
                </c:pt>
                <c:pt idx="3">
                  <c:v>106.781246480111</c:v>
                </c:pt>
                <c:pt idx="4">
                  <c:v>107.6806270746339</c:v>
                </c:pt>
                <c:pt idx="5">
                  <c:v>108.6072165333545</c:v>
                </c:pt>
                <c:pt idx="6">
                  <c:v>109.8961772167812</c:v>
                </c:pt>
                <c:pt idx="7">
                  <c:v>113.8913823606257</c:v>
                </c:pt>
                <c:pt idx="8">
                  <c:v>115.8148392657981</c:v>
                </c:pt>
                <c:pt idx="9">
                  <c:v>115.6447129397494</c:v>
                </c:pt>
                <c:pt idx="10">
                  <c:v>112.7480496486381</c:v>
                </c:pt>
                <c:pt idx="11">
                  <c:v>114.6887349154017</c:v>
                </c:pt>
                <c:pt idx="12">
                  <c:v>116.1397038975037</c:v>
                </c:pt>
                <c:pt idx="13">
                  <c:v>116.5281538817895</c:v>
                </c:pt>
              </c:numCache>
            </c:numRef>
          </c:val>
          <c:smooth val="0"/>
        </c:ser>
        <c:ser>
          <c:idx val="0"/>
          <c:order val="2"/>
          <c:tx>
            <c:strRef>
              <c:f>'Real-wages-productivity'!$U$13</c:f>
              <c:strCache>
                <c:ptCount val="1"/>
                <c:pt idx="0">
                  <c:v>Fictitious real wages</c:v>
                </c:pt>
              </c:strCache>
            </c:strRef>
          </c:tx>
          <c:spPr>
            <a:ln w="19050">
              <a:solidFill>
                <a:srgbClr val="0070C0"/>
              </a:solidFill>
              <a:prstDash val="dash"/>
            </a:ln>
          </c:spPr>
          <c:marker>
            <c:symbol val="none"/>
          </c:marker>
          <c:val>
            <c:numRef>
              <c:f>'Real-wages-productivity'!$V$13:$AI$13</c:f>
              <c:numCache>
                <c:formatCode>General</c:formatCode>
                <c:ptCount val="14"/>
                <c:pt idx="0">
                  <c:v>100.0</c:v>
                </c:pt>
                <c:pt idx="1">
                  <c:v>101.3310929291286</c:v>
                </c:pt>
                <c:pt idx="2">
                  <c:v>102.2100941130523</c:v>
                </c:pt>
                <c:pt idx="3">
                  <c:v>102.221883818767</c:v>
                </c:pt>
                <c:pt idx="4">
                  <c:v>102.0987498623925</c:v>
                </c:pt>
                <c:pt idx="5">
                  <c:v>100.6947130935323</c:v>
                </c:pt>
                <c:pt idx="6">
                  <c:v>99.03659029189566</c:v>
                </c:pt>
                <c:pt idx="7">
                  <c:v>98.4042199608376</c:v>
                </c:pt>
                <c:pt idx="8">
                  <c:v>97.18008158434514</c:v>
                </c:pt>
                <c:pt idx="9">
                  <c:v>97.44978688110154</c:v>
                </c:pt>
                <c:pt idx="10">
                  <c:v>98.96099432971122</c:v>
                </c:pt>
                <c:pt idx="11">
                  <c:v>97.4085681018571</c:v>
                </c:pt>
                <c:pt idx="12">
                  <c:v>97.9637420890477</c:v>
                </c:pt>
                <c:pt idx="13">
                  <c:v>99.20313771767985</c:v>
                </c:pt>
              </c:numCache>
            </c:numRef>
          </c:val>
          <c:smooth val="0"/>
        </c:ser>
        <c:dLbls>
          <c:showLegendKey val="0"/>
          <c:showVal val="0"/>
          <c:showCatName val="0"/>
          <c:showSerName val="0"/>
          <c:showPercent val="0"/>
          <c:showBubbleSize val="0"/>
        </c:dLbls>
        <c:marker val="1"/>
        <c:smooth val="0"/>
        <c:axId val="2117491720"/>
        <c:axId val="2117361832"/>
      </c:lineChart>
      <c:catAx>
        <c:axId val="2117491720"/>
        <c:scaling>
          <c:orientation val="minMax"/>
        </c:scaling>
        <c:delete val="0"/>
        <c:axPos val="b"/>
        <c:numFmt formatCode="General" sourceLinked="1"/>
        <c:majorTickMark val="none"/>
        <c:minorTickMark val="none"/>
        <c:tickLblPos val="low"/>
        <c:spPr>
          <a:ln>
            <a:solidFill>
              <a:sysClr val="windowText" lastClr="000000"/>
            </a:solidFill>
          </a:ln>
        </c:spPr>
        <c:txPr>
          <a:bodyPr rot="-5400000" vert="horz"/>
          <a:lstStyle/>
          <a:p>
            <a:pPr>
              <a:defRPr/>
            </a:pPr>
            <a:endParaRPr lang="de-DE"/>
          </a:p>
        </c:txPr>
        <c:crossAx val="2117361832"/>
        <c:crossesAt val="100.0"/>
        <c:auto val="1"/>
        <c:lblAlgn val="ctr"/>
        <c:lblOffset val="100"/>
        <c:noMultiLvlLbl val="0"/>
      </c:catAx>
      <c:valAx>
        <c:axId val="2117361832"/>
        <c:scaling>
          <c:orientation val="minMax"/>
          <c:max val="120.0"/>
          <c:min val="95.0"/>
        </c:scaling>
        <c:delete val="0"/>
        <c:axPos val="l"/>
        <c:majorGridlines/>
        <c:numFmt formatCode="#,##0" sourceLinked="0"/>
        <c:majorTickMark val="none"/>
        <c:minorTickMark val="none"/>
        <c:tickLblPos val="nextTo"/>
        <c:spPr>
          <a:ln>
            <a:noFill/>
          </a:ln>
        </c:spPr>
        <c:crossAx val="2117491720"/>
        <c:crosses val="autoZero"/>
        <c:crossBetween val="midCat"/>
        <c:majorUnit val="5.0"/>
      </c:valAx>
    </c:plotArea>
    <c:plotVisOnly val="1"/>
    <c:dispBlanksAs val="gap"/>
    <c:showDLblsOverMax val="0"/>
  </c:chart>
  <c:spPr>
    <a:ln>
      <a:noFill/>
    </a:ln>
  </c:sp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00"/>
              <a:t>France</a:t>
            </a:r>
          </a:p>
        </c:rich>
      </c:tx>
      <c:layout>
        <c:manualLayout>
          <c:xMode val="edge"/>
          <c:yMode val="edge"/>
          <c:x val="0.424097569444446"/>
          <c:y val="0.0648148148148151"/>
        </c:manualLayout>
      </c:layout>
      <c:overlay val="1"/>
    </c:title>
    <c:autoTitleDeleted val="0"/>
    <c:plotArea>
      <c:layout/>
      <c:lineChart>
        <c:grouping val="standard"/>
        <c:varyColors val="0"/>
        <c:ser>
          <c:idx val="1"/>
          <c:order val="0"/>
          <c:tx>
            <c:strRef>
              <c:f>'Real-wages-productivity'!$B$38</c:f>
              <c:strCache>
                <c:ptCount val="1"/>
                <c:pt idx="0">
                  <c:v>Nominal wages per hour</c:v>
                </c:pt>
              </c:strCache>
            </c:strRef>
          </c:tx>
          <c:spPr>
            <a:ln w="19050">
              <a:solidFill>
                <a:srgbClr val="0070C0"/>
              </a:solidFill>
            </a:ln>
          </c:spPr>
          <c:marker>
            <c:symbol val="none"/>
          </c:marker>
          <c:cat>
            <c:numRef>
              <c:f>'Real-wages-productivity'!$V$33:$AI$33</c:f>
              <c:numCache>
                <c:formatCode>General</c:formatCode>
                <c:ptCount val="14"/>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numCache>
            </c:numRef>
          </c:cat>
          <c:val>
            <c:numRef>
              <c:f>'Real-wages-productivity'!$V$38:$AI$38</c:f>
              <c:numCache>
                <c:formatCode>General</c:formatCode>
                <c:ptCount val="14"/>
                <c:pt idx="0">
                  <c:v>100.0</c:v>
                </c:pt>
                <c:pt idx="1">
                  <c:v>103.595230214692</c:v>
                </c:pt>
                <c:pt idx="2">
                  <c:v>104.7467982290146</c:v>
                </c:pt>
                <c:pt idx="3">
                  <c:v>108.5852644035006</c:v>
                </c:pt>
                <c:pt idx="4">
                  <c:v>109.5595810099152</c:v>
                </c:pt>
                <c:pt idx="5">
                  <c:v>109.296818653376</c:v>
                </c:pt>
                <c:pt idx="6">
                  <c:v>110.8403959336994</c:v>
                </c:pt>
                <c:pt idx="7">
                  <c:v>113.6735979491264</c:v>
                </c:pt>
                <c:pt idx="8">
                  <c:v>112.5714909961948</c:v>
                </c:pt>
                <c:pt idx="9">
                  <c:v>112.0267561481394</c:v>
                </c:pt>
                <c:pt idx="10">
                  <c:v>114.6458650749914</c:v>
                </c:pt>
                <c:pt idx="11">
                  <c:v>115.7838664952341</c:v>
                </c:pt>
                <c:pt idx="12">
                  <c:v>117.5920803834197</c:v>
                </c:pt>
                <c:pt idx="13">
                  <c:v>117.9725824379275</c:v>
                </c:pt>
              </c:numCache>
            </c:numRef>
          </c:val>
          <c:smooth val="0"/>
        </c:ser>
        <c:ser>
          <c:idx val="2"/>
          <c:order val="1"/>
          <c:tx>
            <c:strRef>
              <c:f>'Real-wages-productivity'!$B$39</c:f>
              <c:strCache>
                <c:ptCount val="1"/>
                <c:pt idx="0">
                  <c:v>Productivity</c:v>
                </c:pt>
              </c:strCache>
            </c:strRef>
          </c:tx>
          <c:spPr>
            <a:ln w="19050">
              <a:solidFill>
                <a:schemeClr val="accent6"/>
              </a:solidFill>
            </a:ln>
          </c:spPr>
          <c:marker>
            <c:symbol val="none"/>
          </c:marker>
          <c:cat>
            <c:numRef>
              <c:f>'Real-wages-productivity'!$V$33:$AI$33</c:f>
              <c:numCache>
                <c:formatCode>General</c:formatCode>
                <c:ptCount val="14"/>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numCache>
            </c:numRef>
          </c:cat>
          <c:val>
            <c:numRef>
              <c:f>'Real-wages-productivity'!$V$39:$AI$39</c:f>
              <c:numCache>
                <c:formatCode>General</c:formatCode>
                <c:ptCount val="14"/>
                <c:pt idx="0">
                  <c:v>100.0</c:v>
                </c:pt>
                <c:pt idx="1">
                  <c:v>103.5226384779971</c:v>
                </c:pt>
                <c:pt idx="2">
                  <c:v>104.4872063053371</c:v>
                </c:pt>
                <c:pt idx="3">
                  <c:v>107.616094704066</c:v>
                </c:pt>
                <c:pt idx="4">
                  <c:v>108.6699931881273</c:v>
                </c:pt>
                <c:pt idx="5">
                  <c:v>109.195515612737</c:v>
                </c:pt>
                <c:pt idx="6">
                  <c:v>110.9025021741985</c:v>
                </c:pt>
                <c:pt idx="7">
                  <c:v>114.1022731591156</c:v>
                </c:pt>
                <c:pt idx="8">
                  <c:v>114.1719252565226</c:v>
                </c:pt>
                <c:pt idx="9">
                  <c:v>112.9934846699957</c:v>
                </c:pt>
                <c:pt idx="10">
                  <c:v>112.3929937229294</c:v>
                </c:pt>
                <c:pt idx="11">
                  <c:v>113.8682890600183</c:v>
                </c:pt>
                <c:pt idx="12">
                  <c:v>115.4195903021711</c:v>
                </c:pt>
                <c:pt idx="13">
                  <c:v>115.8098751986592</c:v>
                </c:pt>
              </c:numCache>
            </c:numRef>
          </c:val>
          <c:smooth val="0"/>
        </c:ser>
        <c:ser>
          <c:idx val="0"/>
          <c:order val="2"/>
          <c:tx>
            <c:strRef>
              <c:f>'Real-wages-productivity'!$U$40</c:f>
              <c:strCache>
                <c:ptCount val="1"/>
                <c:pt idx="0">
                  <c:v>Fictitious real wages</c:v>
                </c:pt>
              </c:strCache>
            </c:strRef>
          </c:tx>
          <c:spPr>
            <a:ln w="19050">
              <a:solidFill>
                <a:srgbClr val="0070C0"/>
              </a:solidFill>
              <a:prstDash val="dash"/>
            </a:ln>
          </c:spPr>
          <c:marker>
            <c:symbol val="none"/>
          </c:marker>
          <c:val>
            <c:numRef>
              <c:f>'Real-wages-productivity'!$V$40:$AI$40</c:f>
              <c:numCache>
                <c:formatCode>General</c:formatCode>
                <c:ptCount val="14"/>
                <c:pt idx="0">
                  <c:v>100.0</c:v>
                </c:pt>
                <c:pt idx="1">
                  <c:v>103.2626656032575</c:v>
                </c:pt>
                <c:pt idx="2">
                  <c:v>104.5270895338468</c:v>
                </c:pt>
                <c:pt idx="3">
                  <c:v>108.6958444711323</c:v>
                </c:pt>
                <c:pt idx="4">
                  <c:v>109.7759880479313</c:v>
                </c:pt>
                <c:pt idx="5">
                  <c:v>109.270096859818</c:v>
                </c:pt>
                <c:pt idx="6">
                  <c:v>110.8265872910213</c:v>
                </c:pt>
                <c:pt idx="7">
                  <c:v>113.9279251391255</c:v>
                </c:pt>
                <c:pt idx="8">
                  <c:v>113.5841212655457</c:v>
                </c:pt>
                <c:pt idx="9">
                  <c:v>113.7467139115383</c:v>
                </c:pt>
                <c:pt idx="10">
                  <c:v>115.0534548833418</c:v>
                </c:pt>
                <c:pt idx="11">
                  <c:v>115.2266713486888</c:v>
                </c:pt>
                <c:pt idx="12">
                  <c:v>116.3849796788888</c:v>
                </c:pt>
                <c:pt idx="13">
                  <c:v>116.491630655057</c:v>
                </c:pt>
              </c:numCache>
            </c:numRef>
          </c:val>
          <c:smooth val="0"/>
        </c:ser>
        <c:dLbls>
          <c:showLegendKey val="0"/>
          <c:showVal val="0"/>
          <c:showCatName val="0"/>
          <c:showSerName val="0"/>
          <c:showPercent val="0"/>
          <c:showBubbleSize val="0"/>
        </c:dLbls>
        <c:marker val="1"/>
        <c:smooth val="0"/>
        <c:axId val="-2140162264"/>
        <c:axId val="-2140169960"/>
      </c:lineChart>
      <c:catAx>
        <c:axId val="-2140162264"/>
        <c:scaling>
          <c:orientation val="minMax"/>
        </c:scaling>
        <c:delete val="0"/>
        <c:axPos val="b"/>
        <c:numFmt formatCode="General" sourceLinked="1"/>
        <c:majorTickMark val="none"/>
        <c:minorTickMark val="none"/>
        <c:tickLblPos val="low"/>
        <c:spPr>
          <a:ln>
            <a:solidFill>
              <a:sysClr val="windowText" lastClr="000000"/>
            </a:solidFill>
          </a:ln>
        </c:spPr>
        <c:txPr>
          <a:bodyPr rot="-5400000" vert="horz"/>
          <a:lstStyle/>
          <a:p>
            <a:pPr>
              <a:defRPr/>
            </a:pPr>
            <a:endParaRPr lang="de-DE"/>
          </a:p>
        </c:txPr>
        <c:crossAx val="-2140169960"/>
        <c:crossesAt val="100.0"/>
        <c:auto val="1"/>
        <c:lblAlgn val="ctr"/>
        <c:lblOffset val="100"/>
        <c:noMultiLvlLbl val="0"/>
      </c:catAx>
      <c:valAx>
        <c:axId val="-2140169960"/>
        <c:scaling>
          <c:orientation val="minMax"/>
          <c:max val="120.0"/>
          <c:min val="95.0"/>
        </c:scaling>
        <c:delete val="0"/>
        <c:axPos val="l"/>
        <c:majorGridlines/>
        <c:numFmt formatCode="#,##0" sourceLinked="0"/>
        <c:majorTickMark val="none"/>
        <c:minorTickMark val="none"/>
        <c:tickLblPos val="nextTo"/>
        <c:spPr>
          <a:ln>
            <a:noFill/>
          </a:ln>
        </c:spPr>
        <c:crossAx val="-2140162264"/>
        <c:crosses val="autoZero"/>
        <c:crossBetween val="midCat"/>
        <c:majorUnit val="5.0"/>
      </c:valAx>
    </c:plotArea>
    <c:plotVisOnly val="1"/>
    <c:dispBlanksAs val="gap"/>
    <c:showDLblsOverMax val="0"/>
  </c:chart>
  <c:spPr>
    <a:ln>
      <a:noFill/>
    </a:ln>
  </c:sp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00"/>
              <a:t>France</a:t>
            </a:r>
          </a:p>
        </c:rich>
      </c:tx>
      <c:layout>
        <c:manualLayout>
          <c:xMode val="edge"/>
          <c:yMode val="edge"/>
          <c:x val="0.459375347222225"/>
          <c:y val="0.0555807403252495"/>
        </c:manualLayout>
      </c:layout>
      <c:overlay val="1"/>
    </c:title>
    <c:autoTitleDeleted val="0"/>
    <c:plotArea>
      <c:layout/>
      <c:lineChart>
        <c:grouping val="standard"/>
        <c:varyColors val="0"/>
        <c:ser>
          <c:idx val="0"/>
          <c:order val="0"/>
          <c:tx>
            <c:strRef>
              <c:f>'Nominal-Wages-productivity'!$B$12</c:f>
              <c:strCache>
                <c:ptCount val="1"/>
                <c:pt idx="0">
                  <c:v>Nominal wages</c:v>
                </c:pt>
              </c:strCache>
            </c:strRef>
          </c:tx>
          <c:spPr>
            <a:ln w="19050">
              <a:solidFill>
                <a:srgbClr val="0070C0"/>
              </a:solidFill>
            </a:ln>
          </c:spPr>
          <c:marker>
            <c:symbol val="none"/>
          </c:marker>
          <c:cat>
            <c:numRef>
              <c:f>'Nominal-Wages-productivity'!$D$5:$Q$5</c:f>
              <c:numCache>
                <c:formatCode>General</c:formatCode>
                <c:ptCount val="14"/>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numCache>
            </c:numRef>
          </c:cat>
          <c:val>
            <c:numRef>
              <c:f>'Nominal-Wages-productivity'!$T$12:$AG$12</c:f>
              <c:numCache>
                <c:formatCode>0.0</c:formatCode>
                <c:ptCount val="14"/>
                <c:pt idx="0">
                  <c:v>23.57</c:v>
                </c:pt>
                <c:pt idx="1">
                  <c:v>24.84</c:v>
                </c:pt>
                <c:pt idx="2">
                  <c:v>26.0</c:v>
                </c:pt>
                <c:pt idx="3">
                  <c:v>27.04</c:v>
                </c:pt>
                <c:pt idx="4">
                  <c:v>27.68</c:v>
                </c:pt>
                <c:pt idx="5">
                  <c:v>28.45999999999999</c:v>
                </c:pt>
                <c:pt idx="6">
                  <c:v>29.13000000000003</c:v>
                </c:pt>
                <c:pt idx="7">
                  <c:v>30.08</c:v>
                </c:pt>
                <c:pt idx="8">
                  <c:v>31.06</c:v>
                </c:pt>
                <c:pt idx="9">
                  <c:v>31.2</c:v>
                </c:pt>
                <c:pt idx="10">
                  <c:v>31.6</c:v>
                </c:pt>
                <c:pt idx="11">
                  <c:v>32.5</c:v>
                </c:pt>
                <c:pt idx="12">
                  <c:v>33.6</c:v>
                </c:pt>
                <c:pt idx="13">
                  <c:v>34.2</c:v>
                </c:pt>
              </c:numCache>
            </c:numRef>
          </c:val>
          <c:smooth val="0"/>
        </c:ser>
        <c:ser>
          <c:idx val="1"/>
          <c:order val="1"/>
          <c:tx>
            <c:strRef>
              <c:f>'Nominal-Wages-productivity'!$B$13</c:f>
              <c:strCache>
                <c:ptCount val="1"/>
                <c:pt idx="0">
                  <c:v>Nominal productivity</c:v>
                </c:pt>
              </c:strCache>
            </c:strRef>
          </c:tx>
          <c:spPr>
            <a:ln w="19050">
              <a:solidFill>
                <a:schemeClr val="accent6"/>
              </a:solidFill>
            </a:ln>
          </c:spPr>
          <c:marker>
            <c:symbol val="none"/>
          </c:marker>
          <c:cat>
            <c:numRef>
              <c:f>'Nominal-Wages-productivity'!$D$5:$Q$5</c:f>
              <c:numCache>
                <c:formatCode>General</c:formatCode>
                <c:ptCount val="14"/>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numCache>
            </c:numRef>
          </c:cat>
          <c:val>
            <c:numRef>
              <c:f>'Nominal-Wages-productivity'!$D$13:$Q$13</c:f>
              <c:numCache>
                <c:formatCode>0.0</c:formatCode>
                <c:ptCount val="14"/>
                <c:pt idx="0">
                  <c:v>35.13195834596516</c:v>
                </c:pt>
                <c:pt idx="1">
                  <c:v>36.94159350447512</c:v>
                </c:pt>
                <c:pt idx="2">
                  <c:v>38.03662516565795</c:v>
                </c:pt>
                <c:pt idx="3">
                  <c:v>40.04461672406907</c:v>
                </c:pt>
                <c:pt idx="4">
                  <c:v>41.24448409811216</c:v>
                </c:pt>
                <c:pt idx="5">
                  <c:v>42.13781988292618</c:v>
                </c:pt>
                <c:pt idx="6">
                  <c:v>43.61489386097576</c:v>
                </c:pt>
                <c:pt idx="7">
                  <c:v>45.83386432088734</c:v>
                </c:pt>
                <c:pt idx="8">
                  <c:v>47.04834868697444</c:v>
                </c:pt>
                <c:pt idx="9">
                  <c:v>47.7464057570139</c:v>
                </c:pt>
                <c:pt idx="10">
                  <c:v>47.83269773190786</c:v>
                </c:pt>
                <c:pt idx="11">
                  <c:v>48.96957487399695</c:v>
                </c:pt>
                <c:pt idx="12">
                  <c:v>50.30268323982416</c:v>
                </c:pt>
                <c:pt idx="13">
                  <c:v>51.31284017512984</c:v>
                </c:pt>
              </c:numCache>
            </c:numRef>
          </c:val>
          <c:smooth val="0"/>
        </c:ser>
        <c:dLbls>
          <c:showLegendKey val="0"/>
          <c:showVal val="0"/>
          <c:showCatName val="0"/>
          <c:showSerName val="0"/>
          <c:showPercent val="0"/>
          <c:showBubbleSize val="0"/>
        </c:dLbls>
        <c:marker val="1"/>
        <c:smooth val="0"/>
        <c:axId val="2146832872"/>
        <c:axId val="2139752616"/>
      </c:lineChart>
      <c:catAx>
        <c:axId val="2146832872"/>
        <c:scaling>
          <c:orientation val="minMax"/>
        </c:scaling>
        <c:delete val="0"/>
        <c:axPos val="b"/>
        <c:numFmt formatCode="General" sourceLinked="1"/>
        <c:majorTickMark val="none"/>
        <c:minorTickMark val="none"/>
        <c:tickLblPos val="low"/>
        <c:spPr>
          <a:ln>
            <a:noFill/>
          </a:ln>
        </c:spPr>
        <c:txPr>
          <a:bodyPr rot="-5400000" vert="horz"/>
          <a:lstStyle/>
          <a:p>
            <a:pPr>
              <a:defRPr/>
            </a:pPr>
            <a:endParaRPr lang="de-DE"/>
          </a:p>
        </c:txPr>
        <c:crossAx val="2139752616"/>
        <c:crosses val="autoZero"/>
        <c:auto val="1"/>
        <c:lblAlgn val="ctr"/>
        <c:lblOffset val="100"/>
        <c:noMultiLvlLbl val="0"/>
      </c:catAx>
      <c:valAx>
        <c:axId val="2139752616"/>
        <c:scaling>
          <c:orientation val="minMax"/>
          <c:min val="15.0"/>
        </c:scaling>
        <c:delete val="0"/>
        <c:axPos val="l"/>
        <c:majorGridlines/>
        <c:title>
          <c:tx>
            <c:rich>
              <a:bodyPr rot="-5400000" vert="horz"/>
              <a:lstStyle/>
              <a:p>
                <a:pPr>
                  <a:defRPr/>
                </a:pPr>
                <a:r>
                  <a:rPr lang="en-GB"/>
                  <a:t>Euro per hour</a:t>
                </a:r>
              </a:p>
            </c:rich>
          </c:tx>
          <c:layout/>
          <c:overlay val="0"/>
        </c:title>
        <c:numFmt formatCode="#,##0" sourceLinked="0"/>
        <c:majorTickMark val="none"/>
        <c:minorTickMark val="none"/>
        <c:tickLblPos val="nextTo"/>
        <c:spPr>
          <a:ln>
            <a:noFill/>
          </a:ln>
        </c:spPr>
        <c:crossAx val="2146832872"/>
        <c:crosses val="autoZero"/>
        <c:crossBetween val="midCat"/>
      </c:valAx>
    </c:plotArea>
    <c:plotVisOnly val="1"/>
    <c:dispBlanksAs val="gap"/>
    <c:showDLblsOverMax val="0"/>
  </c:chart>
  <c:spPr>
    <a:ln>
      <a:noFill/>
    </a:ln>
  </c:spPr>
  <c:externalData r:id="rId1">
    <c:autoUpdate val="0"/>
  </c:externalData>
  <c:userShapes r:id="rId2"/>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00"/>
              <a:t>Germany</a:t>
            </a:r>
          </a:p>
        </c:rich>
      </c:tx>
      <c:layout>
        <c:manualLayout>
          <c:xMode val="edge"/>
          <c:yMode val="edge"/>
          <c:x val="0.426941666666668"/>
          <c:y val="0.0555555555555554"/>
        </c:manualLayout>
      </c:layout>
      <c:overlay val="1"/>
    </c:title>
    <c:autoTitleDeleted val="0"/>
    <c:plotArea>
      <c:layout/>
      <c:lineChart>
        <c:grouping val="standard"/>
        <c:varyColors val="0"/>
        <c:ser>
          <c:idx val="0"/>
          <c:order val="0"/>
          <c:tx>
            <c:strRef>
              <c:f>'Nominal-Wages-productivity'!$B$7</c:f>
              <c:strCache>
                <c:ptCount val="1"/>
                <c:pt idx="0">
                  <c:v>Nominal wages</c:v>
                </c:pt>
              </c:strCache>
            </c:strRef>
          </c:tx>
          <c:spPr>
            <a:ln w="19050">
              <a:solidFill>
                <a:srgbClr val="0070C0"/>
              </a:solidFill>
            </a:ln>
          </c:spPr>
          <c:marker>
            <c:symbol val="none"/>
          </c:marker>
          <c:cat>
            <c:numRef>
              <c:f>'Nominal-Wages-productivity'!$D$5:$Q$5</c:f>
              <c:numCache>
                <c:formatCode>General</c:formatCode>
                <c:ptCount val="14"/>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numCache>
            </c:numRef>
          </c:cat>
          <c:val>
            <c:numRef>
              <c:f>'Nominal-Wages-productivity'!$T$7:$AG$7</c:f>
              <c:numCache>
                <c:formatCode>0.0</c:formatCode>
                <c:ptCount val="14"/>
                <c:pt idx="0">
                  <c:v>24.0</c:v>
                </c:pt>
                <c:pt idx="1">
                  <c:v>25.0</c:v>
                </c:pt>
                <c:pt idx="2">
                  <c:v>25.6</c:v>
                </c:pt>
                <c:pt idx="3">
                  <c:v>26.2</c:v>
                </c:pt>
                <c:pt idx="4">
                  <c:v>26.8</c:v>
                </c:pt>
                <c:pt idx="5">
                  <c:v>26.9</c:v>
                </c:pt>
                <c:pt idx="6">
                  <c:v>27.1</c:v>
                </c:pt>
                <c:pt idx="7">
                  <c:v>27.6</c:v>
                </c:pt>
                <c:pt idx="8">
                  <c:v>27.8</c:v>
                </c:pt>
                <c:pt idx="9">
                  <c:v>27.9</c:v>
                </c:pt>
                <c:pt idx="10">
                  <c:v>28.6</c:v>
                </c:pt>
                <c:pt idx="11">
                  <c:v>28.8</c:v>
                </c:pt>
                <c:pt idx="12">
                  <c:v>29.6</c:v>
                </c:pt>
                <c:pt idx="13">
                  <c:v>30.4</c:v>
                </c:pt>
              </c:numCache>
            </c:numRef>
          </c:val>
          <c:smooth val="0"/>
        </c:ser>
        <c:ser>
          <c:idx val="1"/>
          <c:order val="1"/>
          <c:tx>
            <c:strRef>
              <c:f>'Nominal-Wages-productivity'!$B$8</c:f>
              <c:strCache>
                <c:ptCount val="1"/>
                <c:pt idx="0">
                  <c:v>Nominal productivity</c:v>
                </c:pt>
              </c:strCache>
            </c:strRef>
          </c:tx>
          <c:spPr>
            <a:ln w="19050">
              <a:solidFill>
                <a:schemeClr val="accent6"/>
              </a:solidFill>
            </a:ln>
          </c:spPr>
          <c:marker>
            <c:symbol val="none"/>
          </c:marker>
          <c:cat>
            <c:numRef>
              <c:f>'Nominal-Wages-productivity'!$D$5:$Q$5</c:f>
              <c:numCache>
                <c:formatCode>General</c:formatCode>
                <c:ptCount val="14"/>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numCache>
            </c:numRef>
          </c:cat>
          <c:val>
            <c:numRef>
              <c:f>'Nominal-Wages-productivity'!$D$8:$Q$8</c:f>
              <c:numCache>
                <c:formatCode>0.0</c:formatCode>
                <c:ptCount val="14"/>
                <c:pt idx="0">
                  <c:v>34.64568996756444</c:v>
                </c:pt>
                <c:pt idx="1">
                  <c:v>35.34381862591434</c:v>
                </c:pt>
                <c:pt idx="2">
                  <c:v>36.63652666414568</c:v>
                </c:pt>
                <c:pt idx="3">
                  <c:v>37.6917975899205</c:v>
                </c:pt>
                <c:pt idx="4">
                  <c:v>38.42626901702186</c:v>
                </c:pt>
                <c:pt idx="5">
                  <c:v>39.17197820398843</c:v>
                </c:pt>
                <c:pt idx="6">
                  <c:v>39.8819133909136</c:v>
                </c:pt>
                <c:pt idx="7">
                  <c:v>41.46075156360688</c:v>
                </c:pt>
                <c:pt idx="8">
                  <c:v>42.84833046072198</c:v>
                </c:pt>
                <c:pt idx="9">
                  <c:v>43.11644808311134</c:v>
                </c:pt>
                <c:pt idx="10">
                  <c:v>42.52959474105308</c:v>
                </c:pt>
                <c:pt idx="11">
                  <c:v>43.6635056075122</c:v>
                </c:pt>
                <c:pt idx="12">
                  <c:v>44.5734023153412</c:v>
                </c:pt>
                <c:pt idx="13">
                  <c:v>45.2649036883363</c:v>
                </c:pt>
              </c:numCache>
            </c:numRef>
          </c:val>
          <c:smooth val="0"/>
        </c:ser>
        <c:dLbls>
          <c:showLegendKey val="0"/>
          <c:showVal val="0"/>
          <c:showCatName val="0"/>
          <c:showSerName val="0"/>
          <c:showPercent val="0"/>
          <c:showBubbleSize val="0"/>
        </c:dLbls>
        <c:marker val="1"/>
        <c:smooth val="0"/>
        <c:axId val="2146871800"/>
        <c:axId val="2119961240"/>
      </c:lineChart>
      <c:catAx>
        <c:axId val="2146871800"/>
        <c:scaling>
          <c:orientation val="minMax"/>
        </c:scaling>
        <c:delete val="0"/>
        <c:axPos val="b"/>
        <c:numFmt formatCode="General" sourceLinked="1"/>
        <c:majorTickMark val="none"/>
        <c:minorTickMark val="none"/>
        <c:tickLblPos val="low"/>
        <c:spPr>
          <a:ln>
            <a:noFill/>
          </a:ln>
        </c:spPr>
        <c:txPr>
          <a:bodyPr rot="-5400000" vert="horz"/>
          <a:lstStyle/>
          <a:p>
            <a:pPr>
              <a:defRPr/>
            </a:pPr>
            <a:endParaRPr lang="de-DE"/>
          </a:p>
        </c:txPr>
        <c:crossAx val="2119961240"/>
        <c:crosses val="autoZero"/>
        <c:auto val="1"/>
        <c:lblAlgn val="ctr"/>
        <c:lblOffset val="100"/>
        <c:noMultiLvlLbl val="0"/>
      </c:catAx>
      <c:valAx>
        <c:axId val="2119961240"/>
        <c:scaling>
          <c:orientation val="minMax"/>
          <c:max val="55.0"/>
          <c:min val="15.0"/>
        </c:scaling>
        <c:delete val="0"/>
        <c:axPos val="l"/>
        <c:majorGridlines/>
        <c:title>
          <c:tx>
            <c:rich>
              <a:bodyPr rot="-5400000" vert="horz"/>
              <a:lstStyle/>
              <a:p>
                <a:pPr>
                  <a:defRPr/>
                </a:pPr>
                <a:r>
                  <a:rPr lang="en-GB"/>
                  <a:t>Euro per hour</a:t>
                </a:r>
              </a:p>
            </c:rich>
          </c:tx>
          <c:layout/>
          <c:overlay val="0"/>
        </c:title>
        <c:numFmt formatCode="#,##0" sourceLinked="0"/>
        <c:majorTickMark val="none"/>
        <c:minorTickMark val="none"/>
        <c:tickLblPos val="nextTo"/>
        <c:spPr>
          <a:ln>
            <a:noFill/>
          </a:ln>
        </c:spPr>
        <c:crossAx val="2146871800"/>
        <c:crosses val="autoZero"/>
        <c:crossBetween val="midCat"/>
      </c:valAx>
    </c:plotArea>
    <c:plotVisOnly val="1"/>
    <c:dispBlanksAs val="gap"/>
    <c:showDLblsOverMax val="0"/>
  </c:chart>
  <c:spPr>
    <a:ln>
      <a:noFill/>
    </a:ln>
  </c:spPr>
  <c:externalData r:id="rId1">
    <c:autoUpdate val="0"/>
  </c:externalData>
  <c:userShapes r:id="rId2"/>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734182254886541"/>
          <c:y val="0.0514005540974045"/>
          <c:w val="0.848988201197267"/>
          <c:h val="0.683740522018092"/>
        </c:manualLayout>
      </c:layout>
      <c:lineChart>
        <c:grouping val="standard"/>
        <c:varyColors val="0"/>
        <c:ser>
          <c:idx val="0"/>
          <c:order val="0"/>
          <c:tx>
            <c:strRef>
              <c:f>ULC!$B$122</c:f>
              <c:strCache>
                <c:ptCount val="1"/>
                <c:pt idx="0">
                  <c:v>Germany</c:v>
                </c:pt>
              </c:strCache>
            </c:strRef>
          </c:tx>
          <c:spPr>
            <a:ln w="19050">
              <a:solidFill>
                <a:srgbClr val="0070C0"/>
              </a:solidFill>
            </a:ln>
          </c:spPr>
          <c:marker>
            <c:symbol val="none"/>
          </c:marker>
          <c:cat>
            <c:numRef>
              <c:f>ULC!$D$120:$AA$120</c:f>
              <c:numCache>
                <c:formatCode>General</c:formatCode>
                <c:ptCount val="24"/>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pt idx="15">
                  <c:v>2014.0</c:v>
                </c:pt>
                <c:pt idx="16">
                  <c:v>2015.0</c:v>
                </c:pt>
                <c:pt idx="17">
                  <c:v>2016.0</c:v>
                </c:pt>
                <c:pt idx="18">
                  <c:v>2017.0</c:v>
                </c:pt>
                <c:pt idx="19">
                  <c:v>2018.0</c:v>
                </c:pt>
                <c:pt idx="20">
                  <c:v>2019.0</c:v>
                </c:pt>
                <c:pt idx="21">
                  <c:v>2020.0</c:v>
                </c:pt>
                <c:pt idx="22">
                  <c:v>2021.0</c:v>
                </c:pt>
                <c:pt idx="23">
                  <c:v>2022.0</c:v>
                </c:pt>
              </c:numCache>
            </c:numRef>
          </c:cat>
          <c:val>
            <c:numRef>
              <c:f>ULC!$D$122:$AA$122</c:f>
              <c:numCache>
                <c:formatCode>General</c:formatCode>
                <c:ptCount val="24"/>
                <c:pt idx="0">
                  <c:v>100.0</c:v>
                </c:pt>
                <c:pt idx="1">
                  <c:v>100.514275601817</c:v>
                </c:pt>
                <c:pt idx="2">
                  <c:v>100.9243556063931</c:v>
                </c:pt>
                <c:pt idx="3">
                  <c:v>101.648044126842</c:v>
                </c:pt>
                <c:pt idx="4">
                  <c:v>102.5669898552448</c:v>
                </c:pt>
                <c:pt idx="5">
                  <c:v>102.047323745699</c:v>
                </c:pt>
                <c:pt idx="6">
                  <c:v>101.1258562666534</c:v>
                </c:pt>
                <c:pt idx="7">
                  <c:v>99.06109874963216</c:v>
                </c:pt>
                <c:pt idx="8">
                  <c:v>98.31654181227235</c:v>
                </c:pt>
                <c:pt idx="9">
                  <c:v>100.5353091207009</c:v>
                </c:pt>
                <c:pt idx="10">
                  <c:v>106.1926707419464</c:v>
                </c:pt>
                <c:pt idx="11">
                  <c:v>104.9939996780413</c:v>
                </c:pt>
                <c:pt idx="12">
                  <c:v>106.4386135066496</c:v>
                </c:pt>
                <c:pt idx="13">
                  <c:v>109.4670169779912</c:v>
                </c:pt>
                <c:pt idx="14">
                  <c:v>112.7510274873314</c:v>
                </c:pt>
                <c:pt idx="15">
                  <c:v>116.1335583119503</c:v>
                </c:pt>
                <c:pt idx="16">
                  <c:v>119.61756506131</c:v>
                </c:pt>
                <c:pt idx="17">
                  <c:v>123.2060920131486</c:v>
                </c:pt>
                <c:pt idx="18">
                  <c:v>126.9022747735431</c:v>
                </c:pt>
                <c:pt idx="19">
                  <c:v>130.7093430167494</c:v>
                </c:pt>
                <c:pt idx="20">
                  <c:v>134.630623307252</c:v>
                </c:pt>
                <c:pt idx="21">
                  <c:v>138.6695420064694</c:v>
                </c:pt>
                <c:pt idx="22">
                  <c:v>142.8296282666636</c:v>
                </c:pt>
                <c:pt idx="23">
                  <c:v>147.1145171146634</c:v>
                </c:pt>
              </c:numCache>
            </c:numRef>
          </c:val>
          <c:smooth val="0"/>
        </c:ser>
        <c:ser>
          <c:idx val="1"/>
          <c:order val="1"/>
          <c:tx>
            <c:strRef>
              <c:f>ULC!$B$123</c:f>
              <c:strCache>
                <c:ptCount val="1"/>
                <c:pt idx="0">
                  <c:v>France</c:v>
                </c:pt>
              </c:strCache>
            </c:strRef>
          </c:tx>
          <c:spPr>
            <a:ln w="19050">
              <a:solidFill>
                <a:schemeClr val="accent6"/>
              </a:solidFill>
            </a:ln>
          </c:spPr>
          <c:marker>
            <c:symbol val="none"/>
          </c:marker>
          <c:cat>
            <c:numRef>
              <c:f>ULC!$D$120:$AA$120</c:f>
              <c:numCache>
                <c:formatCode>General</c:formatCode>
                <c:ptCount val="24"/>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pt idx="15">
                  <c:v>2014.0</c:v>
                </c:pt>
                <c:pt idx="16">
                  <c:v>2015.0</c:v>
                </c:pt>
                <c:pt idx="17">
                  <c:v>2016.0</c:v>
                </c:pt>
                <c:pt idx="18">
                  <c:v>2017.0</c:v>
                </c:pt>
                <c:pt idx="19">
                  <c:v>2018.0</c:v>
                </c:pt>
                <c:pt idx="20">
                  <c:v>2019.0</c:v>
                </c:pt>
                <c:pt idx="21">
                  <c:v>2020.0</c:v>
                </c:pt>
                <c:pt idx="22">
                  <c:v>2021.0</c:v>
                </c:pt>
                <c:pt idx="23">
                  <c:v>2022.0</c:v>
                </c:pt>
              </c:numCache>
            </c:numRef>
          </c:cat>
          <c:val>
            <c:numRef>
              <c:f>ULC!$D$123:$AA$123</c:f>
              <c:numCache>
                <c:formatCode>General</c:formatCode>
                <c:ptCount val="24"/>
                <c:pt idx="0">
                  <c:v>100.0</c:v>
                </c:pt>
                <c:pt idx="1">
                  <c:v>101.4129057965143</c:v>
                </c:pt>
                <c:pt idx="2">
                  <c:v>103.8171936329984</c:v>
                </c:pt>
                <c:pt idx="3">
                  <c:v>107.0159096677666</c:v>
                </c:pt>
                <c:pt idx="4">
                  <c:v>109.1294353176587</c:v>
                </c:pt>
                <c:pt idx="5">
                  <c:v>110.2087021404736</c:v>
                </c:pt>
                <c:pt idx="6">
                  <c:v>112.2805402134136</c:v>
                </c:pt>
                <c:pt idx="7">
                  <c:v>114.2954317385611</c:v>
                </c:pt>
                <c:pt idx="8">
                  <c:v>116.1850971086916</c:v>
                </c:pt>
                <c:pt idx="9">
                  <c:v>119.9174145224535</c:v>
                </c:pt>
                <c:pt idx="10">
                  <c:v>124.3393402943698</c:v>
                </c:pt>
                <c:pt idx="11">
                  <c:v>125.0987563820981</c:v>
                </c:pt>
                <c:pt idx="12">
                  <c:v>127.1074495992806</c:v>
                </c:pt>
                <c:pt idx="13">
                  <c:v>129.2042837896649</c:v>
                </c:pt>
                <c:pt idx="14">
                  <c:v>130.8839394789327</c:v>
                </c:pt>
                <c:pt idx="15">
                  <c:v>132.5854306921575</c:v>
                </c:pt>
                <c:pt idx="16">
                  <c:v>134.3090412911543</c:v>
                </c:pt>
                <c:pt idx="17">
                  <c:v>136.0550588279405</c:v>
                </c:pt>
                <c:pt idx="18">
                  <c:v>137.8237745927038</c:v>
                </c:pt>
                <c:pt idx="19">
                  <c:v>139.6154836624079</c:v>
                </c:pt>
                <c:pt idx="20">
                  <c:v>141.4304849500212</c:v>
                </c:pt>
                <c:pt idx="21">
                  <c:v>143.2690812543691</c:v>
                </c:pt>
                <c:pt idx="22">
                  <c:v>145.1315793106774</c:v>
                </c:pt>
                <c:pt idx="23">
                  <c:v>147.0182898417162</c:v>
                </c:pt>
              </c:numCache>
            </c:numRef>
          </c:val>
          <c:smooth val="0"/>
        </c:ser>
        <c:ser>
          <c:idx val="2"/>
          <c:order val="2"/>
          <c:tx>
            <c:strRef>
              <c:f>ULC!$B$124</c:f>
              <c:strCache>
                <c:ptCount val="1"/>
                <c:pt idx="0">
                  <c:v>Southern Europe (Greece, Portugal, Spain and Italy)</c:v>
                </c:pt>
              </c:strCache>
            </c:strRef>
          </c:tx>
          <c:spPr>
            <a:ln w="19050">
              <a:solidFill>
                <a:srgbClr val="99CC00"/>
              </a:solidFill>
            </a:ln>
          </c:spPr>
          <c:marker>
            <c:symbol val="none"/>
          </c:marker>
          <c:cat>
            <c:numRef>
              <c:f>ULC!$D$120:$AA$120</c:f>
              <c:numCache>
                <c:formatCode>General</c:formatCode>
                <c:ptCount val="24"/>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pt idx="15">
                  <c:v>2014.0</c:v>
                </c:pt>
                <c:pt idx="16">
                  <c:v>2015.0</c:v>
                </c:pt>
                <c:pt idx="17">
                  <c:v>2016.0</c:v>
                </c:pt>
                <c:pt idx="18">
                  <c:v>2017.0</c:v>
                </c:pt>
                <c:pt idx="19">
                  <c:v>2018.0</c:v>
                </c:pt>
                <c:pt idx="20">
                  <c:v>2019.0</c:v>
                </c:pt>
                <c:pt idx="21">
                  <c:v>2020.0</c:v>
                </c:pt>
                <c:pt idx="22">
                  <c:v>2021.0</c:v>
                </c:pt>
                <c:pt idx="23">
                  <c:v>2022.0</c:v>
                </c:pt>
              </c:numCache>
            </c:numRef>
          </c:cat>
          <c:val>
            <c:numRef>
              <c:f>ULC!$D$124:$AA$124</c:f>
              <c:numCache>
                <c:formatCode>General</c:formatCode>
                <c:ptCount val="24"/>
                <c:pt idx="0">
                  <c:v>100.0</c:v>
                </c:pt>
                <c:pt idx="1">
                  <c:v>101.6042947430988</c:v>
                </c:pt>
                <c:pt idx="2">
                  <c:v>104.4871700553861</c:v>
                </c:pt>
                <c:pt idx="3">
                  <c:v>108.3141087679636</c:v>
                </c:pt>
                <c:pt idx="4">
                  <c:v>111.984001075383</c:v>
                </c:pt>
                <c:pt idx="5">
                  <c:v>114.2323390005327</c:v>
                </c:pt>
                <c:pt idx="6">
                  <c:v>117.5769408035816</c:v>
                </c:pt>
                <c:pt idx="7">
                  <c:v>120.0437057245134</c:v>
                </c:pt>
                <c:pt idx="8">
                  <c:v>123.1619364190832</c:v>
                </c:pt>
                <c:pt idx="9">
                  <c:v>129.4061431526556</c:v>
                </c:pt>
                <c:pt idx="10">
                  <c:v>133.6739500205243</c:v>
                </c:pt>
                <c:pt idx="11">
                  <c:v>132.1046861360732</c:v>
                </c:pt>
                <c:pt idx="12">
                  <c:v>131.785126387898</c:v>
                </c:pt>
                <c:pt idx="13">
                  <c:v>130.9981922171046</c:v>
                </c:pt>
                <c:pt idx="14">
                  <c:v>132.3081741392752</c:v>
                </c:pt>
                <c:pt idx="15">
                  <c:v>133.631255880668</c:v>
                </c:pt>
                <c:pt idx="16">
                  <c:v>134.9675684394746</c:v>
                </c:pt>
                <c:pt idx="17">
                  <c:v>136.3172441238694</c:v>
                </c:pt>
                <c:pt idx="18">
                  <c:v>137.6804165651082</c:v>
                </c:pt>
                <c:pt idx="19">
                  <c:v>139.0572207307592</c:v>
                </c:pt>
                <c:pt idx="20">
                  <c:v>140.4477929380668</c:v>
                </c:pt>
                <c:pt idx="21">
                  <c:v>141.8522708674484</c:v>
                </c:pt>
                <c:pt idx="22">
                  <c:v>143.2707935761207</c:v>
                </c:pt>
                <c:pt idx="23">
                  <c:v>144.7035015118815</c:v>
                </c:pt>
              </c:numCache>
            </c:numRef>
          </c:val>
          <c:smooth val="0"/>
        </c:ser>
        <c:dLbls>
          <c:showLegendKey val="0"/>
          <c:showVal val="0"/>
          <c:showCatName val="0"/>
          <c:showSerName val="0"/>
          <c:showPercent val="0"/>
          <c:showBubbleSize val="0"/>
        </c:dLbls>
        <c:marker val="1"/>
        <c:smooth val="0"/>
        <c:axId val="-2145456536"/>
        <c:axId val="2117372440"/>
      </c:lineChart>
      <c:catAx>
        <c:axId val="-2145456536"/>
        <c:scaling>
          <c:orientation val="minMax"/>
        </c:scaling>
        <c:delete val="0"/>
        <c:axPos val="b"/>
        <c:numFmt formatCode="General" sourceLinked="1"/>
        <c:majorTickMark val="none"/>
        <c:minorTickMark val="none"/>
        <c:tickLblPos val="low"/>
        <c:spPr>
          <a:ln>
            <a:solidFill>
              <a:sysClr val="windowText" lastClr="000000"/>
            </a:solidFill>
          </a:ln>
        </c:spPr>
        <c:txPr>
          <a:bodyPr rot="-5400000" vert="horz"/>
          <a:lstStyle/>
          <a:p>
            <a:pPr>
              <a:defRPr/>
            </a:pPr>
            <a:endParaRPr lang="de-DE"/>
          </a:p>
        </c:txPr>
        <c:crossAx val="2117372440"/>
        <c:crossesAt val="100.0"/>
        <c:auto val="1"/>
        <c:lblAlgn val="ctr"/>
        <c:lblOffset val="100"/>
        <c:noMultiLvlLbl val="0"/>
      </c:catAx>
      <c:valAx>
        <c:axId val="2117372440"/>
        <c:scaling>
          <c:orientation val="minMax"/>
          <c:min val="90.0"/>
        </c:scaling>
        <c:delete val="0"/>
        <c:axPos val="l"/>
        <c:majorGridlines/>
        <c:numFmt formatCode="#,##0" sourceLinked="0"/>
        <c:majorTickMark val="none"/>
        <c:minorTickMark val="none"/>
        <c:tickLblPos val="nextTo"/>
        <c:spPr>
          <a:ln>
            <a:noFill/>
          </a:ln>
        </c:spPr>
        <c:crossAx val="-2145456536"/>
        <c:crosses val="autoZero"/>
        <c:crossBetween val="midCat"/>
      </c:valAx>
    </c:plotArea>
    <c:legend>
      <c:legendPos val="b"/>
      <c:layout/>
      <c:overlay val="0"/>
    </c:legend>
    <c:plotVisOnly val="1"/>
    <c:dispBlanksAs val="gap"/>
    <c:showDLblsOverMax val="0"/>
  </c:chart>
  <c:spPr>
    <a:ln>
      <a:noFill/>
    </a:ln>
  </c:spPr>
  <c:externalData r:id="rId1">
    <c:autoUpdate val="0"/>
  </c:externalData>
  <c:userShapes r:id="rId2"/>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200" b="1" i="0" u="none" strike="noStrike" baseline="0">
                <a:solidFill>
                  <a:srgbClr val="000000"/>
                </a:solidFill>
                <a:latin typeface="Arial"/>
                <a:ea typeface="Arial"/>
                <a:cs typeface="Arial"/>
              </a:defRPr>
            </a:pPr>
            <a:r>
              <a:rPr lang="de-DE" sz="1800" b="0" i="0" u="none" strike="noStrike" baseline="0" dirty="0">
                <a:solidFill>
                  <a:srgbClr val="000000"/>
                </a:solidFill>
                <a:latin typeface="Arial"/>
                <a:ea typeface="Arial"/>
                <a:cs typeface="Arial"/>
              </a:rPr>
              <a:t>Quote der Bruttoanlageinvestitionen</a:t>
            </a:r>
            <a:r>
              <a:rPr lang="de-DE" sz="1600" b="1" i="0" u="none" strike="noStrike" baseline="30000" dirty="0">
                <a:solidFill>
                  <a:srgbClr val="000000"/>
                </a:solidFill>
                <a:latin typeface="Arial"/>
                <a:ea typeface="Arial"/>
                <a:cs typeface="Arial"/>
              </a:rPr>
              <a:t>1</a:t>
            </a:r>
            <a:r>
              <a:rPr lang="de-DE" sz="1600" b="1" i="0" u="none" strike="noStrike" baseline="30000" dirty="0" smtClean="0">
                <a:solidFill>
                  <a:srgbClr val="000000"/>
                </a:solidFill>
                <a:latin typeface="Arial"/>
                <a:ea typeface="Arial"/>
                <a:cs typeface="Arial"/>
              </a:rPr>
              <a:t>)</a:t>
            </a:r>
            <a:endParaRPr lang="de-DE" sz="1600" b="1" i="0" u="none" strike="noStrike" baseline="0" dirty="0">
              <a:solidFill>
                <a:srgbClr val="000000"/>
              </a:solidFill>
              <a:latin typeface="Arial"/>
              <a:ea typeface="Arial"/>
              <a:cs typeface="Arial"/>
            </a:endParaRPr>
          </a:p>
        </c:rich>
      </c:tx>
      <c:layout>
        <c:manualLayout>
          <c:xMode val="edge"/>
          <c:yMode val="edge"/>
          <c:x val="0.12551724137931"/>
          <c:y val="0.0407239819004525"/>
        </c:manualLayout>
      </c:layout>
      <c:overlay val="0"/>
      <c:spPr>
        <a:noFill/>
        <a:ln w="25400">
          <a:noFill/>
        </a:ln>
      </c:spPr>
    </c:title>
    <c:autoTitleDeleted val="0"/>
    <c:plotArea>
      <c:layout>
        <c:manualLayout>
          <c:layoutTarget val="inner"/>
          <c:xMode val="edge"/>
          <c:yMode val="edge"/>
          <c:x val="0.0868965517241379"/>
          <c:y val="0.131221719457014"/>
          <c:w val="0.856551724137931"/>
          <c:h val="0.669683257918552"/>
        </c:manualLayout>
      </c:layout>
      <c:lineChart>
        <c:grouping val="standard"/>
        <c:varyColors val="0"/>
        <c:ser>
          <c:idx val="0"/>
          <c:order val="0"/>
          <c:tx>
            <c:v>GB</c:v>
          </c:tx>
          <c:spPr>
            <a:ln w="38100">
              <a:solidFill>
                <a:srgbClr val="0000D4"/>
              </a:solidFill>
              <a:prstDash val="solid"/>
            </a:ln>
          </c:spPr>
          <c:marker>
            <c:symbol val="none"/>
          </c:marker>
          <c:cat>
            <c:numRef>
              <c:f>'[Daten zu It-4.xls]Inv'!$M$3:$AA$3</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'[Daten zu It-4.xls]Inv'!$M$72:$AA$72</c:f>
              <c:numCache>
                <c:formatCode>0.0</c:formatCode>
                <c:ptCount val="15"/>
                <c:pt idx="0">
                  <c:v>17.41392128193625</c:v>
                </c:pt>
                <c:pt idx="1">
                  <c:v>17.1308343945518</c:v>
                </c:pt>
                <c:pt idx="2">
                  <c:v>16.84081197209753</c:v>
                </c:pt>
                <c:pt idx="3">
                  <c:v>16.90213073379257</c:v>
                </c:pt>
                <c:pt idx="4">
                  <c:v>16.4449813302176</c:v>
                </c:pt>
                <c:pt idx="5">
                  <c:v>16.70432317871522</c:v>
                </c:pt>
                <c:pt idx="6">
                  <c:v>16.60626747234123</c:v>
                </c:pt>
                <c:pt idx="7">
                  <c:v>17.03062730046048</c:v>
                </c:pt>
                <c:pt idx="8">
                  <c:v>17.70566078354587</c:v>
                </c:pt>
                <c:pt idx="9">
                  <c:v>16.79761209939963</c:v>
                </c:pt>
                <c:pt idx="10">
                  <c:v>14.8864760679182</c:v>
                </c:pt>
                <c:pt idx="11">
                  <c:v>14.9076518049952</c:v>
                </c:pt>
                <c:pt idx="12">
                  <c:v>14.0659758231145</c:v>
                </c:pt>
                <c:pt idx="13">
                  <c:v>14.15789524900014</c:v>
                </c:pt>
                <c:pt idx="14">
                  <c:v>14.41339038675981</c:v>
                </c:pt>
              </c:numCache>
            </c:numRef>
          </c:val>
          <c:smooth val="0"/>
        </c:ser>
        <c:ser>
          <c:idx val="1"/>
          <c:order val="1"/>
          <c:tx>
            <c:v>D</c:v>
          </c:tx>
          <c:spPr>
            <a:ln w="25400">
              <a:solidFill>
                <a:srgbClr val="DD0806"/>
              </a:solidFill>
              <a:prstDash val="solid"/>
            </a:ln>
          </c:spPr>
          <c:marker>
            <c:symbol val="none"/>
          </c:marker>
          <c:val>
            <c:numRef>
              <c:f>'[Daten zu It-4.xls]Inv'!$M$73:$AA$73</c:f>
              <c:numCache>
                <c:formatCode>0.0</c:formatCode>
                <c:ptCount val="15"/>
                <c:pt idx="0">
                  <c:v>21.34686531346865</c:v>
                </c:pt>
                <c:pt idx="1">
                  <c:v>21.46764346764347</c:v>
                </c:pt>
                <c:pt idx="2">
                  <c:v>20.06470336362338</c:v>
                </c:pt>
                <c:pt idx="3">
                  <c:v>18.37538692430354</c:v>
                </c:pt>
                <c:pt idx="4">
                  <c:v>17.78579743888242</c:v>
                </c:pt>
                <c:pt idx="5">
                  <c:v>17.38807669535911</c:v>
                </c:pt>
                <c:pt idx="6">
                  <c:v>17.28331235389318</c:v>
                </c:pt>
                <c:pt idx="7">
                  <c:v>18.05696011063572</c:v>
                </c:pt>
                <c:pt idx="8">
                  <c:v>18.44266007823758</c:v>
                </c:pt>
                <c:pt idx="9">
                  <c:v>18.57587517180047</c:v>
                </c:pt>
                <c:pt idx="10">
                  <c:v>17.20993893451253</c:v>
                </c:pt>
                <c:pt idx="11">
                  <c:v>17.43690409422322</c:v>
                </c:pt>
                <c:pt idx="12">
                  <c:v>18.12273393504588</c:v>
                </c:pt>
                <c:pt idx="13">
                  <c:v>17.57555126895874</c:v>
                </c:pt>
                <c:pt idx="14">
                  <c:v>17.35819965384811</c:v>
                </c:pt>
              </c:numCache>
            </c:numRef>
          </c:val>
          <c:smooth val="0"/>
        </c:ser>
        <c:ser>
          <c:idx val="2"/>
          <c:order val="2"/>
          <c:tx>
            <c:v>F</c:v>
          </c:tx>
          <c:spPr>
            <a:ln w="38100">
              <a:solidFill>
                <a:srgbClr val="99CC00"/>
              </a:solidFill>
              <a:prstDash val="solid"/>
            </a:ln>
          </c:spPr>
          <c:marker>
            <c:symbol val="none"/>
          </c:marker>
          <c:val>
            <c:numRef>
              <c:f>'[Daten zu It-4.xls]Inv'!$M$74:$AA$74</c:f>
              <c:numCache>
                <c:formatCode>0.0</c:formatCode>
                <c:ptCount val="15"/>
                <c:pt idx="0">
                  <c:v>18.23939195540616</c:v>
                </c:pt>
                <c:pt idx="1">
                  <c:v>18.89085393681452</c:v>
                </c:pt>
                <c:pt idx="2">
                  <c:v>18.88480790396067</c:v>
                </c:pt>
                <c:pt idx="3">
                  <c:v>18.21786240187487</c:v>
                </c:pt>
                <c:pt idx="4">
                  <c:v>18.30442413673883</c:v>
                </c:pt>
                <c:pt idx="5">
                  <c:v>18.67576885813483</c:v>
                </c:pt>
                <c:pt idx="6">
                  <c:v>19.34282938708894</c:v>
                </c:pt>
                <c:pt idx="7">
                  <c:v>20.04187160338932</c:v>
                </c:pt>
                <c:pt idx="8">
                  <c:v>20.91494981958796</c:v>
                </c:pt>
                <c:pt idx="9">
                  <c:v>21.30561066007309</c:v>
                </c:pt>
                <c:pt idx="10">
                  <c:v>19.48733748620585</c:v>
                </c:pt>
                <c:pt idx="11">
                  <c:v>19.44606328212872</c:v>
                </c:pt>
                <c:pt idx="12">
                  <c:v>20.09443133593745</c:v>
                </c:pt>
                <c:pt idx="13">
                  <c:v>20.21711488067211</c:v>
                </c:pt>
                <c:pt idx="14">
                  <c:v>19.88037905025296</c:v>
                </c:pt>
              </c:numCache>
            </c:numRef>
          </c:val>
          <c:smooth val="0"/>
        </c:ser>
        <c:ser>
          <c:idx val="3"/>
          <c:order val="3"/>
          <c:tx>
            <c:v>USA</c:v>
          </c:tx>
          <c:spPr>
            <a:ln w="38100">
              <a:solidFill>
                <a:srgbClr val="000000"/>
              </a:solidFill>
              <a:prstDash val="solid"/>
            </a:ln>
          </c:spPr>
          <c:marker>
            <c:symbol val="none"/>
          </c:marker>
          <c:val>
            <c:numRef>
              <c:f>'[Daten zu It-4.xls]Inv'!$M$76:$AA$76</c:f>
              <c:numCache>
                <c:formatCode>0.0</c:formatCode>
                <c:ptCount val="15"/>
                <c:pt idx="0">
                  <c:v>19.66455219868831</c:v>
                </c:pt>
                <c:pt idx="1">
                  <c:v>20.02464945245889</c:v>
                </c:pt>
                <c:pt idx="2">
                  <c:v>19.35332571160555</c:v>
                </c:pt>
                <c:pt idx="3">
                  <c:v>18.23950444750808</c:v>
                </c:pt>
                <c:pt idx="4">
                  <c:v>18.1923115074892</c:v>
                </c:pt>
                <c:pt idx="5">
                  <c:v>18.8018105070437</c:v>
                </c:pt>
                <c:pt idx="6">
                  <c:v>19.51959122275017</c:v>
                </c:pt>
                <c:pt idx="7">
                  <c:v>19.69807352885951</c:v>
                </c:pt>
                <c:pt idx="8">
                  <c:v>18.9595897377129</c:v>
                </c:pt>
                <c:pt idx="9">
                  <c:v>17.82366220559381</c:v>
                </c:pt>
                <c:pt idx="10">
                  <c:v>15.19538360806717</c:v>
                </c:pt>
                <c:pt idx="11">
                  <c:v>14.43749393178634</c:v>
                </c:pt>
                <c:pt idx="12">
                  <c:v>14.69118755544883</c:v>
                </c:pt>
                <c:pt idx="13">
                  <c:v>15.29795371988568</c:v>
                </c:pt>
                <c:pt idx="14">
                  <c:v>16.13289775182005</c:v>
                </c:pt>
              </c:numCache>
            </c:numRef>
          </c:val>
          <c:smooth val="0"/>
        </c:ser>
        <c:ser>
          <c:idx val="4"/>
          <c:order val="4"/>
          <c:tx>
            <c:v>It</c:v>
          </c:tx>
          <c:spPr>
            <a:ln w="38100">
              <a:solidFill>
                <a:srgbClr val="993300"/>
              </a:solidFill>
              <a:prstDash val="solid"/>
            </a:ln>
          </c:spPr>
          <c:marker>
            <c:symbol val="none"/>
          </c:marker>
          <c:val>
            <c:numRef>
              <c:f>'[Daten zu It-4.xls]Inv'!$M$75:$AA$75</c:f>
              <c:numCache>
                <c:formatCode>0.0</c:formatCode>
                <c:ptCount val="15"/>
                <c:pt idx="0">
                  <c:v>19.75319180457108</c:v>
                </c:pt>
                <c:pt idx="1">
                  <c:v>20.48905442079226</c:v>
                </c:pt>
                <c:pt idx="2">
                  <c:v>20.52036332419661</c:v>
                </c:pt>
                <c:pt idx="3">
                  <c:v>21.0904673497338</c:v>
                </c:pt>
                <c:pt idx="4">
                  <c:v>20.51329880389016</c:v>
                </c:pt>
                <c:pt idx="5">
                  <c:v>20.63555999450536</c:v>
                </c:pt>
                <c:pt idx="6">
                  <c:v>20.93913170609448</c:v>
                </c:pt>
                <c:pt idx="7">
                  <c:v>21.3700787190621</c:v>
                </c:pt>
                <c:pt idx="8">
                  <c:v>21.46010259947407</c:v>
                </c:pt>
                <c:pt idx="9">
                  <c:v>20.99169345786798</c:v>
                </c:pt>
                <c:pt idx="10">
                  <c:v>19.39074616946164</c:v>
                </c:pt>
                <c:pt idx="11">
                  <c:v>19.42343058704054</c:v>
                </c:pt>
                <c:pt idx="12">
                  <c:v>19.37482934715745</c:v>
                </c:pt>
                <c:pt idx="13">
                  <c:v>18.19693393515361</c:v>
                </c:pt>
                <c:pt idx="14">
                  <c:v>17.777986059572</c:v>
                </c:pt>
              </c:numCache>
            </c:numRef>
          </c:val>
          <c:smooth val="0"/>
        </c:ser>
        <c:dLbls>
          <c:showLegendKey val="0"/>
          <c:showVal val="0"/>
          <c:showCatName val="0"/>
          <c:showSerName val="0"/>
          <c:showPercent val="0"/>
          <c:showBubbleSize val="0"/>
        </c:dLbls>
        <c:marker val="1"/>
        <c:smooth val="0"/>
        <c:axId val="2093391848"/>
        <c:axId val="2147339752"/>
      </c:lineChart>
      <c:catAx>
        <c:axId val="2093391848"/>
        <c:scaling>
          <c:orientation val="minMax"/>
        </c:scaling>
        <c:delete val="0"/>
        <c:axPos val="b"/>
        <c:title>
          <c:tx>
            <c:rich>
              <a:bodyPr/>
              <a:lstStyle/>
              <a:p>
                <a:pPr>
                  <a:defRPr sz="1450" b="1" i="0" u="none" strike="noStrike" baseline="0">
                    <a:solidFill>
                      <a:srgbClr val="000000"/>
                    </a:solidFill>
                    <a:latin typeface="Arial"/>
                    <a:ea typeface="Arial"/>
                    <a:cs typeface="Arial"/>
                  </a:defRPr>
                </a:pPr>
                <a:r>
                  <a:rPr lang="de-DE"/>
                  <a:t>Jahre</a:t>
                </a:r>
              </a:p>
            </c:rich>
          </c:tx>
          <c:layout>
            <c:manualLayout>
              <c:xMode val="edge"/>
              <c:yMode val="edge"/>
              <c:x val="0.48551724137931"/>
              <c:y val="0.861990950226244"/>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147339752"/>
        <c:crossesAt val="13.0"/>
        <c:auto val="1"/>
        <c:lblAlgn val="ctr"/>
        <c:lblOffset val="100"/>
        <c:tickLblSkip val="1"/>
        <c:tickMarkSkip val="1"/>
        <c:noMultiLvlLbl val="0"/>
      </c:catAx>
      <c:valAx>
        <c:axId val="2147339752"/>
        <c:scaling>
          <c:orientation val="minMax"/>
          <c:max val="23.0"/>
          <c:min val="13.0"/>
        </c:scaling>
        <c:delete val="0"/>
        <c:axPos val="l"/>
        <c:majorGridlines>
          <c:spPr>
            <a:ln w="3175">
              <a:solidFill>
                <a:srgbClr val="000000"/>
              </a:solidFill>
              <a:prstDash val="sysDash"/>
            </a:ln>
          </c:spPr>
        </c:majorGridlines>
        <c:title>
          <c:tx>
            <c:rich>
              <a:bodyPr/>
              <a:lstStyle/>
              <a:p>
                <a:pPr>
                  <a:defRPr sz="1450" b="1" i="0" u="none" strike="noStrike" baseline="0">
                    <a:solidFill>
                      <a:srgbClr val="000000"/>
                    </a:solidFill>
                    <a:latin typeface="Arial"/>
                    <a:ea typeface="Arial"/>
                    <a:cs typeface="Arial"/>
                  </a:defRPr>
                </a:pPr>
                <a:r>
                  <a:rPr lang="de-DE"/>
                  <a:t>Quote in %</a:t>
                </a:r>
              </a:p>
            </c:rich>
          </c:tx>
          <c:layout>
            <c:manualLayout>
              <c:xMode val="edge"/>
              <c:yMode val="edge"/>
              <c:x val="0.0206896551724138"/>
              <c:y val="0.377828054298642"/>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093391848"/>
        <c:crosses val="autoZero"/>
        <c:crossBetween val="between"/>
        <c:majorUnit val="2.0"/>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200" b="1" i="0" u="none" strike="noStrike" baseline="0">
                <a:solidFill>
                  <a:srgbClr val="000000"/>
                </a:solidFill>
                <a:latin typeface="Arial"/>
                <a:ea typeface="Arial"/>
                <a:cs typeface="Arial"/>
              </a:defRPr>
            </a:pPr>
            <a:r>
              <a:rPr lang="de-DE" sz="1800" b="0" i="0" u="none" strike="noStrike" baseline="0" dirty="0">
                <a:solidFill>
                  <a:srgbClr val="000000"/>
                </a:solidFill>
                <a:latin typeface="Arial"/>
                <a:ea typeface="Arial"/>
                <a:cs typeface="Arial"/>
              </a:rPr>
              <a:t>Privater Verbrauch</a:t>
            </a:r>
            <a:r>
              <a:rPr lang="de-DE" sz="1800" b="0" i="0" u="none" strike="noStrike" baseline="30000" dirty="0">
                <a:solidFill>
                  <a:srgbClr val="000000"/>
                </a:solidFill>
                <a:latin typeface="Arial"/>
                <a:ea typeface="Arial"/>
                <a:cs typeface="Arial"/>
              </a:rPr>
              <a:t>1)</a:t>
            </a:r>
            <a:r>
              <a:rPr lang="de-DE" sz="1800" b="0" i="0" u="none" strike="noStrike" baseline="0" dirty="0">
                <a:solidFill>
                  <a:srgbClr val="000000"/>
                </a:solidFill>
                <a:latin typeface="Arial"/>
                <a:ea typeface="Arial"/>
                <a:cs typeface="Arial"/>
              </a:rPr>
              <a:t> im Vergleich</a:t>
            </a:r>
          </a:p>
        </c:rich>
      </c:tx>
      <c:layout>
        <c:manualLayout>
          <c:xMode val="edge"/>
          <c:yMode val="edge"/>
          <c:x val="0.253793103448276"/>
          <c:y val="0.0407239819004525"/>
        </c:manualLayout>
      </c:layout>
      <c:overlay val="0"/>
      <c:spPr>
        <a:noFill/>
        <a:ln w="25400">
          <a:noFill/>
        </a:ln>
      </c:spPr>
    </c:title>
    <c:autoTitleDeleted val="0"/>
    <c:plotArea>
      <c:layout>
        <c:manualLayout>
          <c:layoutTarget val="inner"/>
          <c:xMode val="edge"/>
          <c:yMode val="edge"/>
          <c:x val="0.096551724137931"/>
          <c:y val="0.131221719457014"/>
          <c:w val="0.848275862068965"/>
          <c:h val="0.669683257918552"/>
        </c:manualLayout>
      </c:layout>
      <c:lineChart>
        <c:grouping val="standard"/>
        <c:varyColors val="0"/>
        <c:ser>
          <c:idx val="0"/>
          <c:order val="0"/>
          <c:tx>
            <c:v>GB</c:v>
          </c:tx>
          <c:spPr>
            <a:ln w="38100">
              <a:solidFill>
                <a:srgbClr val="0000D4"/>
              </a:solidFill>
              <a:prstDash val="solid"/>
            </a:ln>
          </c:spPr>
          <c:marker>
            <c:symbol val="none"/>
          </c:marker>
          <c:cat>
            <c:numRef>
              <c:f>Konsum!$M$3:$AA$3</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Konsum!$M$43:$AA$43</c:f>
              <c:numCache>
                <c:formatCode>0.0</c:formatCode>
                <c:ptCount val="15"/>
                <c:pt idx="0">
                  <c:v>100.0</c:v>
                </c:pt>
                <c:pt idx="1">
                  <c:v>105.1550852375948</c:v>
                </c:pt>
                <c:pt idx="2">
                  <c:v>109.2005790206516</c:v>
                </c:pt>
                <c:pt idx="3">
                  <c:v>113.446639022261</c:v>
                </c:pt>
                <c:pt idx="4">
                  <c:v>117.5133934341082</c:v>
                </c:pt>
                <c:pt idx="5">
                  <c:v>121.2462873912736</c:v>
                </c:pt>
                <c:pt idx="6">
                  <c:v>124.3537988095267</c:v>
                </c:pt>
                <c:pt idx="7">
                  <c:v>126.1996633657572</c:v>
                </c:pt>
                <c:pt idx="8">
                  <c:v>129.6630121754058</c:v>
                </c:pt>
                <c:pt idx="9">
                  <c:v>127.581467071782</c:v>
                </c:pt>
                <c:pt idx="10">
                  <c:v>123.6406761702948</c:v>
                </c:pt>
                <c:pt idx="11">
                  <c:v>125.2997520050526</c:v>
                </c:pt>
                <c:pt idx="12">
                  <c:v>124.2955340182253</c:v>
                </c:pt>
                <c:pt idx="13">
                  <c:v>125.7572441591947</c:v>
                </c:pt>
                <c:pt idx="14">
                  <c:v>126.8214338838642</c:v>
                </c:pt>
              </c:numCache>
            </c:numRef>
          </c:val>
          <c:smooth val="0"/>
        </c:ser>
        <c:ser>
          <c:idx val="1"/>
          <c:order val="1"/>
          <c:tx>
            <c:v>D</c:v>
          </c:tx>
          <c:spPr>
            <a:ln w="25400">
              <a:solidFill>
                <a:srgbClr val="DD0806"/>
              </a:solidFill>
              <a:prstDash val="solid"/>
            </a:ln>
          </c:spPr>
          <c:marker>
            <c:symbol val="none"/>
          </c:marker>
          <c:val>
            <c:numRef>
              <c:f>Konsum!$M$44:$AA$44</c:f>
              <c:numCache>
                <c:formatCode>0.0</c:formatCode>
                <c:ptCount val="15"/>
                <c:pt idx="0">
                  <c:v>100.0</c:v>
                </c:pt>
                <c:pt idx="1">
                  <c:v>102.041067081412</c:v>
                </c:pt>
                <c:pt idx="2">
                  <c:v>103.3982641258758</c:v>
                </c:pt>
                <c:pt idx="3">
                  <c:v>102.7870062314853</c:v>
                </c:pt>
                <c:pt idx="4">
                  <c:v>103.0874429348623</c:v>
                </c:pt>
                <c:pt idx="5">
                  <c:v>103.4501072931604</c:v>
                </c:pt>
                <c:pt idx="6">
                  <c:v>103.6054782532182</c:v>
                </c:pt>
                <c:pt idx="7">
                  <c:v>105.1491997206493</c:v>
                </c:pt>
                <c:pt idx="8">
                  <c:v>104.941985593307</c:v>
                </c:pt>
                <c:pt idx="9">
                  <c:v>105.7501523983014</c:v>
                </c:pt>
                <c:pt idx="10">
                  <c:v>105.9055233583591</c:v>
                </c:pt>
                <c:pt idx="11">
                  <c:v>106.8897508277864</c:v>
                </c:pt>
                <c:pt idx="12">
                  <c:v>108.702834806583</c:v>
                </c:pt>
                <c:pt idx="13">
                  <c:v>109.4073945479062</c:v>
                </c:pt>
                <c:pt idx="14">
                  <c:v>110.2673252492872</c:v>
                </c:pt>
              </c:numCache>
            </c:numRef>
          </c:val>
          <c:smooth val="0"/>
        </c:ser>
        <c:ser>
          <c:idx val="2"/>
          <c:order val="2"/>
          <c:tx>
            <c:v>F</c:v>
          </c:tx>
          <c:spPr>
            <a:ln w="38100">
              <a:solidFill>
                <a:srgbClr val="99CC00"/>
              </a:solidFill>
              <a:prstDash val="solid"/>
            </a:ln>
          </c:spPr>
          <c:marker>
            <c:symbol val="none"/>
          </c:marker>
          <c:val>
            <c:numRef>
              <c:f>Konsum!$M$45:$AA$45</c:f>
              <c:numCache>
                <c:formatCode>0.0</c:formatCode>
                <c:ptCount val="15"/>
                <c:pt idx="0">
                  <c:v>100.0</c:v>
                </c:pt>
                <c:pt idx="1">
                  <c:v>103.384422039991</c:v>
                </c:pt>
                <c:pt idx="2">
                  <c:v>105.847234703812</c:v>
                </c:pt>
                <c:pt idx="3">
                  <c:v>107.9546731071669</c:v>
                </c:pt>
                <c:pt idx="4">
                  <c:v>109.8122846925784</c:v>
                </c:pt>
                <c:pt idx="5">
                  <c:v>111.6612371751666</c:v>
                </c:pt>
                <c:pt idx="6">
                  <c:v>114.4038324721037</c:v>
                </c:pt>
                <c:pt idx="7">
                  <c:v>116.9376731820565</c:v>
                </c:pt>
                <c:pt idx="8">
                  <c:v>119.7309359320003</c:v>
                </c:pt>
                <c:pt idx="9">
                  <c:v>120.0248773683816</c:v>
                </c:pt>
                <c:pt idx="10">
                  <c:v>120.3508808881899</c:v>
                </c:pt>
                <c:pt idx="11">
                  <c:v>122.1738560623081</c:v>
                </c:pt>
                <c:pt idx="12">
                  <c:v>122.5539204673107</c:v>
                </c:pt>
                <c:pt idx="13">
                  <c:v>122.4291825806935</c:v>
                </c:pt>
                <c:pt idx="14">
                  <c:v>122.2590429117052</c:v>
                </c:pt>
              </c:numCache>
            </c:numRef>
          </c:val>
          <c:smooth val="0"/>
        </c:ser>
        <c:ser>
          <c:idx val="3"/>
          <c:order val="3"/>
          <c:tx>
            <c:v>USA</c:v>
          </c:tx>
          <c:spPr>
            <a:ln w="38100">
              <a:solidFill>
                <a:srgbClr val="000000"/>
              </a:solidFill>
              <a:prstDash val="solid"/>
            </a:ln>
          </c:spPr>
          <c:marker>
            <c:symbol val="none"/>
          </c:marker>
          <c:val>
            <c:numRef>
              <c:f>Konsum!$M$47:$AA$47</c:f>
              <c:numCache>
                <c:formatCode>0.0</c:formatCode>
                <c:ptCount val="15"/>
                <c:pt idx="0">
                  <c:v>100.0</c:v>
                </c:pt>
                <c:pt idx="1">
                  <c:v>105.0707416823256</c:v>
                </c:pt>
                <c:pt idx="2">
                  <c:v>107.9128440366973</c:v>
                </c:pt>
                <c:pt idx="3">
                  <c:v>110.7867248811761</c:v>
                </c:pt>
                <c:pt idx="4">
                  <c:v>113.9120702995468</c:v>
                </c:pt>
                <c:pt idx="5">
                  <c:v>117.6605504587156</c:v>
                </c:pt>
                <c:pt idx="6">
                  <c:v>121.6356250690837</c:v>
                </c:pt>
                <c:pt idx="7">
                  <c:v>125.1036255112192</c:v>
                </c:pt>
                <c:pt idx="8">
                  <c:v>127.9830330496297</c:v>
                </c:pt>
                <c:pt idx="9">
                  <c:v>127.2756162263734</c:v>
                </c:pt>
                <c:pt idx="10">
                  <c:v>124.8010390184592</c:v>
                </c:pt>
                <c:pt idx="11">
                  <c:v>127.0614568365204</c:v>
                </c:pt>
                <c:pt idx="12">
                  <c:v>130.2752293577981</c:v>
                </c:pt>
                <c:pt idx="13">
                  <c:v>132.686249585498</c:v>
                </c:pt>
                <c:pt idx="14">
                  <c:v>134.9722283629932</c:v>
                </c:pt>
              </c:numCache>
            </c:numRef>
          </c:val>
          <c:smooth val="0"/>
        </c:ser>
        <c:ser>
          <c:idx val="4"/>
          <c:order val="4"/>
          <c:spPr>
            <a:ln w="38100">
              <a:solidFill>
                <a:srgbClr val="993300"/>
              </a:solidFill>
              <a:prstDash val="solid"/>
            </a:ln>
          </c:spPr>
          <c:marker>
            <c:symbol val="none"/>
          </c:marker>
          <c:cat>
            <c:numRef>
              <c:f>Konsum!$M$3:$AA$3</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Konsum!$M$46:$AA$46</c:f>
              <c:numCache>
                <c:formatCode>0.0</c:formatCode>
                <c:ptCount val="15"/>
                <c:pt idx="0">
                  <c:v>100.0</c:v>
                </c:pt>
                <c:pt idx="1">
                  <c:v>102.4069128311887</c:v>
                </c:pt>
                <c:pt idx="2">
                  <c:v>103.1432548828785</c:v>
                </c:pt>
                <c:pt idx="3">
                  <c:v>103.3039288836686</c:v>
                </c:pt>
                <c:pt idx="4">
                  <c:v>104.2355998669471</c:v>
                </c:pt>
                <c:pt idx="5">
                  <c:v>105.0294911705781</c:v>
                </c:pt>
                <c:pt idx="6">
                  <c:v>106.286509765757</c:v>
                </c:pt>
                <c:pt idx="7">
                  <c:v>107.7430198963687</c:v>
                </c:pt>
                <c:pt idx="8">
                  <c:v>108.9323460272272</c:v>
                </c:pt>
                <c:pt idx="9">
                  <c:v>108.0678409138069</c:v>
                </c:pt>
                <c:pt idx="10">
                  <c:v>106.378525879046</c:v>
                </c:pt>
                <c:pt idx="11">
                  <c:v>107.9787085320966</c:v>
                </c:pt>
                <c:pt idx="12">
                  <c:v>108.1000258658185</c:v>
                </c:pt>
                <c:pt idx="13">
                  <c:v>103.5104040647074</c:v>
                </c:pt>
                <c:pt idx="14">
                  <c:v>101.4300424899041</c:v>
                </c:pt>
              </c:numCache>
            </c:numRef>
          </c:val>
          <c:smooth val="0"/>
        </c:ser>
        <c:dLbls>
          <c:showLegendKey val="0"/>
          <c:showVal val="0"/>
          <c:showCatName val="0"/>
          <c:showSerName val="0"/>
          <c:showPercent val="0"/>
          <c:showBubbleSize val="0"/>
        </c:dLbls>
        <c:marker val="1"/>
        <c:smooth val="0"/>
        <c:axId val="-2139734296"/>
        <c:axId val="-2139727992"/>
      </c:lineChart>
      <c:catAx>
        <c:axId val="-2139734296"/>
        <c:scaling>
          <c:orientation val="minMax"/>
        </c:scaling>
        <c:delete val="0"/>
        <c:axPos val="b"/>
        <c:title>
          <c:tx>
            <c:rich>
              <a:bodyPr/>
              <a:lstStyle/>
              <a:p>
                <a:pPr>
                  <a:defRPr sz="1450" b="1" i="0" u="none" strike="noStrike" baseline="0">
                    <a:solidFill>
                      <a:srgbClr val="000000"/>
                    </a:solidFill>
                    <a:latin typeface="Arial"/>
                    <a:ea typeface="Arial"/>
                    <a:cs typeface="Arial"/>
                  </a:defRPr>
                </a:pPr>
                <a:r>
                  <a:rPr lang="de-DE"/>
                  <a:t>Jahre</a:t>
                </a:r>
              </a:p>
            </c:rich>
          </c:tx>
          <c:layout>
            <c:manualLayout>
              <c:xMode val="edge"/>
              <c:yMode val="edge"/>
              <c:x val="0.491034482758621"/>
              <c:y val="0.861990950226244"/>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139727992"/>
        <c:crossesAt val="90.0"/>
        <c:auto val="1"/>
        <c:lblAlgn val="ctr"/>
        <c:lblOffset val="100"/>
        <c:tickLblSkip val="1"/>
        <c:tickMarkSkip val="1"/>
        <c:noMultiLvlLbl val="0"/>
      </c:catAx>
      <c:valAx>
        <c:axId val="-2139727992"/>
        <c:scaling>
          <c:orientation val="minMax"/>
          <c:max val="140.0"/>
          <c:min val="90.0"/>
        </c:scaling>
        <c:delete val="0"/>
        <c:axPos val="l"/>
        <c:majorGridlines>
          <c:spPr>
            <a:ln w="3175">
              <a:solidFill>
                <a:srgbClr val="000000"/>
              </a:solidFill>
              <a:prstDash val="sysDash"/>
            </a:ln>
          </c:spPr>
        </c:majorGridlines>
        <c:title>
          <c:tx>
            <c:rich>
              <a:bodyPr/>
              <a:lstStyle/>
              <a:p>
                <a:pPr>
                  <a:defRPr sz="1450" b="1" i="0" u="none" strike="noStrike" baseline="0">
                    <a:solidFill>
                      <a:srgbClr val="000000"/>
                    </a:solidFill>
                    <a:latin typeface="Arial"/>
                    <a:ea typeface="Arial"/>
                    <a:cs typeface="Arial"/>
                  </a:defRPr>
                </a:pPr>
                <a:r>
                  <a:rPr lang="de-DE"/>
                  <a:t>Index 1999 = 100</a:t>
                </a:r>
              </a:p>
            </c:rich>
          </c:tx>
          <c:layout>
            <c:manualLayout>
              <c:xMode val="edge"/>
              <c:yMode val="edge"/>
              <c:x val="0.0206896551724138"/>
              <c:y val="0.332579185520362"/>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139734296"/>
        <c:crosses val="autoZero"/>
        <c:crossBetween val="between"/>
        <c:majorUnit val="10.0"/>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896551724137931"/>
          <c:y val="0.124434389140271"/>
          <c:w val="0.863448275862069"/>
          <c:h val="0.644796380090498"/>
        </c:manualLayout>
      </c:layout>
      <c:lineChart>
        <c:grouping val="standard"/>
        <c:varyColors val="0"/>
        <c:ser>
          <c:idx val="0"/>
          <c:order val="0"/>
          <c:tx>
            <c:v>inl. Verwendung</c:v>
          </c:tx>
          <c:spPr>
            <a:ln w="38100">
              <a:solidFill>
                <a:srgbClr val="000080"/>
              </a:solidFill>
              <a:prstDash val="solid"/>
            </a:ln>
          </c:spPr>
          <c:marker>
            <c:symbol val="none"/>
          </c:marker>
          <c:cat>
            <c:strRef>
              <c:f>'[sb viertelj inl Verwendung Konsum Exporte bbk_paket1.xls]bbk_paket1-1'!$A$74:$A$95</c:f>
              <c:strCache>
                <c:ptCount val="21"/>
                <c:pt idx="0">
                  <c:v>2008 I</c:v>
                </c:pt>
                <c:pt idx="4">
                  <c:v>2009 I</c:v>
                </c:pt>
                <c:pt idx="8">
                  <c:v>2010 II</c:v>
                </c:pt>
                <c:pt idx="12">
                  <c:v>2011 I</c:v>
                </c:pt>
                <c:pt idx="16">
                  <c:v>2012 II</c:v>
                </c:pt>
                <c:pt idx="20">
                  <c:v>2013 I</c:v>
                </c:pt>
              </c:strCache>
            </c:strRef>
          </c:cat>
          <c:val>
            <c:numRef>
              <c:f>'[sb viertelj inl Verwendung Konsum Exporte bbk_paket1.xls]bbk_paket1-1'!$D$74:$D$95</c:f>
              <c:numCache>
                <c:formatCode>General</c:formatCode>
                <c:ptCount val="22"/>
                <c:pt idx="0">
                  <c:v>106.23</c:v>
                </c:pt>
                <c:pt idx="1">
                  <c:v>105.44</c:v>
                </c:pt>
                <c:pt idx="2">
                  <c:v>106.11</c:v>
                </c:pt>
                <c:pt idx="3">
                  <c:v>105.47</c:v>
                </c:pt>
                <c:pt idx="4">
                  <c:v>104.42</c:v>
                </c:pt>
                <c:pt idx="5">
                  <c:v>102.72</c:v>
                </c:pt>
                <c:pt idx="6">
                  <c:v>103.62</c:v>
                </c:pt>
                <c:pt idx="7">
                  <c:v>102.95</c:v>
                </c:pt>
                <c:pt idx="8">
                  <c:v>104.39</c:v>
                </c:pt>
                <c:pt idx="9">
                  <c:v>106.0</c:v>
                </c:pt>
                <c:pt idx="10">
                  <c:v>106.3</c:v>
                </c:pt>
                <c:pt idx="11">
                  <c:v>106.46</c:v>
                </c:pt>
                <c:pt idx="12">
                  <c:v>108.01</c:v>
                </c:pt>
                <c:pt idx="13">
                  <c:v>108.9</c:v>
                </c:pt>
                <c:pt idx="14">
                  <c:v>109.12</c:v>
                </c:pt>
                <c:pt idx="15">
                  <c:v>109.16</c:v>
                </c:pt>
                <c:pt idx="16">
                  <c:v>109.02</c:v>
                </c:pt>
                <c:pt idx="17">
                  <c:v>108.44</c:v>
                </c:pt>
                <c:pt idx="18">
                  <c:v>108.4</c:v>
                </c:pt>
                <c:pt idx="19">
                  <c:v>108.4</c:v>
                </c:pt>
                <c:pt idx="20">
                  <c:v>108.61</c:v>
                </c:pt>
                <c:pt idx="21">
                  <c:v>109.23</c:v>
                </c:pt>
              </c:numCache>
            </c:numRef>
          </c:val>
          <c:smooth val="0"/>
        </c:ser>
        <c:ser>
          <c:idx val="1"/>
          <c:order val="1"/>
          <c:spPr>
            <a:ln w="38100">
              <a:solidFill>
                <a:srgbClr val="006411"/>
              </a:solidFill>
              <a:prstDash val="solid"/>
            </a:ln>
          </c:spPr>
          <c:marker>
            <c:symbol val="none"/>
          </c:marker>
          <c:cat>
            <c:strRef>
              <c:f>'[sb viertelj inl Verwendung Konsum Exporte bbk_paket1.xls]bbk_paket1-1'!$A$74:$A$95</c:f>
              <c:strCache>
                <c:ptCount val="21"/>
                <c:pt idx="0">
                  <c:v>2008 I</c:v>
                </c:pt>
                <c:pt idx="4">
                  <c:v>2009 I</c:v>
                </c:pt>
                <c:pt idx="8">
                  <c:v>2010 II</c:v>
                </c:pt>
                <c:pt idx="12">
                  <c:v>2011 I</c:v>
                </c:pt>
                <c:pt idx="16">
                  <c:v>2012 II</c:v>
                </c:pt>
                <c:pt idx="20">
                  <c:v>2013 I</c:v>
                </c:pt>
              </c:strCache>
            </c:strRef>
          </c:cat>
          <c:val>
            <c:numRef>
              <c:f>'[sb viertelj inl Verwendung Konsum Exporte bbk_paket1.xls]bbk_paket1-1'!$F$74:$F$95</c:f>
              <c:numCache>
                <c:formatCode>General</c:formatCode>
                <c:ptCount val="22"/>
                <c:pt idx="0">
                  <c:v>101.91</c:v>
                </c:pt>
                <c:pt idx="1">
                  <c:v>101.93</c:v>
                </c:pt>
                <c:pt idx="2">
                  <c:v>102.07</c:v>
                </c:pt>
                <c:pt idx="3">
                  <c:v>102.03</c:v>
                </c:pt>
                <c:pt idx="4">
                  <c:v>102.56</c:v>
                </c:pt>
                <c:pt idx="5">
                  <c:v>102.69</c:v>
                </c:pt>
                <c:pt idx="6">
                  <c:v>101.89</c:v>
                </c:pt>
                <c:pt idx="7">
                  <c:v>102.2</c:v>
                </c:pt>
                <c:pt idx="8">
                  <c:v>102.38</c:v>
                </c:pt>
                <c:pt idx="9">
                  <c:v>103.15</c:v>
                </c:pt>
                <c:pt idx="10">
                  <c:v>103.47</c:v>
                </c:pt>
                <c:pt idx="11">
                  <c:v>104.25</c:v>
                </c:pt>
                <c:pt idx="12">
                  <c:v>105.55</c:v>
                </c:pt>
                <c:pt idx="13">
                  <c:v>104.73</c:v>
                </c:pt>
                <c:pt idx="14">
                  <c:v>106.18</c:v>
                </c:pt>
                <c:pt idx="15">
                  <c:v>106.28</c:v>
                </c:pt>
                <c:pt idx="16">
                  <c:v>106.27</c:v>
                </c:pt>
                <c:pt idx="17">
                  <c:v>106.27</c:v>
                </c:pt>
                <c:pt idx="18">
                  <c:v>106.57</c:v>
                </c:pt>
                <c:pt idx="19">
                  <c:v>106.63</c:v>
                </c:pt>
                <c:pt idx="20">
                  <c:v>106.88</c:v>
                </c:pt>
                <c:pt idx="21">
                  <c:v>107.39</c:v>
                </c:pt>
              </c:numCache>
            </c:numRef>
          </c:val>
          <c:smooth val="0"/>
        </c:ser>
        <c:ser>
          <c:idx val="2"/>
          <c:order val="2"/>
          <c:spPr>
            <a:ln w="38100">
              <a:solidFill>
                <a:srgbClr val="DD0806"/>
              </a:solidFill>
              <a:prstDash val="solid"/>
            </a:ln>
          </c:spPr>
          <c:marker>
            <c:symbol val="none"/>
          </c:marker>
          <c:cat>
            <c:strRef>
              <c:f>'[sb viertelj inl Verwendung Konsum Exporte bbk_paket1.xls]bbk_paket1-1'!$A$74:$A$95</c:f>
              <c:strCache>
                <c:ptCount val="21"/>
                <c:pt idx="0">
                  <c:v>2008 I</c:v>
                </c:pt>
                <c:pt idx="4">
                  <c:v>2009 I</c:v>
                </c:pt>
                <c:pt idx="8">
                  <c:v>2010 II</c:v>
                </c:pt>
                <c:pt idx="12">
                  <c:v>2011 I</c:v>
                </c:pt>
                <c:pt idx="16">
                  <c:v>2012 II</c:v>
                </c:pt>
                <c:pt idx="20">
                  <c:v>2013 I</c:v>
                </c:pt>
              </c:strCache>
            </c:strRef>
          </c:cat>
          <c:val>
            <c:numRef>
              <c:f>'[sb viertelj inl Verwendung Konsum Exporte bbk_paket1.xls]bbk_paket1-1'!$J$74:$J$95</c:f>
              <c:numCache>
                <c:formatCode>General</c:formatCode>
                <c:ptCount val="22"/>
                <c:pt idx="0">
                  <c:v>127.85</c:v>
                </c:pt>
                <c:pt idx="1">
                  <c:v>127.32</c:v>
                </c:pt>
                <c:pt idx="2">
                  <c:v>126.76</c:v>
                </c:pt>
                <c:pt idx="3">
                  <c:v>119.34</c:v>
                </c:pt>
                <c:pt idx="4">
                  <c:v>106.79</c:v>
                </c:pt>
                <c:pt idx="5">
                  <c:v>106.15</c:v>
                </c:pt>
                <c:pt idx="6">
                  <c:v>109.7</c:v>
                </c:pt>
                <c:pt idx="7">
                  <c:v>113.7</c:v>
                </c:pt>
                <c:pt idx="8">
                  <c:v>118.01</c:v>
                </c:pt>
                <c:pt idx="9">
                  <c:v>125.25</c:v>
                </c:pt>
                <c:pt idx="10">
                  <c:v>126.96</c:v>
                </c:pt>
                <c:pt idx="11">
                  <c:v>130.89</c:v>
                </c:pt>
                <c:pt idx="12">
                  <c:v>134.14</c:v>
                </c:pt>
                <c:pt idx="13">
                  <c:v>134.11</c:v>
                </c:pt>
                <c:pt idx="14">
                  <c:v>136.61</c:v>
                </c:pt>
                <c:pt idx="15">
                  <c:v>137.03</c:v>
                </c:pt>
                <c:pt idx="16">
                  <c:v>139.36</c:v>
                </c:pt>
                <c:pt idx="17">
                  <c:v>141.37</c:v>
                </c:pt>
                <c:pt idx="18">
                  <c:v>142.07</c:v>
                </c:pt>
                <c:pt idx="19">
                  <c:v>139.76</c:v>
                </c:pt>
                <c:pt idx="20">
                  <c:v>138.74</c:v>
                </c:pt>
                <c:pt idx="21">
                  <c:v>141.75</c:v>
                </c:pt>
              </c:numCache>
            </c:numRef>
          </c:val>
          <c:smooth val="0"/>
        </c:ser>
        <c:dLbls>
          <c:showLegendKey val="0"/>
          <c:showVal val="0"/>
          <c:showCatName val="0"/>
          <c:showSerName val="0"/>
          <c:showPercent val="0"/>
          <c:showBubbleSize val="0"/>
        </c:dLbls>
        <c:marker val="1"/>
        <c:smooth val="0"/>
        <c:axId val="-2139425880"/>
        <c:axId val="2115931752"/>
      </c:lineChart>
      <c:catAx>
        <c:axId val="-2139425880"/>
        <c:scaling>
          <c:orientation val="minMax"/>
        </c:scaling>
        <c:delete val="0"/>
        <c:axPos val="b"/>
        <c:title>
          <c:tx>
            <c:rich>
              <a:bodyPr/>
              <a:lstStyle/>
              <a:p>
                <a:pPr>
                  <a:defRPr sz="1300" b="1" i="0" u="none" strike="noStrike" baseline="0">
                    <a:solidFill>
                      <a:srgbClr val="000000"/>
                    </a:solidFill>
                    <a:latin typeface="Arial"/>
                    <a:ea typeface="Arial"/>
                    <a:cs typeface="Arial"/>
                  </a:defRPr>
                </a:pPr>
                <a:r>
                  <a:rPr lang="de-DE"/>
                  <a:t>Quartale</a:t>
                </a:r>
              </a:p>
            </c:rich>
          </c:tx>
          <c:layout>
            <c:manualLayout>
              <c:xMode val="edge"/>
              <c:yMode val="edge"/>
              <c:x val="0.477241379310345"/>
              <c:y val="0.834841628959276"/>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5400000" vert="horz"/>
          <a:lstStyle/>
          <a:p>
            <a:pPr>
              <a:defRPr sz="1125" b="0" i="0" u="none" strike="noStrike" baseline="0">
                <a:solidFill>
                  <a:srgbClr val="000000"/>
                </a:solidFill>
                <a:latin typeface="Arial"/>
                <a:ea typeface="Arial"/>
                <a:cs typeface="Arial"/>
              </a:defRPr>
            </a:pPr>
            <a:endParaRPr lang="de-DE"/>
          </a:p>
        </c:txPr>
        <c:crossAx val="2115931752"/>
        <c:crosses val="autoZero"/>
        <c:auto val="1"/>
        <c:lblAlgn val="ctr"/>
        <c:lblOffset val="100"/>
        <c:tickLblSkip val="1"/>
        <c:tickMarkSkip val="1"/>
        <c:noMultiLvlLbl val="0"/>
      </c:catAx>
      <c:valAx>
        <c:axId val="2115931752"/>
        <c:scaling>
          <c:orientation val="minMax"/>
          <c:max val="150.0"/>
          <c:min val="90.0"/>
        </c:scaling>
        <c:delete val="0"/>
        <c:axPos val="l"/>
        <c:majorGridlines>
          <c:spPr>
            <a:ln w="3175">
              <a:solidFill>
                <a:srgbClr val="000000"/>
              </a:solidFill>
              <a:prstDash val="sysDash"/>
            </a:ln>
          </c:spPr>
        </c:majorGridlines>
        <c:title>
          <c:tx>
            <c:rich>
              <a:bodyPr/>
              <a:lstStyle/>
              <a:p>
                <a:pPr>
                  <a:defRPr sz="1300" b="1" i="0" u="none" strike="noStrike" baseline="0">
                    <a:solidFill>
                      <a:srgbClr val="000000"/>
                    </a:solidFill>
                    <a:latin typeface="Arial"/>
                    <a:ea typeface="Arial"/>
                    <a:cs typeface="Arial"/>
                  </a:defRPr>
                </a:pPr>
                <a:r>
                  <a:rPr lang="de-DE"/>
                  <a:t>Index 2005 = 100</a:t>
                </a:r>
              </a:p>
            </c:rich>
          </c:tx>
          <c:layout>
            <c:manualLayout>
              <c:xMode val="edge"/>
              <c:yMode val="edge"/>
              <c:x val="0.0193103448275862"/>
              <c:y val="0.3257918552036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125" b="0" i="0" u="none" strike="noStrike" baseline="0">
                <a:solidFill>
                  <a:srgbClr val="000000"/>
                </a:solidFill>
                <a:latin typeface="Arial"/>
                <a:ea typeface="Arial"/>
                <a:cs typeface="Arial"/>
              </a:defRPr>
            </a:pPr>
            <a:endParaRPr lang="de-DE"/>
          </a:p>
        </c:txPr>
        <c:crossAx val="-2139425880"/>
        <c:crosses val="autoZero"/>
        <c:crossBetween val="between"/>
        <c:majorUnit val="10.0"/>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200" b="1" i="0" u="none" strike="noStrike" baseline="0">
                <a:solidFill>
                  <a:srgbClr val="000000"/>
                </a:solidFill>
                <a:latin typeface="Arial"/>
                <a:ea typeface="Arial"/>
                <a:cs typeface="Arial"/>
              </a:defRPr>
            </a:pPr>
            <a:r>
              <a:rPr lang="de-DE" sz="1800" b="0" i="0" u="none" strike="noStrike" baseline="0" dirty="0">
                <a:solidFill>
                  <a:srgbClr val="000000"/>
                </a:solidFill>
                <a:latin typeface="Arial"/>
                <a:ea typeface="Arial"/>
                <a:cs typeface="Arial"/>
              </a:rPr>
              <a:t>Exporte</a:t>
            </a:r>
            <a:r>
              <a:rPr lang="de-DE" sz="1800" b="0" i="0" u="none" strike="noStrike" baseline="0" dirty="0">
                <a:latin typeface="Calibri"/>
                <a:ea typeface="Calibri"/>
                <a:cs typeface="Calibri"/>
              </a:rPr>
              <a:t>1)</a:t>
            </a:r>
            <a:r>
              <a:rPr lang="de-DE" sz="1800" b="0" i="0" u="none" strike="noStrike" baseline="0" dirty="0">
                <a:solidFill>
                  <a:srgbClr val="000000"/>
                </a:solidFill>
                <a:latin typeface="Arial"/>
                <a:ea typeface="Arial"/>
                <a:cs typeface="Arial"/>
              </a:rPr>
              <a:t> im Vergleich</a:t>
            </a:r>
          </a:p>
        </c:rich>
      </c:tx>
      <c:layout>
        <c:manualLayout>
          <c:xMode val="edge"/>
          <c:yMode val="edge"/>
          <c:x val="0.332413793103448"/>
          <c:y val="0.0407239819004525"/>
        </c:manualLayout>
      </c:layout>
      <c:overlay val="0"/>
      <c:spPr>
        <a:noFill/>
        <a:ln w="25400">
          <a:noFill/>
        </a:ln>
      </c:spPr>
    </c:title>
    <c:autoTitleDeleted val="0"/>
    <c:plotArea>
      <c:layout>
        <c:manualLayout>
          <c:layoutTarget val="inner"/>
          <c:xMode val="edge"/>
          <c:yMode val="edge"/>
          <c:x val="0.0937931034482758"/>
          <c:y val="0.126696832579186"/>
          <c:w val="0.849655172413793"/>
          <c:h val="0.68552036199095"/>
        </c:manualLayout>
      </c:layout>
      <c:lineChart>
        <c:grouping val="standard"/>
        <c:varyColors val="0"/>
        <c:ser>
          <c:idx val="0"/>
          <c:order val="0"/>
          <c:tx>
            <c:v>GB</c:v>
          </c:tx>
          <c:spPr>
            <a:ln w="38100">
              <a:solidFill>
                <a:srgbClr val="0000D4"/>
              </a:solidFill>
              <a:prstDash val="solid"/>
            </a:ln>
          </c:spPr>
          <c:marker>
            <c:symbol val="none"/>
          </c:marker>
          <c:cat>
            <c:numRef>
              <c:f>Handel!$M$3:$AA$3</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Handel!$M$81:$AA$81</c:f>
              <c:numCache>
                <c:formatCode>0.0</c:formatCode>
                <c:ptCount val="15"/>
                <c:pt idx="0">
                  <c:v>100.0</c:v>
                </c:pt>
                <c:pt idx="1">
                  <c:v>109.4465710840271</c:v>
                </c:pt>
                <c:pt idx="2">
                  <c:v>111.966806312281</c:v>
                </c:pt>
                <c:pt idx="3">
                  <c:v>114.1157818441804</c:v>
                </c:pt>
                <c:pt idx="4">
                  <c:v>117.2977884654376</c:v>
                </c:pt>
                <c:pt idx="5">
                  <c:v>122.8958964976786</c:v>
                </c:pt>
                <c:pt idx="6">
                  <c:v>134.025144084589</c:v>
                </c:pt>
                <c:pt idx="7">
                  <c:v>150.3010038185024</c:v>
                </c:pt>
                <c:pt idx="8">
                  <c:v>146.572186388903</c:v>
                </c:pt>
                <c:pt idx="9">
                  <c:v>148.3376975048435</c:v>
                </c:pt>
                <c:pt idx="10">
                  <c:v>136.1751038680694</c:v>
                </c:pt>
                <c:pt idx="11">
                  <c:v>144.859549267894</c:v>
                </c:pt>
                <c:pt idx="12">
                  <c:v>151.4422238416442</c:v>
                </c:pt>
                <c:pt idx="13">
                  <c:v>151.1841137070418</c:v>
                </c:pt>
                <c:pt idx="14">
                  <c:v>153.126475147057</c:v>
                </c:pt>
              </c:numCache>
            </c:numRef>
          </c:val>
          <c:smooth val="0"/>
        </c:ser>
        <c:ser>
          <c:idx val="1"/>
          <c:order val="1"/>
          <c:tx>
            <c:v>D</c:v>
          </c:tx>
          <c:spPr>
            <a:ln w="25400">
              <a:solidFill>
                <a:srgbClr val="DD0806"/>
              </a:solidFill>
              <a:prstDash val="solid"/>
            </a:ln>
          </c:spPr>
          <c:marker>
            <c:symbol val="none"/>
          </c:marker>
          <c:val>
            <c:numRef>
              <c:f>Handel!$M$82:$AA$82</c:f>
              <c:numCache>
                <c:formatCode>0.0</c:formatCode>
                <c:ptCount val="15"/>
                <c:pt idx="0">
                  <c:v>100.0</c:v>
                </c:pt>
                <c:pt idx="1">
                  <c:v>113.2269708393577</c:v>
                </c:pt>
                <c:pt idx="2">
                  <c:v>120.4695487830533</c:v>
                </c:pt>
                <c:pt idx="3">
                  <c:v>125.5792559745425</c:v>
                </c:pt>
                <c:pt idx="4">
                  <c:v>128.7402455597888</c:v>
                </c:pt>
                <c:pt idx="5">
                  <c:v>142.5195088804223</c:v>
                </c:pt>
                <c:pt idx="6">
                  <c:v>153.4448158301581</c:v>
                </c:pt>
                <c:pt idx="7">
                  <c:v>173.5306983127365</c:v>
                </c:pt>
                <c:pt idx="8">
                  <c:v>187.3714016675627</c:v>
                </c:pt>
                <c:pt idx="9">
                  <c:v>192.6959820221117</c:v>
                </c:pt>
                <c:pt idx="10">
                  <c:v>168.0067717602904</c:v>
                </c:pt>
                <c:pt idx="11">
                  <c:v>191.0234106565068</c:v>
                </c:pt>
                <c:pt idx="12">
                  <c:v>205.9536728785658</c:v>
                </c:pt>
                <c:pt idx="13">
                  <c:v>213.5031170799956</c:v>
                </c:pt>
                <c:pt idx="14">
                  <c:v>218.1249770434655</c:v>
                </c:pt>
              </c:numCache>
            </c:numRef>
          </c:val>
          <c:smooth val="0"/>
        </c:ser>
        <c:ser>
          <c:idx val="2"/>
          <c:order val="2"/>
          <c:tx>
            <c:v>F</c:v>
          </c:tx>
          <c:spPr>
            <a:ln w="38100">
              <a:solidFill>
                <a:srgbClr val="99CC00"/>
              </a:solidFill>
              <a:prstDash val="solid"/>
            </a:ln>
          </c:spPr>
          <c:marker>
            <c:symbol val="none"/>
          </c:marker>
          <c:val>
            <c:numRef>
              <c:f>Handel!$M$83:$AA$83</c:f>
              <c:numCache>
                <c:formatCode>0.0</c:formatCode>
                <c:ptCount val="15"/>
                <c:pt idx="0">
                  <c:v>100.0</c:v>
                </c:pt>
                <c:pt idx="1">
                  <c:v>112.3653906640068</c:v>
                </c:pt>
                <c:pt idx="2">
                  <c:v>115.2525629661563</c:v>
                </c:pt>
                <c:pt idx="3">
                  <c:v>117.1151811617314</c:v>
                </c:pt>
                <c:pt idx="4">
                  <c:v>115.5523821673423</c:v>
                </c:pt>
                <c:pt idx="5">
                  <c:v>121.0607523606122</c:v>
                </c:pt>
                <c:pt idx="6">
                  <c:v>124.5111613574428</c:v>
                </c:pt>
                <c:pt idx="7">
                  <c:v>130.9659209632046</c:v>
                </c:pt>
                <c:pt idx="8">
                  <c:v>134.0185505741792</c:v>
                </c:pt>
                <c:pt idx="9">
                  <c:v>133.6035876027441</c:v>
                </c:pt>
                <c:pt idx="10">
                  <c:v>117.4346858785568</c:v>
                </c:pt>
                <c:pt idx="11">
                  <c:v>128.764304991323</c:v>
                </c:pt>
                <c:pt idx="12">
                  <c:v>135.5307335988862</c:v>
                </c:pt>
                <c:pt idx="13">
                  <c:v>138.8675934622093</c:v>
                </c:pt>
                <c:pt idx="14">
                  <c:v>140.4904937655202</c:v>
                </c:pt>
              </c:numCache>
            </c:numRef>
          </c:val>
          <c:smooth val="0"/>
        </c:ser>
        <c:ser>
          <c:idx val="3"/>
          <c:order val="3"/>
          <c:tx>
            <c:v>USA</c:v>
          </c:tx>
          <c:spPr>
            <a:ln w="38100">
              <a:solidFill>
                <a:srgbClr val="000000"/>
              </a:solidFill>
              <a:prstDash val="solid"/>
            </a:ln>
          </c:spPr>
          <c:marker>
            <c:symbol val="none"/>
          </c:marker>
          <c:val>
            <c:numRef>
              <c:f>Handel!$M$85:$AA$85</c:f>
              <c:numCache>
                <c:formatCode>0.0</c:formatCode>
                <c:ptCount val="15"/>
                <c:pt idx="0">
                  <c:v>100.0</c:v>
                </c:pt>
                <c:pt idx="1">
                  <c:v>108.5970367660509</c:v>
                </c:pt>
                <c:pt idx="2">
                  <c:v>102.5059447594659</c:v>
                </c:pt>
                <c:pt idx="3">
                  <c:v>100.44814340589</c:v>
                </c:pt>
                <c:pt idx="4">
                  <c:v>102.0669471373697</c:v>
                </c:pt>
                <c:pt idx="5">
                  <c:v>111.8072068776294</c:v>
                </c:pt>
                <c:pt idx="6">
                  <c:v>119.3616242912017</c:v>
                </c:pt>
                <c:pt idx="7">
                  <c:v>130.062191329797</c:v>
                </c:pt>
                <c:pt idx="8">
                  <c:v>142.1620632888238</c:v>
                </c:pt>
                <c:pt idx="9">
                  <c:v>150.8414121090177</c:v>
                </c:pt>
                <c:pt idx="10">
                  <c:v>137.067861715749</c:v>
                </c:pt>
                <c:pt idx="11">
                  <c:v>152.3321748673861</c:v>
                </c:pt>
                <c:pt idx="12">
                  <c:v>162.5114322297421</c:v>
                </c:pt>
                <c:pt idx="13">
                  <c:v>168.1282238887873</c:v>
                </c:pt>
                <c:pt idx="14">
                  <c:v>174.0856045363088</c:v>
                </c:pt>
              </c:numCache>
            </c:numRef>
          </c:val>
          <c:smooth val="0"/>
        </c:ser>
        <c:ser>
          <c:idx val="4"/>
          <c:order val="4"/>
          <c:spPr>
            <a:ln w="38100">
              <a:solidFill>
                <a:srgbClr val="993300"/>
              </a:solidFill>
              <a:prstDash val="solid"/>
            </a:ln>
          </c:spPr>
          <c:marker>
            <c:symbol val="none"/>
          </c:marker>
          <c:cat>
            <c:numRef>
              <c:f>Handel!$M$3:$AA$3</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Handel!$M$84:$AA$84</c:f>
              <c:numCache>
                <c:formatCode>0.0</c:formatCode>
                <c:ptCount val="15"/>
                <c:pt idx="0">
                  <c:v>100.0</c:v>
                </c:pt>
                <c:pt idx="1">
                  <c:v>111.6390095969988</c:v>
                </c:pt>
                <c:pt idx="2">
                  <c:v>114.7328165885223</c:v>
                </c:pt>
                <c:pt idx="3">
                  <c:v>111.2778385109638</c:v>
                </c:pt>
                <c:pt idx="4">
                  <c:v>109.8944109148151</c:v>
                </c:pt>
                <c:pt idx="5">
                  <c:v>116.7664106340414</c:v>
                </c:pt>
                <c:pt idx="6">
                  <c:v>120.771172086941</c:v>
                </c:pt>
                <c:pt idx="7">
                  <c:v>130.9431719361552</c:v>
                </c:pt>
                <c:pt idx="8">
                  <c:v>139.1241162454845</c:v>
                </c:pt>
                <c:pt idx="9">
                  <c:v>135.1891257410929</c:v>
                </c:pt>
                <c:pt idx="10">
                  <c:v>111.523027987672</c:v>
                </c:pt>
                <c:pt idx="11">
                  <c:v>124.1886486858884</c:v>
                </c:pt>
                <c:pt idx="12">
                  <c:v>131.5147607639641</c:v>
                </c:pt>
                <c:pt idx="13">
                  <c:v>134.5763957764366</c:v>
                </c:pt>
                <c:pt idx="14">
                  <c:v>136.7877481304505</c:v>
                </c:pt>
              </c:numCache>
            </c:numRef>
          </c:val>
          <c:smooth val="0"/>
        </c:ser>
        <c:dLbls>
          <c:showLegendKey val="0"/>
          <c:showVal val="0"/>
          <c:showCatName val="0"/>
          <c:showSerName val="0"/>
          <c:showPercent val="0"/>
          <c:showBubbleSize val="0"/>
        </c:dLbls>
        <c:marker val="1"/>
        <c:smooth val="0"/>
        <c:axId val="-2140123560"/>
        <c:axId val="-2139475880"/>
      </c:lineChart>
      <c:catAx>
        <c:axId val="-2140123560"/>
        <c:scaling>
          <c:orientation val="minMax"/>
        </c:scaling>
        <c:delete val="0"/>
        <c:axPos val="b"/>
        <c:title>
          <c:tx>
            <c:rich>
              <a:bodyPr/>
              <a:lstStyle/>
              <a:p>
                <a:pPr>
                  <a:defRPr sz="1325" b="1" i="0" u="none" strike="noStrike" baseline="0">
                    <a:solidFill>
                      <a:srgbClr val="000000"/>
                    </a:solidFill>
                    <a:latin typeface="Arial"/>
                    <a:ea typeface="Arial"/>
                    <a:cs typeface="Arial"/>
                  </a:defRPr>
                </a:pPr>
                <a:r>
                  <a:rPr lang="de-DE"/>
                  <a:t>Jahre</a:t>
                </a:r>
              </a:p>
            </c:rich>
          </c:tx>
          <c:layout>
            <c:manualLayout>
              <c:xMode val="edge"/>
              <c:yMode val="edge"/>
              <c:x val="0.491034482758621"/>
              <c:y val="0.864253393665158"/>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125" b="0" i="0" u="none" strike="noStrike" baseline="0">
                <a:solidFill>
                  <a:srgbClr val="000000"/>
                </a:solidFill>
                <a:latin typeface="Arial"/>
                <a:ea typeface="Arial"/>
                <a:cs typeface="Arial"/>
              </a:defRPr>
            </a:pPr>
            <a:endParaRPr lang="de-DE"/>
          </a:p>
        </c:txPr>
        <c:crossAx val="-2139475880"/>
        <c:crossesAt val="80.0"/>
        <c:auto val="1"/>
        <c:lblAlgn val="ctr"/>
        <c:lblOffset val="100"/>
        <c:tickLblSkip val="1"/>
        <c:tickMarkSkip val="1"/>
        <c:noMultiLvlLbl val="0"/>
      </c:catAx>
      <c:valAx>
        <c:axId val="-2139475880"/>
        <c:scaling>
          <c:orientation val="minMax"/>
          <c:max val="220.0"/>
          <c:min val="80.0"/>
        </c:scaling>
        <c:delete val="0"/>
        <c:axPos val="l"/>
        <c:majorGridlines>
          <c:spPr>
            <a:ln w="3175">
              <a:solidFill>
                <a:srgbClr val="000000"/>
              </a:solidFill>
              <a:prstDash val="sysDash"/>
            </a:ln>
          </c:spPr>
        </c:majorGridlines>
        <c:title>
          <c:tx>
            <c:rich>
              <a:bodyPr/>
              <a:lstStyle/>
              <a:p>
                <a:pPr>
                  <a:defRPr sz="1325" b="1" i="0" u="none" strike="noStrike" baseline="0">
                    <a:solidFill>
                      <a:srgbClr val="000000"/>
                    </a:solidFill>
                    <a:latin typeface="Arial"/>
                    <a:ea typeface="Arial"/>
                    <a:cs typeface="Arial"/>
                  </a:defRPr>
                </a:pPr>
                <a:r>
                  <a:rPr lang="de-DE"/>
                  <a:t>Index 1999 = 100</a:t>
                </a:r>
              </a:p>
            </c:rich>
          </c:tx>
          <c:layout>
            <c:manualLayout>
              <c:xMode val="edge"/>
              <c:yMode val="edge"/>
              <c:x val="0.023448275862069"/>
              <c:y val="0.346153846153846"/>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125" b="0" i="0" u="none" strike="noStrike" baseline="0">
                <a:solidFill>
                  <a:srgbClr val="000000"/>
                </a:solidFill>
                <a:latin typeface="Arial"/>
                <a:ea typeface="Arial"/>
                <a:cs typeface="Arial"/>
              </a:defRPr>
            </a:pPr>
            <a:endParaRPr lang="de-DE"/>
          </a:p>
        </c:txPr>
        <c:crossAx val="-2140123560"/>
        <c:crosses val="autoZero"/>
        <c:crossBetween val="between"/>
        <c:majorUnit val="20.0"/>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200" b="1" i="0" u="none" strike="noStrike" baseline="0">
                <a:solidFill>
                  <a:srgbClr val="000000"/>
                </a:solidFill>
                <a:latin typeface="Arial"/>
                <a:ea typeface="Arial"/>
                <a:cs typeface="Arial"/>
              </a:defRPr>
            </a:pPr>
            <a:r>
              <a:rPr lang="de-DE" sz="1800" b="0" i="0" u="none" strike="noStrike" baseline="0" dirty="0">
                <a:solidFill>
                  <a:srgbClr val="000000"/>
                </a:solidFill>
                <a:latin typeface="Arial"/>
                <a:ea typeface="Arial"/>
                <a:cs typeface="Arial"/>
              </a:rPr>
              <a:t>Leistungsbilanz</a:t>
            </a:r>
            <a:r>
              <a:rPr lang="de-DE" sz="1800" b="0" i="0" u="none" strike="noStrike" baseline="30000" dirty="0">
                <a:solidFill>
                  <a:srgbClr val="000000"/>
                </a:solidFill>
                <a:latin typeface="Arial"/>
                <a:ea typeface="Arial"/>
                <a:cs typeface="Arial"/>
              </a:rPr>
              <a:t>1)</a:t>
            </a:r>
            <a:r>
              <a:rPr lang="de-DE" sz="1800" b="0" i="0" u="none" strike="noStrike" baseline="0" dirty="0">
                <a:solidFill>
                  <a:srgbClr val="000000"/>
                </a:solidFill>
                <a:latin typeface="Arial"/>
                <a:ea typeface="Arial"/>
                <a:cs typeface="Arial"/>
              </a:rPr>
              <a:t> im Vergleich</a:t>
            </a:r>
          </a:p>
        </c:rich>
      </c:tx>
      <c:layout>
        <c:manualLayout>
          <c:xMode val="edge"/>
          <c:yMode val="edge"/>
          <c:x val="0.27448275862069"/>
          <c:y val="0.0407239819004525"/>
        </c:manualLayout>
      </c:layout>
      <c:overlay val="0"/>
      <c:spPr>
        <a:noFill/>
        <a:ln w="25400">
          <a:noFill/>
        </a:ln>
      </c:spPr>
    </c:title>
    <c:autoTitleDeleted val="0"/>
    <c:plotArea>
      <c:layout>
        <c:manualLayout>
          <c:layoutTarget val="inner"/>
          <c:xMode val="edge"/>
          <c:yMode val="edge"/>
          <c:x val="0.0868965517241379"/>
          <c:y val="0.126696832579186"/>
          <c:w val="0.856551724137931"/>
          <c:h val="0.68552036199095"/>
        </c:manualLayout>
      </c:layout>
      <c:lineChart>
        <c:grouping val="standard"/>
        <c:varyColors val="0"/>
        <c:ser>
          <c:idx val="0"/>
          <c:order val="0"/>
          <c:tx>
            <c:v>GB</c:v>
          </c:tx>
          <c:spPr>
            <a:ln w="38100">
              <a:solidFill>
                <a:srgbClr val="0000D4"/>
              </a:solidFill>
              <a:prstDash val="solid"/>
            </a:ln>
          </c:spPr>
          <c:marker>
            <c:symbol val="none"/>
          </c:marker>
          <c:cat>
            <c:numRef>
              <c:f>Handel!$M$3:$AA$3</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Handel!$M$119:$AA$119</c:f>
              <c:numCache>
                <c:formatCode>0.0</c:formatCode>
                <c:ptCount val="15"/>
                <c:pt idx="0">
                  <c:v>-2.670126706754071</c:v>
                </c:pt>
                <c:pt idx="1">
                  <c:v>-2.873389972664653</c:v>
                </c:pt>
                <c:pt idx="2">
                  <c:v>-2.337920336367149</c:v>
                </c:pt>
                <c:pt idx="3">
                  <c:v>-2.097231983185461</c:v>
                </c:pt>
                <c:pt idx="4">
                  <c:v>-1.710282281479083</c:v>
                </c:pt>
                <c:pt idx="5">
                  <c:v>-2.137878672968402</c:v>
                </c:pt>
                <c:pt idx="6">
                  <c:v>-2.053361421070555</c:v>
                </c:pt>
                <c:pt idx="7">
                  <c:v>-2.932737854581268</c:v>
                </c:pt>
                <c:pt idx="8">
                  <c:v>-2.277357644787727</c:v>
                </c:pt>
                <c:pt idx="9">
                  <c:v>-1.0002560844343</c:v>
                </c:pt>
                <c:pt idx="10">
                  <c:v>-1.265244891975892</c:v>
                </c:pt>
                <c:pt idx="11">
                  <c:v>-2.542260200508807</c:v>
                </c:pt>
                <c:pt idx="12">
                  <c:v>-1.334848017057344</c:v>
                </c:pt>
                <c:pt idx="13">
                  <c:v>-3.741830012358373</c:v>
                </c:pt>
                <c:pt idx="14">
                  <c:v>-2.685536753409695</c:v>
                </c:pt>
              </c:numCache>
            </c:numRef>
          </c:val>
          <c:smooth val="0"/>
        </c:ser>
        <c:ser>
          <c:idx val="1"/>
          <c:order val="1"/>
          <c:tx>
            <c:v>D</c:v>
          </c:tx>
          <c:spPr>
            <a:ln w="25400">
              <a:solidFill>
                <a:srgbClr val="DD0806"/>
              </a:solidFill>
              <a:prstDash val="solid"/>
            </a:ln>
          </c:spPr>
          <c:marker>
            <c:symbol val="none"/>
          </c:marker>
          <c:val>
            <c:numRef>
              <c:f>Handel!$M$120:$AA$120</c:f>
              <c:numCache>
                <c:formatCode>0.0</c:formatCode>
                <c:ptCount val="15"/>
                <c:pt idx="0">
                  <c:v>-1.295370462953705</c:v>
                </c:pt>
                <c:pt idx="1">
                  <c:v>-1.76947496947497</c:v>
                </c:pt>
                <c:pt idx="2">
                  <c:v>-0.168419049431467</c:v>
                </c:pt>
                <c:pt idx="3">
                  <c:v>2.004502391895695</c:v>
                </c:pt>
                <c:pt idx="4">
                  <c:v>1.878928987194412</c:v>
                </c:pt>
                <c:pt idx="5">
                  <c:v>4.667759712164685</c:v>
                </c:pt>
                <c:pt idx="6">
                  <c:v>5.095756158964215</c:v>
                </c:pt>
                <c:pt idx="7">
                  <c:v>6.482561908466225</c:v>
                </c:pt>
                <c:pt idx="8">
                  <c:v>7.514926909614974</c:v>
                </c:pt>
                <c:pt idx="9">
                  <c:v>6.150052550731667</c:v>
                </c:pt>
                <c:pt idx="10">
                  <c:v>6.02484733628132</c:v>
                </c:pt>
                <c:pt idx="11">
                  <c:v>6.144539700344524</c:v>
                </c:pt>
                <c:pt idx="12">
                  <c:v>5.626398210290828</c:v>
                </c:pt>
                <c:pt idx="13">
                  <c:v>6.389814289496575</c:v>
                </c:pt>
                <c:pt idx="14">
                  <c:v>6.338933402321214</c:v>
                </c:pt>
              </c:numCache>
            </c:numRef>
          </c:val>
          <c:smooth val="0"/>
        </c:ser>
        <c:ser>
          <c:idx val="2"/>
          <c:order val="2"/>
          <c:tx>
            <c:v>F</c:v>
          </c:tx>
          <c:spPr>
            <a:ln w="38100">
              <a:solidFill>
                <a:srgbClr val="99CC00"/>
              </a:solidFill>
              <a:prstDash val="solid"/>
            </a:ln>
          </c:spPr>
          <c:marker>
            <c:symbol val="none"/>
          </c:marker>
          <c:val>
            <c:numRef>
              <c:f>Handel!$M$121:$AA$121</c:f>
              <c:numCache>
                <c:formatCode>0.0</c:formatCode>
                <c:ptCount val="15"/>
                <c:pt idx="0">
                  <c:v>2.557488816792916</c:v>
                </c:pt>
                <c:pt idx="1">
                  <c:v>1.195878308116891</c:v>
                </c:pt>
                <c:pt idx="2">
                  <c:v>1.313292599264219</c:v>
                </c:pt>
                <c:pt idx="3">
                  <c:v>0.968612922962057</c:v>
                </c:pt>
                <c:pt idx="4">
                  <c:v>0.510295654079626</c:v>
                </c:pt>
                <c:pt idx="5">
                  <c:v>0.237682202888186</c:v>
                </c:pt>
                <c:pt idx="6">
                  <c:v>-0.629843071813518</c:v>
                </c:pt>
                <c:pt idx="7">
                  <c:v>-0.824752129451048</c:v>
                </c:pt>
                <c:pt idx="8">
                  <c:v>-1.36390232733656</c:v>
                </c:pt>
                <c:pt idx="9">
                  <c:v>-1.893497551980012</c:v>
                </c:pt>
                <c:pt idx="10">
                  <c:v>-1.762522649983057</c:v>
                </c:pt>
                <c:pt idx="11">
                  <c:v>-1.953634538660511</c:v>
                </c:pt>
                <c:pt idx="12">
                  <c:v>-2.562427908080956</c:v>
                </c:pt>
                <c:pt idx="13">
                  <c:v>-1.78085133132995</c:v>
                </c:pt>
                <c:pt idx="14">
                  <c:v>-1.567907818154747</c:v>
                </c:pt>
              </c:numCache>
            </c:numRef>
          </c:val>
          <c:smooth val="0"/>
        </c:ser>
        <c:ser>
          <c:idx val="3"/>
          <c:order val="3"/>
          <c:tx>
            <c:v>USA</c:v>
          </c:tx>
          <c:spPr>
            <a:ln w="38100">
              <a:solidFill>
                <a:srgbClr val="000000"/>
              </a:solidFill>
              <a:prstDash val="solid"/>
            </a:ln>
          </c:spPr>
          <c:marker>
            <c:symbol val="none"/>
          </c:marker>
          <c:val>
            <c:numRef>
              <c:f>Handel!$M$123:$AA$123</c:f>
              <c:numCache>
                <c:formatCode>0.0</c:formatCode>
                <c:ptCount val="15"/>
                <c:pt idx="0">
                  <c:v>-2.373938286205784</c:v>
                </c:pt>
                <c:pt idx="1">
                  <c:v>-2.792257647391603</c:v>
                </c:pt>
                <c:pt idx="2">
                  <c:v>-2.817107847448187</c:v>
                </c:pt>
                <c:pt idx="3">
                  <c:v>-4.054692073804082</c:v>
                </c:pt>
                <c:pt idx="4">
                  <c:v>-4.805533261792894</c:v>
                </c:pt>
                <c:pt idx="5">
                  <c:v>-5.105189103053111</c:v>
                </c:pt>
                <c:pt idx="6">
                  <c:v>-5.13757232794503</c:v>
                </c:pt>
                <c:pt idx="7">
                  <c:v>-4.176649517443388</c:v>
                </c:pt>
                <c:pt idx="8">
                  <c:v>-5.04232978555774</c:v>
                </c:pt>
                <c:pt idx="9">
                  <c:v>-4.757618166857701</c:v>
                </c:pt>
                <c:pt idx="10">
                  <c:v>-3.600440341624515</c:v>
                </c:pt>
                <c:pt idx="11">
                  <c:v>-3.27614186443264</c:v>
                </c:pt>
                <c:pt idx="12">
                  <c:v>-3.319925556822957</c:v>
                </c:pt>
                <c:pt idx="13">
                  <c:v>-3.03435170784059</c:v>
                </c:pt>
                <c:pt idx="14">
                  <c:v>-2.767981045024256</c:v>
                </c:pt>
              </c:numCache>
            </c:numRef>
          </c:val>
          <c:smooth val="0"/>
        </c:ser>
        <c:ser>
          <c:idx val="4"/>
          <c:order val="4"/>
          <c:tx>
            <c:v>It</c:v>
          </c:tx>
          <c:spPr>
            <a:ln w="38100">
              <a:solidFill>
                <a:srgbClr val="993300"/>
              </a:solidFill>
              <a:prstDash val="solid"/>
            </a:ln>
          </c:spPr>
          <c:marker>
            <c:symbol val="none"/>
          </c:marker>
          <c:val>
            <c:numRef>
              <c:f>Handel!$M$122:$AA$122</c:f>
              <c:numCache>
                <c:formatCode>0.0</c:formatCode>
                <c:ptCount val="15"/>
                <c:pt idx="0">
                  <c:v>1.014492089051303</c:v>
                </c:pt>
                <c:pt idx="1">
                  <c:v>-0.196104121532982</c:v>
                </c:pt>
                <c:pt idx="2">
                  <c:v>0.285091316819273</c:v>
                </c:pt>
                <c:pt idx="3">
                  <c:v>-0.320830065605478</c:v>
                </c:pt>
                <c:pt idx="4">
                  <c:v>-0.783232104929761</c:v>
                </c:pt>
                <c:pt idx="5">
                  <c:v>-0.3505331509421</c:v>
                </c:pt>
                <c:pt idx="6">
                  <c:v>-0.89300881382364</c:v>
                </c:pt>
                <c:pt idx="7">
                  <c:v>-1.491415784400994</c:v>
                </c:pt>
                <c:pt idx="8">
                  <c:v>-1.293791850335768</c:v>
                </c:pt>
                <c:pt idx="9">
                  <c:v>-2.850628260019401</c:v>
                </c:pt>
                <c:pt idx="10">
                  <c:v>-1.985556312286347</c:v>
                </c:pt>
                <c:pt idx="11">
                  <c:v>-3.512848237563823</c:v>
                </c:pt>
                <c:pt idx="12">
                  <c:v>-3.124035078939016</c:v>
                </c:pt>
                <c:pt idx="13">
                  <c:v>-0.521994794101344</c:v>
                </c:pt>
                <c:pt idx="14">
                  <c:v>0.954665554696924</c:v>
                </c:pt>
              </c:numCache>
            </c:numRef>
          </c:val>
          <c:smooth val="0"/>
        </c:ser>
        <c:ser>
          <c:idx val="5"/>
          <c:order val="5"/>
          <c:spPr>
            <a:ln w="12700">
              <a:solidFill>
                <a:srgbClr val="000000"/>
              </a:solidFill>
              <a:prstDash val="solid"/>
            </a:ln>
          </c:spPr>
          <c:marker>
            <c:symbol val="none"/>
          </c:marker>
          <c:cat>
            <c:numRef>
              <c:f>Handel!$M$3:$AA$3</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Handel!$M$125:$AA$125</c:f>
              <c:numCache>
                <c:formatCode>General</c:formatCode>
                <c:ptCount val="15"/>
                <c:pt idx="0">
                  <c:v>0.0</c:v>
                </c:pt>
                <c:pt idx="1">
                  <c:v>0.0</c:v>
                </c:pt>
                <c:pt idx="2">
                  <c:v>0.0</c:v>
                </c:pt>
                <c:pt idx="3">
                  <c:v>0.0</c:v>
                </c:pt>
                <c:pt idx="4">
                  <c:v>0.0</c:v>
                </c:pt>
                <c:pt idx="5">
                  <c:v>0.0</c:v>
                </c:pt>
                <c:pt idx="6">
                  <c:v>0.0</c:v>
                </c:pt>
                <c:pt idx="7">
                  <c:v>0.0</c:v>
                </c:pt>
                <c:pt idx="8">
                  <c:v>0.0</c:v>
                </c:pt>
                <c:pt idx="9">
                  <c:v>0.0</c:v>
                </c:pt>
                <c:pt idx="10">
                  <c:v>0.0</c:v>
                </c:pt>
                <c:pt idx="11">
                  <c:v>0.0</c:v>
                </c:pt>
                <c:pt idx="12">
                  <c:v>0.0</c:v>
                </c:pt>
                <c:pt idx="13">
                  <c:v>0.0</c:v>
                </c:pt>
                <c:pt idx="14">
                  <c:v>0.0</c:v>
                </c:pt>
              </c:numCache>
            </c:numRef>
          </c:val>
          <c:smooth val="0"/>
        </c:ser>
        <c:dLbls>
          <c:showLegendKey val="0"/>
          <c:showVal val="0"/>
          <c:showCatName val="0"/>
          <c:showSerName val="0"/>
          <c:showPercent val="0"/>
          <c:showBubbleSize val="0"/>
        </c:dLbls>
        <c:marker val="1"/>
        <c:smooth val="0"/>
        <c:axId val="2141547880"/>
        <c:axId val="2141528056"/>
      </c:lineChart>
      <c:catAx>
        <c:axId val="2141547880"/>
        <c:scaling>
          <c:orientation val="minMax"/>
        </c:scaling>
        <c:delete val="0"/>
        <c:axPos val="b"/>
        <c:title>
          <c:tx>
            <c:rich>
              <a:bodyPr/>
              <a:lstStyle/>
              <a:p>
                <a:pPr>
                  <a:defRPr sz="1325" b="1" i="0" u="none" strike="noStrike" baseline="0">
                    <a:solidFill>
                      <a:srgbClr val="000000"/>
                    </a:solidFill>
                    <a:latin typeface="Arial"/>
                    <a:ea typeface="Arial"/>
                    <a:cs typeface="Arial"/>
                  </a:defRPr>
                </a:pPr>
                <a:r>
                  <a:rPr lang="de-DE"/>
                  <a:t>Jahre</a:t>
                </a:r>
              </a:p>
            </c:rich>
          </c:tx>
          <c:layout>
            <c:manualLayout>
              <c:xMode val="edge"/>
              <c:yMode val="edge"/>
              <c:x val="0.495172413793103"/>
              <c:y val="0.850678733031674"/>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125" b="0" i="0" u="none" strike="noStrike" baseline="0">
                <a:solidFill>
                  <a:srgbClr val="000000"/>
                </a:solidFill>
                <a:latin typeface="Arial"/>
                <a:ea typeface="Arial"/>
                <a:cs typeface="Arial"/>
              </a:defRPr>
            </a:pPr>
            <a:endParaRPr lang="de-DE"/>
          </a:p>
        </c:txPr>
        <c:crossAx val="2141528056"/>
        <c:crossesAt val="-6.0"/>
        <c:auto val="1"/>
        <c:lblAlgn val="ctr"/>
        <c:lblOffset val="100"/>
        <c:tickLblSkip val="1"/>
        <c:tickMarkSkip val="1"/>
        <c:noMultiLvlLbl val="0"/>
      </c:catAx>
      <c:valAx>
        <c:axId val="2141528056"/>
        <c:scaling>
          <c:orientation val="minMax"/>
        </c:scaling>
        <c:delete val="0"/>
        <c:axPos val="l"/>
        <c:majorGridlines>
          <c:spPr>
            <a:ln w="3175">
              <a:solidFill>
                <a:srgbClr val="000000"/>
              </a:solidFill>
              <a:prstDash val="sysDash"/>
            </a:ln>
          </c:spPr>
        </c:majorGridlines>
        <c:title>
          <c:tx>
            <c:rich>
              <a:bodyPr/>
              <a:lstStyle/>
              <a:p>
                <a:pPr>
                  <a:defRPr sz="1400" b="1" i="0" u="none" strike="noStrike" baseline="0">
                    <a:solidFill>
                      <a:srgbClr val="000000"/>
                    </a:solidFill>
                    <a:latin typeface="Arial"/>
                    <a:ea typeface="Arial"/>
                    <a:cs typeface="Arial"/>
                  </a:defRPr>
                </a:pPr>
                <a:r>
                  <a:rPr lang="de-DE"/>
                  <a:t>Saldo in Prozent des BIP</a:t>
                </a:r>
              </a:p>
            </c:rich>
          </c:tx>
          <c:layout>
            <c:manualLayout>
              <c:xMode val="edge"/>
              <c:yMode val="edge"/>
              <c:x val="0.0206896551724138"/>
              <c:y val="0.257918552036199"/>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125" b="0" i="0" u="none" strike="noStrike" baseline="0">
                <a:solidFill>
                  <a:srgbClr val="000000"/>
                </a:solidFill>
                <a:latin typeface="Arial"/>
                <a:ea typeface="Arial"/>
                <a:cs typeface="Arial"/>
              </a:defRPr>
            </a:pPr>
            <a:endParaRPr lang="de-DE"/>
          </a:p>
        </c:txPr>
        <c:crossAx val="2141547880"/>
        <c:crosses val="autoZero"/>
        <c:crossBetween val="between"/>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200" b="1" i="0" u="none" strike="noStrike" baseline="0">
                <a:solidFill>
                  <a:srgbClr val="000000"/>
                </a:solidFill>
                <a:latin typeface="Arial"/>
                <a:ea typeface="Arial"/>
                <a:cs typeface="Arial"/>
              </a:defRPr>
            </a:pPr>
            <a:r>
              <a:rPr lang="de-DE" sz="1800" b="0" i="0" u="none" strike="noStrike" baseline="0" dirty="0">
                <a:solidFill>
                  <a:srgbClr val="000000"/>
                </a:solidFill>
                <a:latin typeface="Arial"/>
                <a:ea typeface="Arial"/>
                <a:cs typeface="Arial"/>
              </a:rPr>
              <a:t>Wachstum</a:t>
            </a:r>
            <a:r>
              <a:rPr lang="de-DE" sz="1800" b="0" i="0" u="none" strike="noStrike" baseline="30000" dirty="0">
                <a:solidFill>
                  <a:srgbClr val="000000"/>
                </a:solidFill>
                <a:latin typeface="Arial"/>
                <a:ea typeface="Arial"/>
                <a:cs typeface="Arial"/>
              </a:rPr>
              <a:t>1)</a:t>
            </a:r>
            <a:r>
              <a:rPr lang="de-DE" sz="1800" b="0" i="0" u="none" strike="noStrike" baseline="0" dirty="0">
                <a:solidFill>
                  <a:srgbClr val="000000"/>
                </a:solidFill>
                <a:latin typeface="Arial"/>
                <a:ea typeface="Arial"/>
                <a:cs typeface="Arial"/>
              </a:rPr>
              <a:t> im Vergleich</a:t>
            </a:r>
          </a:p>
        </c:rich>
      </c:tx>
      <c:layout>
        <c:manualLayout>
          <c:xMode val="edge"/>
          <c:yMode val="edge"/>
          <c:x val="0.313103448275862"/>
          <c:y val="0.0407239819004525"/>
        </c:manualLayout>
      </c:layout>
      <c:overlay val="0"/>
      <c:spPr>
        <a:noFill/>
        <a:ln w="25400">
          <a:noFill/>
        </a:ln>
      </c:spPr>
    </c:title>
    <c:autoTitleDeleted val="0"/>
    <c:plotArea>
      <c:layout>
        <c:manualLayout>
          <c:layoutTarget val="inner"/>
          <c:xMode val="edge"/>
          <c:yMode val="edge"/>
          <c:x val="0.0951724137931034"/>
          <c:y val="0.126696832579186"/>
          <c:w val="0.849655172413793"/>
          <c:h val="0.683257918552036"/>
        </c:manualLayout>
      </c:layout>
      <c:lineChart>
        <c:grouping val="standard"/>
        <c:varyColors val="0"/>
        <c:ser>
          <c:idx val="0"/>
          <c:order val="0"/>
          <c:tx>
            <c:v>GB</c:v>
          </c:tx>
          <c:spPr>
            <a:ln w="38100">
              <a:solidFill>
                <a:srgbClr val="0000D4"/>
              </a:solidFill>
              <a:prstDash val="solid"/>
            </a:ln>
          </c:spPr>
          <c:marker>
            <c:symbol val="none"/>
          </c:marker>
          <c:cat>
            <c:numRef>
              <c:f>BIP!$M$3:$AA$3</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BIP!$M$19:$AA$19</c:f>
              <c:numCache>
                <c:formatCode>0.0</c:formatCode>
                <c:ptCount val="15"/>
                <c:pt idx="0">
                  <c:v>100.0</c:v>
                </c:pt>
                <c:pt idx="1">
                  <c:v>104.2354975212295</c:v>
                </c:pt>
                <c:pt idx="2">
                  <c:v>107.243072338068</c:v>
                </c:pt>
                <c:pt idx="3">
                  <c:v>109.8522289829877</c:v>
                </c:pt>
                <c:pt idx="4">
                  <c:v>114.0429271461185</c:v>
                </c:pt>
                <c:pt idx="5">
                  <c:v>117.359512460717</c:v>
                </c:pt>
                <c:pt idx="6">
                  <c:v>120.6153464069768</c:v>
                </c:pt>
                <c:pt idx="7">
                  <c:v>123.7518746000057</c:v>
                </c:pt>
                <c:pt idx="8">
                  <c:v>128.2473803360429</c:v>
                </c:pt>
                <c:pt idx="9">
                  <c:v>127.0060846889358</c:v>
                </c:pt>
                <c:pt idx="10">
                  <c:v>121.9582764187259</c:v>
                </c:pt>
                <c:pt idx="11">
                  <c:v>124.1527763184285</c:v>
                </c:pt>
                <c:pt idx="12">
                  <c:v>125.3847109056348</c:v>
                </c:pt>
                <c:pt idx="13">
                  <c:v>125.7265806340685</c:v>
                </c:pt>
                <c:pt idx="14">
                  <c:v>126.4256989750594</c:v>
                </c:pt>
              </c:numCache>
            </c:numRef>
          </c:val>
          <c:smooth val="0"/>
        </c:ser>
        <c:ser>
          <c:idx val="1"/>
          <c:order val="1"/>
          <c:tx>
            <c:v>D</c:v>
          </c:tx>
          <c:spPr>
            <a:ln w="25400">
              <a:solidFill>
                <a:srgbClr val="DD0806"/>
              </a:solidFill>
              <a:prstDash val="solid"/>
            </a:ln>
          </c:spPr>
          <c:marker>
            <c:symbol val="none"/>
          </c:marker>
          <c:val>
            <c:numRef>
              <c:f>BIP!$M$20:$AA$20</c:f>
              <c:numCache>
                <c:formatCode>0.0</c:formatCode>
                <c:ptCount val="15"/>
                <c:pt idx="0">
                  <c:v>100.0</c:v>
                </c:pt>
                <c:pt idx="1">
                  <c:v>103.0576633214997</c:v>
                </c:pt>
                <c:pt idx="2">
                  <c:v>104.61835409386</c:v>
                </c:pt>
                <c:pt idx="3">
                  <c:v>104.6289499332271</c:v>
                </c:pt>
                <c:pt idx="4">
                  <c:v>104.2361402125468</c:v>
                </c:pt>
                <c:pt idx="5">
                  <c:v>105.4464523507013</c:v>
                </c:pt>
                <c:pt idx="6">
                  <c:v>106.1684012978472</c:v>
                </c:pt>
                <c:pt idx="7">
                  <c:v>110.0966416916687</c:v>
                </c:pt>
                <c:pt idx="8">
                  <c:v>113.6957428590247</c:v>
                </c:pt>
                <c:pt idx="9">
                  <c:v>114.9272944049195</c:v>
                </c:pt>
                <c:pt idx="10">
                  <c:v>109.0349576786902</c:v>
                </c:pt>
                <c:pt idx="11">
                  <c:v>113.5683541415891</c:v>
                </c:pt>
                <c:pt idx="12">
                  <c:v>117.008183615396</c:v>
                </c:pt>
                <c:pt idx="13">
                  <c:v>117.7832072173894</c:v>
                </c:pt>
                <c:pt idx="14">
                  <c:v>118.2305711921083</c:v>
                </c:pt>
              </c:numCache>
            </c:numRef>
          </c:val>
          <c:smooth val="0"/>
        </c:ser>
        <c:ser>
          <c:idx val="2"/>
          <c:order val="2"/>
          <c:tx>
            <c:v>F</c:v>
          </c:tx>
          <c:spPr>
            <a:ln w="38100">
              <a:solidFill>
                <a:srgbClr val="99CC00"/>
              </a:solidFill>
              <a:prstDash val="solid"/>
            </a:ln>
          </c:spPr>
          <c:marker>
            <c:symbol val="none"/>
          </c:marker>
          <c:val>
            <c:numRef>
              <c:f>BIP!$M$21:$AA$21</c:f>
              <c:numCache>
                <c:formatCode>0.0</c:formatCode>
                <c:ptCount val="15"/>
                <c:pt idx="0">
                  <c:v>100.0</c:v>
                </c:pt>
                <c:pt idx="1">
                  <c:v>103.6801248425908</c:v>
                </c:pt>
                <c:pt idx="2">
                  <c:v>105.5833470021506</c:v>
                </c:pt>
                <c:pt idx="3">
                  <c:v>106.5640383545924</c:v>
                </c:pt>
                <c:pt idx="4">
                  <c:v>107.5225764206693</c:v>
                </c:pt>
                <c:pt idx="5">
                  <c:v>110.2586706590505</c:v>
                </c:pt>
                <c:pt idx="6">
                  <c:v>112.2725285525801</c:v>
                </c:pt>
                <c:pt idx="7">
                  <c:v>115.0421467906815</c:v>
                </c:pt>
                <c:pt idx="8">
                  <c:v>117.6711341371687</c:v>
                </c:pt>
                <c:pt idx="9">
                  <c:v>117.5761821457582</c:v>
                </c:pt>
                <c:pt idx="10">
                  <c:v>113.8759951824771</c:v>
                </c:pt>
                <c:pt idx="11">
                  <c:v>115.7697417475741</c:v>
                </c:pt>
                <c:pt idx="12">
                  <c:v>117.7351760859521</c:v>
                </c:pt>
                <c:pt idx="13">
                  <c:v>117.6764927492098</c:v>
                </c:pt>
                <c:pt idx="14">
                  <c:v>117.5631777092195</c:v>
                </c:pt>
              </c:numCache>
            </c:numRef>
          </c:val>
          <c:smooth val="0"/>
        </c:ser>
        <c:ser>
          <c:idx val="3"/>
          <c:order val="3"/>
          <c:tx>
            <c:v>USA</c:v>
          </c:tx>
          <c:spPr>
            <a:ln w="38100">
              <a:solidFill>
                <a:srgbClr val="000000"/>
              </a:solidFill>
              <a:prstDash val="solid"/>
            </a:ln>
          </c:spPr>
          <c:marker>
            <c:symbol val="none"/>
          </c:marker>
          <c:val>
            <c:numRef>
              <c:f>BIP!$M$23:$AA$23</c:f>
              <c:numCache>
                <c:formatCode>0.0</c:formatCode>
                <c:ptCount val="15"/>
                <c:pt idx="0">
                  <c:v>100.0</c:v>
                </c:pt>
                <c:pt idx="1">
                  <c:v>104.1732408436108</c:v>
                </c:pt>
                <c:pt idx="2">
                  <c:v>105.3122461745292</c:v>
                </c:pt>
                <c:pt idx="3">
                  <c:v>107.2373519059667</c:v>
                </c:pt>
                <c:pt idx="4">
                  <c:v>109.9746991438788</c:v>
                </c:pt>
                <c:pt idx="5">
                  <c:v>113.8015703335792</c:v>
                </c:pt>
                <c:pt idx="6">
                  <c:v>117.3016776988358</c:v>
                </c:pt>
                <c:pt idx="7">
                  <c:v>120.4208718058836</c:v>
                </c:pt>
                <c:pt idx="8">
                  <c:v>122.71755468626</c:v>
                </c:pt>
                <c:pt idx="9">
                  <c:v>122.2768903287244</c:v>
                </c:pt>
                <c:pt idx="10">
                  <c:v>118.4752266340525</c:v>
                </c:pt>
                <c:pt idx="11">
                  <c:v>121.294731633539</c:v>
                </c:pt>
                <c:pt idx="12">
                  <c:v>123.4784475917506</c:v>
                </c:pt>
                <c:pt idx="13">
                  <c:v>126.2090728309884</c:v>
                </c:pt>
                <c:pt idx="14">
                  <c:v>128.6533595989208</c:v>
                </c:pt>
              </c:numCache>
            </c:numRef>
          </c:val>
          <c:smooth val="0"/>
        </c:ser>
        <c:ser>
          <c:idx val="4"/>
          <c:order val="4"/>
          <c:tx>
            <c:v>It</c:v>
          </c:tx>
          <c:spPr>
            <a:ln w="38100">
              <a:solidFill>
                <a:srgbClr val="993300"/>
              </a:solidFill>
              <a:prstDash val="solid"/>
            </a:ln>
          </c:spPr>
          <c:marker>
            <c:symbol val="none"/>
          </c:marker>
          <c:val>
            <c:numRef>
              <c:f>BIP!$M$22:$AA$22</c:f>
              <c:numCache>
                <c:formatCode>0.0</c:formatCode>
                <c:ptCount val="15"/>
                <c:pt idx="0">
                  <c:v>100.0</c:v>
                </c:pt>
                <c:pt idx="1">
                  <c:v>103.6535618287209</c:v>
                </c:pt>
                <c:pt idx="2">
                  <c:v>105.5842387288769</c:v>
                </c:pt>
                <c:pt idx="3">
                  <c:v>106.0609022960937</c:v>
                </c:pt>
                <c:pt idx="4">
                  <c:v>106.0114929724331</c:v>
                </c:pt>
                <c:pt idx="5">
                  <c:v>107.8461551286045</c:v>
                </c:pt>
                <c:pt idx="6">
                  <c:v>108.8505587724663</c:v>
                </c:pt>
                <c:pt idx="7">
                  <c:v>111.2440312854987</c:v>
                </c:pt>
                <c:pt idx="8">
                  <c:v>113.1163566837856</c:v>
                </c:pt>
                <c:pt idx="9">
                  <c:v>111.808449449033</c:v>
                </c:pt>
                <c:pt idx="10">
                  <c:v>105.6652488009524</c:v>
                </c:pt>
                <c:pt idx="11">
                  <c:v>107.486194565126</c:v>
                </c:pt>
                <c:pt idx="12">
                  <c:v>107.8876832104542</c:v>
                </c:pt>
                <c:pt idx="13">
                  <c:v>105.3318874285857</c:v>
                </c:pt>
                <c:pt idx="14">
                  <c:v>103.9194021774962</c:v>
                </c:pt>
              </c:numCache>
            </c:numRef>
          </c:val>
          <c:smooth val="0"/>
        </c:ser>
        <c:dLbls>
          <c:showLegendKey val="0"/>
          <c:showVal val="0"/>
          <c:showCatName val="0"/>
          <c:showSerName val="0"/>
          <c:showPercent val="0"/>
          <c:showBubbleSize val="0"/>
        </c:dLbls>
        <c:marker val="1"/>
        <c:smooth val="0"/>
        <c:axId val="2141717992"/>
        <c:axId val="2141702504"/>
      </c:lineChart>
      <c:catAx>
        <c:axId val="2141717992"/>
        <c:scaling>
          <c:orientation val="minMax"/>
        </c:scaling>
        <c:delete val="0"/>
        <c:axPos val="b"/>
        <c:title>
          <c:tx>
            <c:rich>
              <a:bodyPr/>
              <a:lstStyle/>
              <a:p>
                <a:pPr>
                  <a:defRPr sz="1325" b="1" i="0" u="none" strike="noStrike" baseline="0">
                    <a:solidFill>
                      <a:srgbClr val="000000"/>
                    </a:solidFill>
                    <a:latin typeface="Arial"/>
                    <a:ea typeface="Arial"/>
                    <a:cs typeface="Arial"/>
                  </a:defRPr>
                </a:pPr>
                <a:r>
                  <a:rPr lang="de-DE"/>
                  <a:t>Jahre</a:t>
                </a:r>
              </a:p>
            </c:rich>
          </c:tx>
          <c:layout>
            <c:manualLayout>
              <c:xMode val="edge"/>
              <c:yMode val="edge"/>
              <c:x val="0.492413793103448"/>
              <c:y val="0.861990950226244"/>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125" b="0" i="0" u="none" strike="noStrike" baseline="0">
                <a:solidFill>
                  <a:srgbClr val="000000"/>
                </a:solidFill>
                <a:latin typeface="Arial"/>
                <a:ea typeface="Arial"/>
                <a:cs typeface="Arial"/>
              </a:defRPr>
            </a:pPr>
            <a:endParaRPr lang="de-DE"/>
          </a:p>
        </c:txPr>
        <c:crossAx val="2141702504"/>
        <c:crossesAt val="90.0"/>
        <c:auto val="1"/>
        <c:lblAlgn val="ctr"/>
        <c:lblOffset val="100"/>
        <c:tickLblSkip val="1"/>
        <c:tickMarkSkip val="1"/>
        <c:noMultiLvlLbl val="0"/>
      </c:catAx>
      <c:valAx>
        <c:axId val="2141702504"/>
        <c:scaling>
          <c:orientation val="minMax"/>
          <c:max val="140.0"/>
          <c:min val="90.0"/>
        </c:scaling>
        <c:delete val="0"/>
        <c:axPos val="l"/>
        <c:majorGridlines>
          <c:spPr>
            <a:ln w="3175">
              <a:solidFill>
                <a:srgbClr val="000000"/>
              </a:solidFill>
              <a:prstDash val="sysDash"/>
            </a:ln>
          </c:spPr>
        </c:majorGridlines>
        <c:title>
          <c:tx>
            <c:rich>
              <a:bodyPr/>
              <a:lstStyle/>
              <a:p>
                <a:pPr>
                  <a:defRPr sz="1400" b="1" i="0" u="none" strike="noStrike" baseline="0">
                    <a:solidFill>
                      <a:srgbClr val="000000"/>
                    </a:solidFill>
                    <a:latin typeface="Arial"/>
                    <a:ea typeface="Arial"/>
                    <a:cs typeface="Arial"/>
                  </a:defRPr>
                </a:pPr>
                <a:r>
                  <a:rPr lang="de-DE"/>
                  <a:t>Index 1999 = 100</a:t>
                </a:r>
              </a:p>
            </c:rich>
          </c:tx>
          <c:layout>
            <c:manualLayout>
              <c:xMode val="edge"/>
              <c:yMode val="edge"/>
              <c:x val="0.023448275862069"/>
              <c:y val="0.339366515837104"/>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125" b="0" i="0" u="none" strike="noStrike" baseline="0">
                <a:solidFill>
                  <a:srgbClr val="000000"/>
                </a:solidFill>
                <a:latin typeface="Arial"/>
                <a:ea typeface="Arial"/>
                <a:cs typeface="Arial"/>
              </a:defRPr>
            </a:pPr>
            <a:endParaRPr lang="de-DE"/>
          </a:p>
        </c:txPr>
        <c:crossAx val="2141717992"/>
        <c:crosses val="autoZero"/>
        <c:crossBetween val="between"/>
        <c:majorUnit val="10.0"/>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200" b="1" i="0" u="none" strike="noStrike" baseline="0">
                <a:solidFill>
                  <a:srgbClr val="000000"/>
                </a:solidFill>
                <a:latin typeface="Arial"/>
                <a:ea typeface="Arial"/>
                <a:cs typeface="Arial"/>
              </a:defRPr>
            </a:pPr>
            <a:r>
              <a:rPr lang="de-DE" sz="1800" b="0" i="0" u="none" strike="noStrike" baseline="0" dirty="0">
                <a:solidFill>
                  <a:srgbClr val="000000"/>
                </a:solidFill>
                <a:latin typeface="Arial"/>
                <a:ea typeface="Arial"/>
                <a:cs typeface="Arial"/>
              </a:rPr>
              <a:t>Investitionen</a:t>
            </a:r>
            <a:r>
              <a:rPr lang="de-DE" sz="1800" b="0" i="0" u="none" strike="noStrike" baseline="30000" dirty="0">
                <a:solidFill>
                  <a:srgbClr val="000000"/>
                </a:solidFill>
                <a:latin typeface="Arial"/>
                <a:ea typeface="Arial"/>
                <a:cs typeface="Arial"/>
              </a:rPr>
              <a:t>1)</a:t>
            </a:r>
            <a:r>
              <a:rPr lang="de-DE" sz="1800" b="0" i="0" u="none" strike="noStrike" baseline="0" dirty="0">
                <a:solidFill>
                  <a:srgbClr val="000000"/>
                </a:solidFill>
                <a:latin typeface="Arial"/>
                <a:ea typeface="Arial"/>
                <a:cs typeface="Arial"/>
              </a:rPr>
              <a:t> im Vergleich</a:t>
            </a:r>
          </a:p>
        </c:rich>
      </c:tx>
      <c:layout>
        <c:manualLayout>
          <c:xMode val="edge"/>
          <c:yMode val="edge"/>
          <c:x val="0.295172413793103"/>
          <c:y val="0.0407239819004525"/>
        </c:manualLayout>
      </c:layout>
      <c:overlay val="0"/>
      <c:spPr>
        <a:noFill/>
        <a:ln w="25400">
          <a:noFill/>
        </a:ln>
      </c:spPr>
    </c:title>
    <c:autoTitleDeleted val="0"/>
    <c:plotArea>
      <c:layout>
        <c:manualLayout>
          <c:layoutTarget val="inner"/>
          <c:xMode val="edge"/>
          <c:yMode val="edge"/>
          <c:x val="0.0937931034482758"/>
          <c:y val="0.133484162895928"/>
          <c:w val="0.846896551724138"/>
          <c:h val="0.669683257918552"/>
        </c:manualLayout>
      </c:layout>
      <c:lineChart>
        <c:grouping val="standard"/>
        <c:varyColors val="0"/>
        <c:ser>
          <c:idx val="0"/>
          <c:order val="0"/>
          <c:tx>
            <c:v>GB</c:v>
          </c:tx>
          <c:spPr>
            <a:ln w="38100">
              <a:solidFill>
                <a:srgbClr val="0000D4"/>
              </a:solidFill>
              <a:prstDash val="solid"/>
            </a:ln>
          </c:spPr>
          <c:marker>
            <c:symbol val="none"/>
          </c:marker>
          <c:cat>
            <c:numRef>
              <c:f>Inv!$M$3:$AA$3</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Inv!$M$41:$AA$41</c:f>
              <c:numCache>
                <c:formatCode>0.0</c:formatCode>
                <c:ptCount val="15"/>
                <c:pt idx="0">
                  <c:v>100.0</c:v>
                </c:pt>
                <c:pt idx="1">
                  <c:v>102.5708866493036</c:v>
                </c:pt>
                <c:pt idx="2">
                  <c:v>105.2640131355452</c:v>
                </c:pt>
                <c:pt idx="3">
                  <c:v>109.1623825161363</c:v>
                </c:pt>
                <c:pt idx="4">
                  <c:v>110.4241309025026</c:v>
                </c:pt>
                <c:pt idx="5">
                  <c:v>115.9401540029442</c:v>
                </c:pt>
                <c:pt idx="6">
                  <c:v>118.7232476503227</c:v>
                </c:pt>
                <c:pt idx="7">
                  <c:v>126.2512173026837</c:v>
                </c:pt>
                <c:pt idx="8">
                  <c:v>136.5417846223531</c:v>
                </c:pt>
                <c:pt idx="9">
                  <c:v>130.2184916770468</c:v>
                </c:pt>
                <c:pt idx="10">
                  <c:v>112.3826859925263</c:v>
                </c:pt>
                <c:pt idx="11">
                  <c:v>116.3203487713736</c:v>
                </c:pt>
                <c:pt idx="12">
                  <c:v>112.9583852338353</c:v>
                </c:pt>
                <c:pt idx="13">
                  <c:v>114.7075076435285</c:v>
                </c:pt>
                <c:pt idx="14">
                  <c:v>116.7946438681916</c:v>
                </c:pt>
              </c:numCache>
            </c:numRef>
          </c:val>
          <c:smooth val="0"/>
        </c:ser>
        <c:ser>
          <c:idx val="1"/>
          <c:order val="1"/>
          <c:tx>
            <c:v>D</c:v>
          </c:tx>
          <c:spPr>
            <a:ln w="25400">
              <a:solidFill>
                <a:srgbClr val="DD0806"/>
              </a:solidFill>
              <a:prstDash val="solid"/>
            </a:ln>
          </c:spPr>
          <c:marker>
            <c:symbol val="none"/>
          </c:marker>
          <c:val>
            <c:numRef>
              <c:f>Inv!$M$42:$AA$42</c:f>
              <c:numCache>
                <c:formatCode>0.0</c:formatCode>
                <c:ptCount val="15"/>
                <c:pt idx="0">
                  <c:v>100.0</c:v>
                </c:pt>
                <c:pt idx="1">
                  <c:v>102.6284177447086</c:v>
                </c:pt>
                <c:pt idx="2">
                  <c:v>99.24108963399457</c:v>
                </c:pt>
                <c:pt idx="3">
                  <c:v>93.16983077923785</c:v>
                </c:pt>
                <c:pt idx="4">
                  <c:v>92.0499896244134</c:v>
                </c:pt>
                <c:pt idx="5">
                  <c:v>91.8371095493433</c:v>
                </c:pt>
                <c:pt idx="6">
                  <c:v>92.54975105814131</c:v>
                </c:pt>
                <c:pt idx="7">
                  <c:v>100.1573430024492</c:v>
                </c:pt>
                <c:pt idx="8">
                  <c:v>104.9143929848517</c:v>
                </c:pt>
                <c:pt idx="9">
                  <c:v>106.2656265722865</c:v>
                </c:pt>
                <c:pt idx="10">
                  <c:v>93.9472535027836</c:v>
                </c:pt>
                <c:pt idx="11">
                  <c:v>99.50023856627207</c:v>
                </c:pt>
                <c:pt idx="12">
                  <c:v>105.6362786357765</c:v>
                </c:pt>
                <c:pt idx="13">
                  <c:v>102.9893726068144</c:v>
                </c:pt>
                <c:pt idx="14">
                  <c:v>102.3874922905299</c:v>
                </c:pt>
              </c:numCache>
            </c:numRef>
          </c:val>
          <c:smooth val="0"/>
        </c:ser>
        <c:ser>
          <c:idx val="2"/>
          <c:order val="2"/>
          <c:tx>
            <c:v>F</c:v>
          </c:tx>
          <c:spPr>
            <a:ln w="38100">
              <a:solidFill>
                <a:srgbClr val="99CC00"/>
              </a:solidFill>
              <a:prstDash val="solid"/>
            </a:ln>
          </c:spPr>
          <c:marker>
            <c:symbol val="none"/>
          </c:marker>
          <c:val>
            <c:numRef>
              <c:f>Inv!$M$43:$AA$43</c:f>
              <c:numCache>
                <c:formatCode>0.0</c:formatCode>
                <c:ptCount val="15"/>
                <c:pt idx="0">
                  <c:v>100.0</c:v>
                </c:pt>
                <c:pt idx="1">
                  <c:v>106.7780748805542</c:v>
                </c:pt>
                <c:pt idx="2">
                  <c:v>109.1179101832539</c:v>
                </c:pt>
                <c:pt idx="3">
                  <c:v>106.9908097812595</c:v>
                </c:pt>
                <c:pt idx="4">
                  <c:v>109.3708480735417</c:v>
                </c:pt>
                <c:pt idx="5">
                  <c:v>113.0419279535435</c:v>
                </c:pt>
                <c:pt idx="6">
                  <c:v>118.0230854658024</c:v>
                </c:pt>
                <c:pt idx="7">
                  <c:v>122.692527748764</c:v>
                </c:pt>
                <c:pt idx="8">
                  <c:v>130.4562861742558</c:v>
                </c:pt>
                <c:pt idx="9">
                  <c:v>130.8633592012817</c:v>
                </c:pt>
                <c:pt idx="10">
                  <c:v>117.0303344341802</c:v>
                </c:pt>
                <c:pt idx="11">
                  <c:v>118.4678754318181</c:v>
                </c:pt>
                <c:pt idx="12">
                  <c:v>122.6053739179909</c:v>
                </c:pt>
                <c:pt idx="13">
                  <c:v>122.6054804630163</c:v>
                </c:pt>
                <c:pt idx="14">
                  <c:v>120.0221897772889</c:v>
                </c:pt>
              </c:numCache>
            </c:numRef>
          </c:val>
          <c:smooth val="0"/>
        </c:ser>
        <c:ser>
          <c:idx val="3"/>
          <c:order val="3"/>
          <c:tx>
            <c:v>USA</c:v>
          </c:tx>
          <c:spPr>
            <a:ln w="38100">
              <a:solidFill>
                <a:srgbClr val="000000"/>
              </a:solidFill>
              <a:prstDash val="solid"/>
            </a:ln>
          </c:spPr>
          <c:marker>
            <c:symbol val="none"/>
          </c:marker>
          <c:val>
            <c:numRef>
              <c:f>Inv!$M$45:$AA$45</c:f>
              <c:numCache>
                <c:formatCode>0.0</c:formatCode>
                <c:ptCount val="15"/>
                <c:pt idx="0">
                  <c:v>100.0</c:v>
                </c:pt>
                <c:pt idx="1">
                  <c:v>106.8591012212193</c:v>
                </c:pt>
                <c:pt idx="2">
                  <c:v>105.700632330936</c:v>
                </c:pt>
                <c:pt idx="3">
                  <c:v>102.5244967900758</c:v>
                </c:pt>
                <c:pt idx="4">
                  <c:v>105.7923444514167</c:v>
                </c:pt>
                <c:pt idx="5">
                  <c:v>112.3811362649032</c:v>
                </c:pt>
                <c:pt idx="6">
                  <c:v>118.381039725829</c:v>
                </c:pt>
                <c:pt idx="7">
                  <c:v>121.15171115509</c:v>
                </c:pt>
                <c:pt idx="8">
                  <c:v>119.2643722546701</c:v>
                </c:pt>
                <c:pt idx="9">
                  <c:v>112.3666554037747</c:v>
                </c:pt>
                <c:pt idx="10">
                  <c:v>94.2897137616451</c:v>
                </c:pt>
                <c:pt idx="11">
                  <c:v>93.84563402036974</c:v>
                </c:pt>
                <c:pt idx="12">
                  <c:v>97.57686923782374</c:v>
                </c:pt>
                <c:pt idx="13">
                  <c:v>104.265337645412</c:v>
                </c:pt>
                <c:pt idx="14">
                  <c:v>111.5115605541343</c:v>
                </c:pt>
              </c:numCache>
            </c:numRef>
          </c:val>
          <c:smooth val="0"/>
        </c:ser>
        <c:ser>
          <c:idx val="4"/>
          <c:order val="4"/>
          <c:spPr>
            <a:ln w="38100">
              <a:solidFill>
                <a:srgbClr val="993300"/>
              </a:solidFill>
              <a:prstDash val="solid"/>
            </a:ln>
          </c:spPr>
          <c:marker>
            <c:symbol val="none"/>
          </c:marker>
          <c:cat>
            <c:numRef>
              <c:f>Inv!$M$3:$AA$3</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Inv!$M$44:$AA$44</c:f>
              <c:numCache>
                <c:formatCode>0.0</c:formatCode>
                <c:ptCount val="15"/>
                <c:pt idx="0">
                  <c:v>100.0</c:v>
                </c:pt>
                <c:pt idx="1">
                  <c:v>106.4121468367708</c:v>
                </c:pt>
                <c:pt idx="2">
                  <c:v>109.3382852480788</c:v>
                </c:pt>
                <c:pt idx="3">
                  <c:v>113.0614994379447</c:v>
                </c:pt>
                <c:pt idx="4">
                  <c:v>111.629753508437</c:v>
                </c:pt>
                <c:pt idx="5">
                  <c:v>113.8497954977296</c:v>
                </c:pt>
                <c:pt idx="6">
                  <c:v>115.3116378431183</c:v>
                </c:pt>
                <c:pt idx="7">
                  <c:v>119.1944588856121</c:v>
                </c:pt>
                <c:pt idx="8">
                  <c:v>121.370870656723</c:v>
                </c:pt>
                <c:pt idx="9">
                  <c:v>116.8354749712838</c:v>
                </c:pt>
                <c:pt idx="10">
                  <c:v>103.126078295155</c:v>
                </c:pt>
                <c:pt idx="11">
                  <c:v>103.7734771213564</c:v>
                </c:pt>
                <c:pt idx="12">
                  <c:v>101.8813518773263</c:v>
                </c:pt>
                <c:pt idx="13">
                  <c:v>93.73312108650746</c:v>
                </c:pt>
                <c:pt idx="14">
                  <c:v>90.42144183685477</c:v>
                </c:pt>
              </c:numCache>
            </c:numRef>
          </c:val>
          <c:smooth val="0"/>
        </c:ser>
        <c:dLbls>
          <c:showLegendKey val="0"/>
          <c:showVal val="0"/>
          <c:showCatName val="0"/>
          <c:showSerName val="0"/>
          <c:showPercent val="0"/>
          <c:showBubbleSize val="0"/>
        </c:dLbls>
        <c:marker val="1"/>
        <c:smooth val="0"/>
        <c:axId val="2141383464"/>
        <c:axId val="2141375656"/>
      </c:lineChart>
      <c:catAx>
        <c:axId val="2141383464"/>
        <c:scaling>
          <c:orientation val="minMax"/>
        </c:scaling>
        <c:delete val="0"/>
        <c:axPos val="b"/>
        <c:title>
          <c:tx>
            <c:rich>
              <a:bodyPr/>
              <a:lstStyle/>
              <a:p>
                <a:pPr>
                  <a:defRPr sz="1450" b="1" i="0" u="none" strike="noStrike" baseline="0">
                    <a:solidFill>
                      <a:srgbClr val="000000"/>
                    </a:solidFill>
                    <a:latin typeface="Arial"/>
                    <a:ea typeface="Arial"/>
                    <a:cs typeface="Arial"/>
                  </a:defRPr>
                </a:pPr>
                <a:r>
                  <a:rPr lang="de-DE"/>
                  <a:t>Jahre</a:t>
                </a:r>
              </a:p>
            </c:rich>
          </c:tx>
          <c:layout>
            <c:manualLayout>
              <c:xMode val="edge"/>
              <c:yMode val="edge"/>
              <c:x val="0.488275862068965"/>
              <c:y val="0.864253393665158"/>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141375656"/>
        <c:crossesAt val="80.0"/>
        <c:auto val="1"/>
        <c:lblAlgn val="ctr"/>
        <c:lblOffset val="100"/>
        <c:tickLblSkip val="1"/>
        <c:tickMarkSkip val="1"/>
        <c:noMultiLvlLbl val="0"/>
      </c:catAx>
      <c:valAx>
        <c:axId val="2141375656"/>
        <c:scaling>
          <c:orientation val="minMax"/>
          <c:max val="140.0"/>
          <c:min val="80.0"/>
        </c:scaling>
        <c:delete val="0"/>
        <c:axPos val="l"/>
        <c:majorGridlines>
          <c:spPr>
            <a:ln w="3175">
              <a:solidFill>
                <a:srgbClr val="000000"/>
              </a:solidFill>
              <a:prstDash val="sysDash"/>
            </a:ln>
          </c:spPr>
        </c:majorGridlines>
        <c:title>
          <c:tx>
            <c:rich>
              <a:bodyPr/>
              <a:lstStyle/>
              <a:p>
                <a:pPr>
                  <a:defRPr sz="1450" b="1" i="0" u="none" strike="noStrike" baseline="0">
                    <a:solidFill>
                      <a:srgbClr val="000000"/>
                    </a:solidFill>
                    <a:latin typeface="Arial"/>
                    <a:ea typeface="Arial"/>
                    <a:cs typeface="Arial"/>
                  </a:defRPr>
                </a:pPr>
                <a:r>
                  <a:rPr lang="de-DE"/>
                  <a:t>Index 1999 = 100</a:t>
                </a:r>
              </a:p>
            </c:rich>
          </c:tx>
          <c:layout>
            <c:manualLayout>
              <c:xMode val="edge"/>
              <c:yMode val="edge"/>
              <c:x val="0.0179310344827586"/>
              <c:y val="0.334841628959276"/>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141383464"/>
        <c:crosses val="autoZero"/>
        <c:crossBetween val="between"/>
        <c:majorUnit val="10.0"/>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0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1" i="0" u="none" strike="noStrike" baseline="0">
                <a:solidFill>
                  <a:srgbClr val="000000"/>
                </a:solidFill>
                <a:latin typeface="Arial"/>
                <a:ea typeface="Arial"/>
                <a:cs typeface="Arial"/>
              </a:defRPr>
            </a:pPr>
            <a:r>
              <a:rPr lang="de-DE" sz="1800" b="1" i="0" u="none" strike="noStrike" baseline="0">
                <a:latin typeface="Calibri"/>
                <a:ea typeface="Calibri"/>
                <a:cs typeface="Calibri"/>
              </a:rPr>
              <a:t>Investitionsquote</a:t>
            </a:r>
            <a:r>
              <a:rPr lang="de-DE" sz="1800" b="1" i="0" u="none" strike="noStrike" baseline="30000">
                <a:solidFill>
                  <a:srgbClr val="000000"/>
                </a:solidFill>
                <a:latin typeface="Arial"/>
                <a:ea typeface="Arial"/>
                <a:cs typeface="Arial"/>
              </a:rPr>
              <a:t>1)</a:t>
            </a:r>
            <a:r>
              <a:rPr lang="de-DE" sz="1800" b="1" i="0" u="none" strike="noStrike" baseline="0">
                <a:solidFill>
                  <a:srgbClr val="000000"/>
                </a:solidFill>
                <a:latin typeface="Arial"/>
                <a:ea typeface="Arial"/>
                <a:cs typeface="Arial"/>
              </a:rPr>
              <a:t> in verschiedenen EU-Ländern</a:t>
            </a:r>
          </a:p>
        </c:rich>
      </c:tx>
      <c:layout>
        <c:manualLayout>
          <c:xMode val="edge"/>
          <c:yMode val="edge"/>
          <c:x val="0.140689655172414"/>
          <c:y val="0.0203619909502262"/>
        </c:manualLayout>
      </c:layout>
      <c:overlay val="0"/>
      <c:spPr>
        <a:noFill/>
        <a:ln w="25400">
          <a:noFill/>
        </a:ln>
      </c:spPr>
    </c:title>
    <c:autoTitleDeleted val="0"/>
    <c:plotArea>
      <c:layout>
        <c:manualLayout>
          <c:layoutTarget val="inner"/>
          <c:xMode val="edge"/>
          <c:yMode val="edge"/>
          <c:x val="0.0910344827586207"/>
          <c:y val="0.126696832579186"/>
          <c:w val="0.856551724137931"/>
          <c:h val="0.649321266968326"/>
        </c:manualLayout>
      </c:layout>
      <c:lineChart>
        <c:grouping val="standard"/>
        <c:varyColors val="0"/>
        <c:ser>
          <c:idx val="0"/>
          <c:order val="0"/>
          <c:tx>
            <c:v>Branlinvqu D</c:v>
          </c:tx>
          <c:spPr>
            <a:ln w="38100">
              <a:solidFill>
                <a:srgbClr val="000000"/>
              </a:solidFill>
              <a:prstDash val="solid"/>
            </a:ln>
          </c:spPr>
          <c:marker>
            <c:symbol val="none"/>
          </c:marker>
          <c:cat>
            <c:numRef>
              <c:f>'Macintosh HD:Eigene_Dateien:Friederike:Heiner Flassbeck:2014 FE:[Daten Nov 2013.xls]Wachstum'!$AT$5:$BH$5</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'Macintosh HD:Eigene_Dateien:Friederike:Heiner Flassbeck:2014 FE:[Daten Nov 2013.xls]Inv'!$AL$284:$BH$284</c:f>
              <c:numCache>
                <c:formatCode>General</c:formatCode>
                <c:ptCount val="23"/>
                <c:pt idx="0">
                  <c:v>23.24710022155611</c:v>
                </c:pt>
                <c:pt idx="1">
                  <c:v>23.52644989080315</c:v>
                </c:pt>
                <c:pt idx="2">
                  <c:v>22.46390476751724</c:v>
                </c:pt>
                <c:pt idx="3">
                  <c:v>22.54685220513971</c:v>
                </c:pt>
                <c:pt idx="4">
                  <c:v>21.90695158236408</c:v>
                </c:pt>
                <c:pt idx="5">
                  <c:v>21.32213333333328</c:v>
                </c:pt>
                <c:pt idx="6">
                  <c:v>21.02739726027398</c:v>
                </c:pt>
                <c:pt idx="7">
                  <c:v>21.13027504209828</c:v>
                </c:pt>
                <c:pt idx="8">
                  <c:v>21.34686531346865</c:v>
                </c:pt>
                <c:pt idx="9">
                  <c:v>21.46764346764347</c:v>
                </c:pt>
                <c:pt idx="10">
                  <c:v>20.06470336362338</c:v>
                </c:pt>
                <c:pt idx="11">
                  <c:v>18.37538692430354</c:v>
                </c:pt>
                <c:pt idx="12">
                  <c:v>17.78579743888242</c:v>
                </c:pt>
                <c:pt idx="13">
                  <c:v>17.38807669535911</c:v>
                </c:pt>
                <c:pt idx="14">
                  <c:v>17.28331235389318</c:v>
                </c:pt>
                <c:pt idx="15">
                  <c:v>18.05696011063572</c:v>
                </c:pt>
                <c:pt idx="16">
                  <c:v>18.44266007823758</c:v>
                </c:pt>
                <c:pt idx="17">
                  <c:v>18.57587517180046</c:v>
                </c:pt>
                <c:pt idx="18">
                  <c:v>17.21211355403926</c:v>
                </c:pt>
                <c:pt idx="19">
                  <c:v>17.436873747495</c:v>
                </c:pt>
                <c:pt idx="20">
                  <c:v>18.12981340281237</c:v>
                </c:pt>
                <c:pt idx="21">
                  <c:v>17.6473897389739</c:v>
                </c:pt>
                <c:pt idx="22">
                  <c:v>17.24311248448832</c:v>
                </c:pt>
              </c:numCache>
            </c:numRef>
          </c:val>
          <c:smooth val="0"/>
        </c:ser>
        <c:ser>
          <c:idx val="1"/>
          <c:order val="1"/>
          <c:tx>
            <c:v>Null</c:v>
          </c:tx>
          <c:spPr>
            <a:ln w="12700">
              <a:solidFill>
                <a:srgbClr val="000000"/>
              </a:solidFill>
              <a:prstDash val="solid"/>
            </a:ln>
          </c:spPr>
          <c:marker>
            <c:symbol val="none"/>
          </c:marker>
          <c:val>
            <c:numRef>
              <c:f>'Macintosh HD:Eigene_Dateien:Friederike:Heiner Flassbeck:2014 FE:[Daten Nov 2013.xls]Wachstum'!$AT$250:$BH$250</c:f>
              <c:numCache>
                <c:formatCode>General</c:formatCode>
                <c:ptCount val="15"/>
                <c:pt idx="0">
                  <c:v>0.0</c:v>
                </c:pt>
                <c:pt idx="1">
                  <c:v>0.0</c:v>
                </c:pt>
                <c:pt idx="2">
                  <c:v>0.0</c:v>
                </c:pt>
                <c:pt idx="3">
                  <c:v>0.0</c:v>
                </c:pt>
                <c:pt idx="4">
                  <c:v>0.0</c:v>
                </c:pt>
                <c:pt idx="5">
                  <c:v>0.0</c:v>
                </c:pt>
                <c:pt idx="6">
                  <c:v>0.0</c:v>
                </c:pt>
                <c:pt idx="7">
                  <c:v>0.0</c:v>
                </c:pt>
                <c:pt idx="8">
                  <c:v>0.0</c:v>
                </c:pt>
                <c:pt idx="9">
                  <c:v>0.0</c:v>
                </c:pt>
                <c:pt idx="10">
                  <c:v>0.0</c:v>
                </c:pt>
                <c:pt idx="11">
                  <c:v>0.0</c:v>
                </c:pt>
                <c:pt idx="12">
                  <c:v>0.0</c:v>
                </c:pt>
                <c:pt idx="13">
                  <c:v>0.0</c:v>
                </c:pt>
                <c:pt idx="14">
                  <c:v>0.0</c:v>
                </c:pt>
              </c:numCache>
            </c:numRef>
          </c:val>
          <c:smooth val="0"/>
        </c:ser>
        <c:ser>
          <c:idx val="4"/>
          <c:order val="2"/>
          <c:tx>
            <c:v>Branlinvqu BEL</c:v>
          </c:tx>
          <c:spPr>
            <a:ln w="38100">
              <a:solidFill>
                <a:srgbClr val="99CC00"/>
              </a:solidFill>
              <a:prstDash val="solid"/>
            </a:ln>
          </c:spPr>
          <c:marker>
            <c:symbol val="none"/>
          </c:marker>
          <c:val>
            <c:numRef>
              <c:f>'Macintosh HD:Eigene_Dateien:Friederike:Heiner Flassbeck:2014 FE:[Daten Nov 2013.xls]Inv'!$AL$280:$BH$280</c:f>
              <c:numCache>
                <c:formatCode>General</c:formatCode>
                <c:ptCount val="23"/>
                <c:pt idx="0">
                  <c:v>21.08552431626051</c:v>
                </c:pt>
                <c:pt idx="1">
                  <c:v>20.80912450025157</c:v>
                </c:pt>
                <c:pt idx="2">
                  <c:v>20.07456324428642</c:v>
                </c:pt>
                <c:pt idx="3">
                  <c:v>19.58526055352418</c:v>
                </c:pt>
                <c:pt idx="4">
                  <c:v>19.99324762043547</c:v>
                </c:pt>
                <c:pt idx="5">
                  <c:v>20.12170607713091</c:v>
                </c:pt>
                <c:pt idx="6">
                  <c:v>20.55038382754827</c:v>
                </c:pt>
                <c:pt idx="7">
                  <c:v>20.67760057046454</c:v>
                </c:pt>
                <c:pt idx="8">
                  <c:v>20.80992343755298</c:v>
                </c:pt>
                <c:pt idx="9">
                  <c:v>21.17227793341715</c:v>
                </c:pt>
                <c:pt idx="10">
                  <c:v>20.87784941750118</c:v>
                </c:pt>
                <c:pt idx="11">
                  <c:v>19.12299028067945</c:v>
                </c:pt>
                <c:pt idx="12">
                  <c:v>18.896748763835</c:v>
                </c:pt>
                <c:pt idx="13">
                  <c:v>19.85963686024073</c:v>
                </c:pt>
                <c:pt idx="14">
                  <c:v>20.65851972958962</c:v>
                </c:pt>
                <c:pt idx="15">
                  <c:v>20.92348476128135</c:v>
                </c:pt>
                <c:pt idx="16">
                  <c:v>21.7026959824546</c:v>
                </c:pt>
                <c:pt idx="17">
                  <c:v>22.31284346855788</c:v>
                </c:pt>
                <c:pt idx="18">
                  <c:v>20.81047633361201</c:v>
                </c:pt>
                <c:pt idx="19">
                  <c:v>20.1016417626826</c:v>
                </c:pt>
                <c:pt idx="20">
                  <c:v>20.66220782340402</c:v>
                </c:pt>
                <c:pt idx="21">
                  <c:v>20.30591588669928</c:v>
                </c:pt>
                <c:pt idx="22">
                  <c:v>19.57097799845787</c:v>
                </c:pt>
              </c:numCache>
            </c:numRef>
          </c:val>
          <c:smooth val="0"/>
        </c:ser>
        <c:ser>
          <c:idx val="2"/>
          <c:order val="3"/>
          <c:tx>
            <c:v>Branlinvqu DK</c:v>
          </c:tx>
          <c:spPr>
            <a:ln w="38100">
              <a:solidFill>
                <a:srgbClr val="0000D4"/>
              </a:solidFill>
              <a:prstDash val="solid"/>
            </a:ln>
          </c:spPr>
          <c:marker>
            <c:symbol val="none"/>
          </c:marker>
          <c:cat>
            <c:numRef>
              <c:f>'Macintosh HD:Eigene_Dateien:Friederike:Heiner Flassbeck:2014 FE:[Daten Nov 2013.xls]Wachstum'!$AT$5:$BH$5</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'Macintosh HD:Eigene_Dateien:Friederike:Heiner Flassbeck:2014 FE:[Daten Nov 2013.xls]Inv'!$AL$283:$BH$283</c:f>
              <c:numCache>
                <c:formatCode>General</c:formatCode>
                <c:ptCount val="23"/>
                <c:pt idx="0">
                  <c:v>18.63253591471734</c:v>
                </c:pt>
                <c:pt idx="1">
                  <c:v>17.63234961587037</c:v>
                </c:pt>
                <c:pt idx="2">
                  <c:v>16.91001075883217</c:v>
                </c:pt>
                <c:pt idx="3">
                  <c:v>17.20076360491122</c:v>
                </c:pt>
                <c:pt idx="4">
                  <c:v>18.37888469856652</c:v>
                </c:pt>
                <c:pt idx="5">
                  <c:v>18.57917059377945</c:v>
                </c:pt>
                <c:pt idx="6">
                  <c:v>19.59674532111037</c:v>
                </c:pt>
                <c:pt idx="7">
                  <c:v>20.44198467706243</c:v>
                </c:pt>
                <c:pt idx="8">
                  <c:v>19.79005713353326</c:v>
                </c:pt>
                <c:pt idx="9">
                  <c:v>20.17801127234705</c:v>
                </c:pt>
                <c:pt idx="10">
                  <c:v>19.76863023739691</c:v>
                </c:pt>
                <c:pt idx="11">
                  <c:v>19.58517909839977</c:v>
                </c:pt>
                <c:pt idx="12">
                  <c:v>19.26466189139773</c:v>
                </c:pt>
                <c:pt idx="13">
                  <c:v>19.2979033952175</c:v>
                </c:pt>
                <c:pt idx="14">
                  <c:v>19.51914794755823</c:v>
                </c:pt>
                <c:pt idx="15">
                  <c:v>21.6566696840455</c:v>
                </c:pt>
                <c:pt idx="16">
                  <c:v>21.74870698605055</c:v>
                </c:pt>
                <c:pt idx="17">
                  <c:v>21.03394343445406</c:v>
                </c:pt>
                <c:pt idx="18">
                  <c:v>18.07110806768421</c:v>
                </c:pt>
                <c:pt idx="19">
                  <c:v>16.88048941693788</c:v>
                </c:pt>
                <c:pt idx="20">
                  <c:v>17.24403550508563</c:v>
                </c:pt>
                <c:pt idx="21">
                  <c:v>17.13555758408101</c:v>
                </c:pt>
                <c:pt idx="22">
                  <c:v>17.03587735549952</c:v>
                </c:pt>
              </c:numCache>
            </c:numRef>
          </c:val>
          <c:smooth val="0"/>
        </c:ser>
        <c:ser>
          <c:idx val="3"/>
          <c:order val="4"/>
          <c:tx>
            <c:v>Branlinvqu NL</c:v>
          </c:tx>
          <c:spPr>
            <a:ln w="38100">
              <a:solidFill>
                <a:srgbClr val="DD0806"/>
              </a:solidFill>
              <a:prstDash val="solid"/>
            </a:ln>
          </c:spPr>
          <c:marker>
            <c:symbol val="none"/>
          </c:marker>
          <c:cat>
            <c:numRef>
              <c:f>'Macintosh HD:Eigene_Dateien:Friederike:Heiner Flassbeck:2014 FE:[Daten Nov 2013.xls]Wachstum'!$AT$5:$BH$5</c:f>
              <c:numCache>
                <c:formatCode>General</c:formatCode>
                <c:ptCount val="15"/>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pt idx="12">
                  <c:v>2011.0</c:v>
                </c:pt>
                <c:pt idx="13">
                  <c:v>2012.0</c:v>
                </c:pt>
                <c:pt idx="14">
                  <c:v>2013.0</c:v>
                </c:pt>
              </c:numCache>
            </c:numRef>
          </c:cat>
          <c:val>
            <c:numRef>
              <c:f>'Macintosh HD:Eigene_Dateien:Friederike:Heiner Flassbeck:2014 FE:[Daten Nov 2013.xls]Inv'!$AL$299:$BH$299</c:f>
              <c:numCache>
                <c:formatCode>General</c:formatCode>
                <c:ptCount val="23"/>
                <c:pt idx="0">
                  <c:v>22.11830985915493</c:v>
                </c:pt>
                <c:pt idx="1">
                  <c:v>21.90578421835341</c:v>
                </c:pt>
                <c:pt idx="2">
                  <c:v>21.12291812342172</c:v>
                </c:pt>
                <c:pt idx="3">
                  <c:v>20.56521679170342</c:v>
                </c:pt>
                <c:pt idx="4">
                  <c:v>20.80187118564114</c:v>
                </c:pt>
                <c:pt idx="5">
                  <c:v>21.62561961501775</c:v>
                </c:pt>
                <c:pt idx="6">
                  <c:v>21.94911713227967</c:v>
                </c:pt>
                <c:pt idx="7">
                  <c:v>22.1983424560784</c:v>
                </c:pt>
                <c:pt idx="8">
                  <c:v>22.88570740536467</c:v>
                </c:pt>
                <c:pt idx="9">
                  <c:v>21.92841420231601</c:v>
                </c:pt>
                <c:pt idx="10">
                  <c:v>21.14506254871787</c:v>
                </c:pt>
                <c:pt idx="11">
                  <c:v>19.96113616529167</c:v>
                </c:pt>
                <c:pt idx="12">
                  <c:v>19.46723416746166</c:v>
                </c:pt>
                <c:pt idx="13">
                  <c:v>18.8169810091534</c:v>
                </c:pt>
                <c:pt idx="14">
                  <c:v>18.8965090074736</c:v>
                </c:pt>
                <c:pt idx="15">
                  <c:v>19.6908273727546</c:v>
                </c:pt>
                <c:pt idx="16">
                  <c:v>19.99744653909856</c:v>
                </c:pt>
                <c:pt idx="17">
                  <c:v>20.49670216541824</c:v>
                </c:pt>
                <c:pt idx="18">
                  <c:v>18.97546381501478</c:v>
                </c:pt>
                <c:pt idx="19">
                  <c:v>17.36314075417229</c:v>
                </c:pt>
                <c:pt idx="20">
                  <c:v>17.83933481012341</c:v>
                </c:pt>
                <c:pt idx="21">
                  <c:v>17.01994533969146</c:v>
                </c:pt>
                <c:pt idx="22">
                  <c:v>15.56953583400491</c:v>
                </c:pt>
              </c:numCache>
            </c:numRef>
          </c:val>
          <c:smooth val="0"/>
        </c:ser>
        <c:dLbls>
          <c:showLegendKey val="0"/>
          <c:showVal val="0"/>
          <c:showCatName val="0"/>
          <c:showSerName val="0"/>
          <c:showPercent val="0"/>
          <c:showBubbleSize val="0"/>
        </c:dLbls>
        <c:marker val="1"/>
        <c:smooth val="0"/>
        <c:axId val="2146945624"/>
        <c:axId val="2119266952"/>
      </c:lineChart>
      <c:catAx>
        <c:axId val="2146945624"/>
        <c:scaling>
          <c:orientation val="minMax"/>
        </c:scaling>
        <c:delete val="0"/>
        <c:axPos val="b"/>
        <c:title>
          <c:tx>
            <c:rich>
              <a:bodyPr/>
              <a:lstStyle/>
              <a:p>
                <a:pPr>
                  <a:defRPr sz="1200" b="1" i="0" u="none" strike="noStrike" baseline="0">
                    <a:solidFill>
                      <a:srgbClr val="000000"/>
                    </a:solidFill>
                    <a:latin typeface="Arial"/>
                    <a:ea typeface="Arial"/>
                    <a:cs typeface="Arial"/>
                  </a:defRPr>
                </a:pPr>
                <a:r>
                  <a:rPr lang="de-DE"/>
                  <a:t>Jahre</a:t>
                </a:r>
              </a:p>
            </c:rich>
          </c:tx>
          <c:layout>
            <c:manualLayout>
              <c:xMode val="edge"/>
              <c:yMode val="edge"/>
              <c:x val="0.493793103448276"/>
              <c:y val="0.85972850678733"/>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5400000" vert="horz"/>
          <a:lstStyle/>
          <a:p>
            <a:pPr>
              <a:defRPr sz="1200" b="0" i="0" u="none" strike="noStrike" baseline="0">
                <a:solidFill>
                  <a:srgbClr val="000000"/>
                </a:solidFill>
                <a:latin typeface="Arial"/>
                <a:ea typeface="Arial"/>
                <a:cs typeface="Arial"/>
              </a:defRPr>
            </a:pPr>
            <a:endParaRPr lang="de-DE"/>
          </a:p>
        </c:txPr>
        <c:crossAx val="2119266952"/>
        <c:crossesAt val="15.0"/>
        <c:auto val="1"/>
        <c:lblAlgn val="ctr"/>
        <c:lblOffset val="100"/>
        <c:tickLblSkip val="2"/>
        <c:tickMarkSkip val="1"/>
        <c:noMultiLvlLbl val="0"/>
      </c:catAx>
      <c:valAx>
        <c:axId val="2119266952"/>
        <c:scaling>
          <c:orientation val="minMax"/>
          <c:max val="25.0"/>
          <c:min val="15.0"/>
        </c:scaling>
        <c:delete val="0"/>
        <c:axPos val="l"/>
        <c:majorGridlines>
          <c:spPr>
            <a:ln w="3175">
              <a:solidFill>
                <a:srgbClr val="000000"/>
              </a:solidFill>
              <a:prstDash val="sysDash"/>
            </a:ln>
          </c:spPr>
        </c:majorGridlines>
        <c:title>
          <c:tx>
            <c:rich>
              <a:bodyPr/>
              <a:lstStyle/>
              <a:p>
                <a:pPr>
                  <a:defRPr sz="1200" b="1" i="0" u="none" strike="noStrike" baseline="0">
                    <a:solidFill>
                      <a:srgbClr val="000000"/>
                    </a:solidFill>
                    <a:latin typeface="Arial"/>
                    <a:ea typeface="Arial"/>
                    <a:cs typeface="Arial"/>
                  </a:defRPr>
                </a:pPr>
                <a:r>
                  <a:rPr lang="de-DE"/>
                  <a:t>Quote in vH </a:t>
                </a:r>
              </a:p>
            </c:rich>
          </c:tx>
          <c:layout>
            <c:manualLayout>
              <c:xMode val="edge"/>
              <c:yMode val="edge"/>
              <c:x val="0.0289655172413793"/>
              <c:y val="0.368778280542986"/>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de-DE"/>
          </a:p>
        </c:txPr>
        <c:crossAx val="2146945624"/>
        <c:crosses val="autoZero"/>
        <c:crossBetween val="between"/>
        <c:majorUnit val="2.0"/>
      </c:valAx>
      <c:spPr>
        <a:solidFill>
          <a:srgbClr val="FFFFFF"/>
        </a:solidFill>
        <a:ln w="12700">
          <a:solidFill>
            <a:srgbClr val="808080"/>
          </a:solidFill>
          <a:prstDash val="solid"/>
        </a:ln>
      </c:spPr>
    </c:plotArea>
    <c:plotVisOnly val="1"/>
    <c:dispBlanksAs val="gap"/>
    <c:showDLblsOverMax val="0"/>
  </c:chart>
  <c:spPr>
    <a:solidFill>
      <a:srgbClr val="CCCCFF"/>
    </a:solidFill>
    <a:ln w="9525">
      <a:noFill/>
    </a:ln>
  </c:spPr>
  <c:txPr>
    <a:bodyPr/>
    <a:lstStyle/>
    <a:p>
      <a:pPr>
        <a:defRPr sz="1200" b="0" i="0" u="none" strike="noStrike" baseline="0">
          <a:solidFill>
            <a:srgbClr val="000000"/>
          </a:solidFill>
          <a:latin typeface="Arial"/>
          <a:ea typeface="Arial"/>
          <a:cs typeface="Arial"/>
        </a:defRPr>
      </a:pPr>
      <a:endParaRPr lang="de-DE"/>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0.2085</cdr:x>
      <cdr:y>0.157</cdr:y>
    </cdr:from>
    <cdr:to>
      <cdr:x>0.4635</cdr:x>
      <cdr:y>0.2525</cdr:y>
    </cdr:to>
    <cdr:sp macro="" textlink="">
      <cdr:nvSpPr>
        <cdr:cNvPr id="15361" name="Text Box 1"/>
        <cdr:cNvSpPr txBox="1">
          <a:spLocks xmlns:a="http://schemas.openxmlformats.org/drawingml/2006/main" noChangeArrowheads="1"/>
        </cdr:cNvSpPr>
      </cdr:nvSpPr>
      <cdr:spPr bwMode="auto">
        <a:xfrm xmlns:a="http://schemas.openxmlformats.org/drawingml/2006/main">
          <a:off x="1919764" y="881304"/>
          <a:ext cx="2347912" cy="53608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D4"/>
              </a:solidFill>
              <a:latin typeface="Arial"/>
              <a:ea typeface="Arial"/>
              <a:cs typeface="Arial"/>
            </a:rPr>
            <a:t>Großbritannien</a:t>
          </a:r>
        </a:p>
      </cdr:txBody>
    </cdr:sp>
  </cdr:relSizeAnchor>
  <cdr:relSizeAnchor xmlns:cdr="http://schemas.openxmlformats.org/drawingml/2006/chartDrawing">
    <cdr:from>
      <cdr:x>0.3425</cdr:x>
      <cdr:y>0.44725</cdr:y>
    </cdr:from>
    <cdr:to>
      <cdr:x>0.5975</cdr:x>
      <cdr:y>0.545</cdr:y>
    </cdr:to>
    <cdr:sp macro="" textlink="">
      <cdr:nvSpPr>
        <cdr:cNvPr id="15362" name="Text Box 2"/>
        <cdr:cNvSpPr txBox="1">
          <a:spLocks xmlns:a="http://schemas.openxmlformats.org/drawingml/2006/main" noChangeArrowheads="1"/>
        </cdr:cNvSpPr>
      </cdr:nvSpPr>
      <cdr:spPr bwMode="auto">
        <a:xfrm xmlns:a="http://schemas.openxmlformats.org/drawingml/2006/main">
          <a:off x="3153569" y="2510593"/>
          <a:ext cx="2347912" cy="54871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DD0806"/>
              </a:solidFill>
              <a:latin typeface="Arial"/>
              <a:ea typeface="Arial"/>
              <a:cs typeface="Arial"/>
            </a:rPr>
            <a:t>Deutschland</a:t>
          </a:r>
        </a:p>
      </cdr:txBody>
    </cdr:sp>
  </cdr:relSizeAnchor>
  <cdr:relSizeAnchor xmlns:cdr="http://schemas.openxmlformats.org/drawingml/2006/chartDrawing">
    <cdr:from>
      <cdr:x>0.439</cdr:x>
      <cdr:y>0.2815</cdr:y>
    </cdr:from>
    <cdr:to>
      <cdr:x>0.69425</cdr:x>
      <cdr:y>0.379</cdr:y>
    </cdr:to>
    <cdr:sp macro="" textlink="">
      <cdr:nvSpPr>
        <cdr:cNvPr id="15363" name="Text Box 3"/>
        <cdr:cNvSpPr txBox="1">
          <a:spLocks xmlns:a="http://schemas.openxmlformats.org/drawingml/2006/main" noChangeArrowheads="1"/>
        </cdr:cNvSpPr>
      </cdr:nvSpPr>
      <cdr:spPr bwMode="auto">
        <a:xfrm xmlns:a="http://schemas.openxmlformats.org/drawingml/2006/main">
          <a:off x="4042093" y="1580172"/>
          <a:ext cx="2350214" cy="54730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CC00"/>
              </a:solidFill>
              <a:latin typeface="Arial"/>
              <a:ea typeface="Arial"/>
              <a:cs typeface="Arial"/>
            </a:rPr>
            <a:t>Frankreich</a:t>
          </a:r>
        </a:p>
      </cdr:txBody>
    </cdr:sp>
  </cdr:relSizeAnchor>
  <cdr:relSizeAnchor xmlns:cdr="http://schemas.openxmlformats.org/drawingml/2006/chartDrawing">
    <cdr:from>
      <cdr:x>0.789</cdr:x>
      <cdr:y>0.3625</cdr:y>
    </cdr:from>
    <cdr:to>
      <cdr:x>0.87475</cdr:x>
      <cdr:y>0.45925</cdr:y>
    </cdr:to>
    <cdr:sp macro="" textlink="">
      <cdr:nvSpPr>
        <cdr:cNvPr id="15364" name="Text Box 4"/>
        <cdr:cNvSpPr txBox="1">
          <a:spLocks xmlns:a="http://schemas.openxmlformats.org/drawingml/2006/main" noChangeArrowheads="1"/>
        </cdr:cNvSpPr>
      </cdr:nvSpPr>
      <cdr:spPr bwMode="auto">
        <a:xfrm xmlns:a="http://schemas.openxmlformats.org/drawingml/2006/main">
          <a:off x="7264718" y="2034858"/>
          <a:ext cx="789543" cy="54309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00"/>
              </a:solidFill>
              <a:latin typeface="Arial"/>
              <a:ea typeface="Arial"/>
              <a:cs typeface="Arial"/>
            </a:rPr>
            <a:t>USA</a:t>
          </a:r>
        </a:p>
      </cdr:txBody>
    </cdr:sp>
  </cdr:relSizeAnchor>
  <cdr:relSizeAnchor xmlns:cdr="http://schemas.openxmlformats.org/drawingml/2006/chartDrawing">
    <cdr:from>
      <cdr:x>0.09825</cdr:x>
      <cdr:y>0.818</cdr:y>
    </cdr:from>
    <cdr:to>
      <cdr:x>0.95275</cdr:x>
      <cdr:y>0.99225</cdr:y>
    </cdr:to>
    <cdr:sp macro="" textlink="">
      <cdr:nvSpPr>
        <cdr:cNvPr id="15365" name="Text Box 5"/>
        <cdr:cNvSpPr txBox="1">
          <a:spLocks xmlns:a="http://schemas.openxmlformats.org/drawingml/2006/main" noChangeArrowheads="1"/>
        </cdr:cNvSpPr>
      </cdr:nvSpPr>
      <cdr:spPr bwMode="auto">
        <a:xfrm xmlns:a="http://schemas.openxmlformats.org/drawingml/2006/main">
          <a:off x="904637" y="4591761"/>
          <a:ext cx="7867809" cy="97813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22860" rIns="0" bIns="22860" anchor="ctr" upright="1"/>
        <a:lstStyle xmlns:a="http://schemas.openxmlformats.org/drawingml/2006/main"/>
        <a:p xmlns:a="http://schemas.openxmlformats.org/drawingml/2006/main">
          <a:pPr algn="l" rtl="0">
            <a:defRPr sz="1000"/>
          </a:pPr>
          <a:r>
            <a:rPr lang="de-DE" sz="1200" b="0" i="0" u="none" strike="noStrike" baseline="30000">
              <a:solidFill>
                <a:srgbClr val="000000"/>
              </a:solidFill>
              <a:latin typeface="Arial"/>
              <a:ea typeface="Arial"/>
              <a:cs typeface="Arial"/>
            </a:rPr>
            <a:t>1)</a:t>
          </a:r>
          <a:r>
            <a:rPr lang="de-DE" sz="1200" b="0" i="0" u="none" strike="noStrike" baseline="0">
              <a:solidFill>
                <a:srgbClr val="000000"/>
              </a:solidFill>
              <a:latin typeface="Arial"/>
              <a:ea typeface="Arial"/>
              <a:cs typeface="Arial"/>
            </a:rPr>
            <a:t> Bruttoeinkommen aus unselbständiger Arbeit in nationaler Währung je geleistete Arbeitsstunde der Beschäftigten, preisbereinigt mit dem Deflator des privaten Verbrauchs, Index 1999 = 100. Geleistete Arbeitsstunden der Beschäftigten in Italien: eigene Schätzung.</a:t>
          </a:r>
        </a:p>
        <a:p xmlns:a="http://schemas.openxmlformats.org/drawingml/2006/main">
          <a:pPr algn="l" rtl="0">
            <a:defRPr sz="1000"/>
          </a:pPr>
          <a:r>
            <a:rPr lang="de-DE" sz="1200" b="0" i="0" u="none" strike="noStrike" baseline="0">
              <a:solidFill>
                <a:srgbClr val="000000"/>
              </a:solidFill>
              <a:latin typeface="Arial"/>
              <a:ea typeface="Arial"/>
              <a:cs typeface="Arial"/>
            </a:rPr>
            <a:t>Quellen: OECD; Ameco Datenbank (Stand Mai 2013); Werte für 2013 Prognose der EU-Kommission.</a:t>
          </a:r>
        </a:p>
      </cdr:txBody>
    </cdr:sp>
  </cdr:relSizeAnchor>
  <cdr:relSizeAnchor xmlns:cdr="http://schemas.openxmlformats.org/drawingml/2006/chartDrawing">
    <cdr:from>
      <cdr:x>0.7705</cdr:x>
      <cdr:y>0.5835</cdr:y>
    </cdr:from>
    <cdr:to>
      <cdr:x>0.949</cdr:x>
      <cdr:y>0.68075</cdr:y>
    </cdr:to>
    <cdr:sp macro="" textlink="">
      <cdr:nvSpPr>
        <cdr:cNvPr id="15366" name="Text Box 6"/>
        <cdr:cNvSpPr txBox="1">
          <a:spLocks xmlns:a="http://schemas.openxmlformats.org/drawingml/2006/main" noChangeArrowheads="1"/>
        </cdr:cNvSpPr>
      </cdr:nvSpPr>
      <cdr:spPr bwMode="auto">
        <a:xfrm xmlns:a="http://schemas.openxmlformats.org/drawingml/2006/main">
          <a:off x="7094379" y="3275419"/>
          <a:ext cx="1643539" cy="54590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3300"/>
              </a:solidFill>
              <a:latin typeface="Arial"/>
              <a:ea typeface="Arial"/>
              <a:cs typeface="Arial"/>
            </a:rPr>
            <a:t>Italien</a:t>
          </a:r>
        </a:p>
      </cdr:txBody>
    </cdr:sp>
  </cdr:relSizeAnchor>
</c:userShapes>
</file>

<file path=ppt/drawings/drawing10.xml><?xml version="1.0" encoding="utf-8"?>
<c:userShapes xmlns:c="http://schemas.openxmlformats.org/drawingml/2006/chart">
  <cdr:relSizeAnchor xmlns:cdr="http://schemas.openxmlformats.org/drawingml/2006/chartDrawing">
    <cdr:from>
      <cdr:x>0.67075</cdr:x>
      <cdr:y>0.16775</cdr:y>
    </cdr:from>
    <cdr:to>
      <cdr:x>0.92525</cdr:x>
      <cdr:y>0.263</cdr:y>
    </cdr:to>
    <cdr:sp macro="" textlink="">
      <cdr:nvSpPr>
        <cdr:cNvPr id="22529" name="Text Box 1"/>
        <cdr:cNvSpPr txBox="1">
          <a:spLocks xmlns:a="http://schemas.openxmlformats.org/drawingml/2006/main" noChangeArrowheads="1"/>
        </cdr:cNvSpPr>
      </cdr:nvSpPr>
      <cdr:spPr bwMode="auto">
        <a:xfrm xmlns:a="http://schemas.openxmlformats.org/drawingml/2006/main">
          <a:off x="6175931" y="941648"/>
          <a:ext cx="2343308" cy="53467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D4"/>
              </a:solidFill>
              <a:latin typeface="Arial"/>
              <a:ea typeface="Arial"/>
              <a:cs typeface="Arial"/>
            </a:rPr>
            <a:t>Großbritannien</a:t>
          </a:r>
        </a:p>
      </cdr:txBody>
    </cdr:sp>
  </cdr:relSizeAnchor>
  <cdr:relSizeAnchor xmlns:cdr="http://schemas.openxmlformats.org/drawingml/2006/chartDrawing">
    <cdr:from>
      <cdr:x>0.686</cdr:x>
      <cdr:y>0.53175</cdr:y>
    </cdr:from>
    <cdr:to>
      <cdr:x>0.9405</cdr:x>
      <cdr:y>0.6295</cdr:y>
    </cdr:to>
    <cdr:sp macro="" textlink="">
      <cdr:nvSpPr>
        <cdr:cNvPr id="22530" name="Text Box 2"/>
        <cdr:cNvSpPr txBox="1">
          <a:spLocks xmlns:a="http://schemas.openxmlformats.org/drawingml/2006/main" noChangeArrowheads="1"/>
        </cdr:cNvSpPr>
      </cdr:nvSpPr>
      <cdr:spPr bwMode="auto">
        <a:xfrm xmlns:a="http://schemas.openxmlformats.org/drawingml/2006/main">
          <a:off x="6316345" y="2984925"/>
          <a:ext cx="2343309" cy="54871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DD0806"/>
              </a:solidFill>
              <a:latin typeface="Arial"/>
              <a:ea typeface="Arial"/>
              <a:cs typeface="Arial"/>
            </a:rPr>
            <a:t>Deutschland</a:t>
          </a:r>
        </a:p>
      </cdr:txBody>
    </cdr:sp>
  </cdr:relSizeAnchor>
  <cdr:relSizeAnchor xmlns:cdr="http://schemas.openxmlformats.org/drawingml/2006/chartDrawing">
    <cdr:from>
      <cdr:x>0.36725</cdr:x>
      <cdr:y>0.43475</cdr:y>
    </cdr:from>
    <cdr:to>
      <cdr:x>0.62175</cdr:x>
      <cdr:y>0.531</cdr:y>
    </cdr:to>
    <cdr:sp macro="" textlink="">
      <cdr:nvSpPr>
        <cdr:cNvPr id="22531" name="Text Box 3"/>
        <cdr:cNvSpPr txBox="1">
          <a:spLocks xmlns:a="http://schemas.openxmlformats.org/drawingml/2006/main" noChangeArrowheads="1"/>
        </cdr:cNvSpPr>
      </cdr:nvSpPr>
      <cdr:spPr bwMode="auto">
        <a:xfrm xmlns:a="http://schemas.openxmlformats.org/drawingml/2006/main">
          <a:off x="3381454" y="2440426"/>
          <a:ext cx="2343309" cy="540289"/>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CC00"/>
              </a:solidFill>
              <a:latin typeface="Arial"/>
              <a:ea typeface="Arial"/>
              <a:cs typeface="Arial"/>
            </a:rPr>
            <a:t>Frankreich</a:t>
          </a:r>
        </a:p>
      </cdr:txBody>
    </cdr:sp>
  </cdr:relSizeAnchor>
  <cdr:relSizeAnchor xmlns:cdr="http://schemas.openxmlformats.org/drawingml/2006/chartDrawing">
    <cdr:from>
      <cdr:x>0.54225</cdr:x>
      <cdr:y>0.16775</cdr:y>
    </cdr:from>
    <cdr:to>
      <cdr:x>0.62775</cdr:x>
      <cdr:y>0.26425</cdr:y>
    </cdr:to>
    <cdr:sp macro="" textlink="">
      <cdr:nvSpPr>
        <cdr:cNvPr id="22532" name="Text Box 4"/>
        <cdr:cNvSpPr txBox="1">
          <a:spLocks xmlns:a="http://schemas.openxmlformats.org/drawingml/2006/main" noChangeArrowheads="1"/>
        </cdr:cNvSpPr>
      </cdr:nvSpPr>
      <cdr:spPr bwMode="auto">
        <a:xfrm xmlns:a="http://schemas.openxmlformats.org/drawingml/2006/main">
          <a:off x="4992767" y="941648"/>
          <a:ext cx="787241" cy="54169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00"/>
              </a:solidFill>
              <a:latin typeface="Arial"/>
              <a:ea typeface="Arial"/>
              <a:cs typeface="Arial"/>
            </a:rPr>
            <a:t>USA</a:t>
          </a:r>
        </a:p>
      </cdr:txBody>
    </cdr:sp>
  </cdr:relSizeAnchor>
  <cdr:relSizeAnchor xmlns:cdr="http://schemas.openxmlformats.org/drawingml/2006/chartDrawing">
    <cdr:from>
      <cdr:x>0.09825</cdr:x>
      <cdr:y>0.8565</cdr:y>
    </cdr:from>
    <cdr:to>
      <cdr:x>0.95125</cdr:x>
      <cdr:y>0.992</cdr:y>
    </cdr:to>
    <cdr:sp macro="" textlink="">
      <cdr:nvSpPr>
        <cdr:cNvPr id="22533" name="Text Box 5"/>
        <cdr:cNvSpPr txBox="1">
          <a:spLocks xmlns:a="http://schemas.openxmlformats.org/drawingml/2006/main" noChangeArrowheads="1"/>
        </cdr:cNvSpPr>
      </cdr:nvSpPr>
      <cdr:spPr bwMode="auto">
        <a:xfrm xmlns:a="http://schemas.openxmlformats.org/drawingml/2006/main">
          <a:off x="904637" y="4807877"/>
          <a:ext cx="7853997" cy="76061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22860" rIns="0" bIns="22860" anchor="ctr" upright="1"/>
        <a:lstStyle xmlns:a="http://schemas.openxmlformats.org/drawingml/2006/main"/>
        <a:p xmlns:a="http://schemas.openxmlformats.org/drawingml/2006/main">
          <a:pPr algn="l" rtl="0">
            <a:defRPr sz="1000"/>
          </a:pPr>
          <a:r>
            <a:rPr lang="de-DE" sz="1200" b="0" i="0" u="none" strike="noStrike" baseline="30000">
              <a:solidFill>
                <a:srgbClr val="000000"/>
              </a:solidFill>
              <a:latin typeface="Arial"/>
              <a:ea typeface="Arial"/>
              <a:cs typeface="Arial"/>
            </a:rPr>
            <a:t>1)</a:t>
          </a:r>
          <a:r>
            <a:rPr lang="de-DE" sz="1200" b="0" i="0" u="none" strike="noStrike" baseline="0">
              <a:solidFill>
                <a:srgbClr val="000000"/>
              </a:solidFill>
              <a:latin typeface="Arial"/>
              <a:ea typeface="Arial"/>
              <a:cs typeface="Arial"/>
            </a:rPr>
            <a:t> Geleistete Arbeitsstunden der Erwerbstätigen insgesamt, Index 1999 = 100.</a:t>
          </a:r>
        </a:p>
        <a:p xmlns:a="http://schemas.openxmlformats.org/drawingml/2006/main">
          <a:pPr algn="l" rtl="0">
            <a:defRPr sz="1000"/>
          </a:pPr>
          <a:r>
            <a:rPr lang="de-DE" sz="1200" b="0" i="0" u="none" strike="noStrike" baseline="0">
              <a:solidFill>
                <a:srgbClr val="000000"/>
              </a:solidFill>
              <a:latin typeface="Arial"/>
              <a:ea typeface="Arial"/>
              <a:cs typeface="Arial"/>
            </a:rPr>
            <a:t>Quelle: OECD; Ameco Datenbank (Stand Mai 2013); Werte für 2013 Prognose der EU-Kommission.</a:t>
          </a:r>
        </a:p>
      </cdr:txBody>
    </cdr:sp>
  </cdr:relSizeAnchor>
  <cdr:relSizeAnchor xmlns:cdr="http://schemas.openxmlformats.org/drawingml/2006/chartDrawing">
    <cdr:from>
      <cdr:x>0.36725</cdr:x>
      <cdr:y>0.16775</cdr:y>
    </cdr:from>
    <cdr:to>
      <cdr:x>0.52375</cdr:x>
      <cdr:y>0.26625</cdr:y>
    </cdr:to>
    <cdr:sp macro="" textlink="">
      <cdr:nvSpPr>
        <cdr:cNvPr id="22534" name="Text Box 6"/>
        <cdr:cNvSpPr txBox="1">
          <a:spLocks xmlns:a="http://schemas.openxmlformats.org/drawingml/2006/main" noChangeArrowheads="1"/>
        </cdr:cNvSpPr>
      </cdr:nvSpPr>
      <cdr:spPr bwMode="auto">
        <a:xfrm xmlns:a="http://schemas.openxmlformats.org/drawingml/2006/main">
          <a:off x="3381454" y="941648"/>
          <a:ext cx="1440974" cy="55292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3300"/>
              </a:solidFill>
              <a:latin typeface="Arial"/>
              <a:ea typeface="Arial"/>
              <a:cs typeface="Arial"/>
            </a:rPr>
            <a:t>Italien</a:t>
          </a:r>
        </a:p>
      </cdr:txBody>
    </cdr:sp>
  </cdr:relSizeAnchor>
</c:userShapes>
</file>

<file path=ppt/drawings/drawing11.xml><?xml version="1.0" encoding="utf-8"?>
<c:userShapes xmlns:c="http://schemas.openxmlformats.org/drawingml/2006/chart">
  <cdr:relSizeAnchor xmlns:cdr="http://schemas.openxmlformats.org/drawingml/2006/chartDrawing">
    <cdr:from>
      <cdr:x>0.1015</cdr:x>
      <cdr:y>0.87525</cdr:y>
    </cdr:from>
    <cdr:to>
      <cdr:x>0.986</cdr:x>
      <cdr:y>0.9775</cdr:y>
    </cdr:to>
    <cdr:sp macro="" textlink="">
      <cdr:nvSpPr>
        <cdr:cNvPr id="6145" name="Text Box 1"/>
        <cdr:cNvSpPr txBox="1">
          <a:spLocks xmlns:a="http://schemas.openxmlformats.org/drawingml/2006/main" noChangeArrowheads="1"/>
        </cdr:cNvSpPr>
      </cdr:nvSpPr>
      <cdr:spPr bwMode="auto">
        <a:xfrm xmlns:a="http://schemas.openxmlformats.org/drawingml/2006/main">
          <a:off x="934561" y="4913128"/>
          <a:ext cx="8144034" cy="573971"/>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22860" rIns="0" bIns="22860" anchor="ctr" upright="1"/>
        <a:lstStyle xmlns:a="http://schemas.openxmlformats.org/drawingml/2006/main"/>
        <a:p xmlns:a="http://schemas.openxmlformats.org/drawingml/2006/main">
          <a:pPr algn="l" rtl="0">
            <a:defRPr sz="1000"/>
          </a:pPr>
          <a:r>
            <a:rPr lang="de-DE" sz="1200" b="0" i="0" u="none" strike="noStrike" baseline="30000">
              <a:solidFill>
                <a:srgbClr val="000000"/>
              </a:solidFill>
              <a:latin typeface="Arial"/>
              <a:ea typeface="Arial"/>
              <a:cs typeface="Arial"/>
            </a:rPr>
            <a:t>1)</a:t>
          </a:r>
          <a:r>
            <a:rPr lang="de-DE" sz="1200" b="0" i="0" u="none" strike="noStrike" baseline="0">
              <a:solidFill>
                <a:srgbClr val="000000"/>
              </a:solidFill>
              <a:latin typeface="Arial"/>
              <a:ea typeface="Arial"/>
              <a:cs typeface="Arial"/>
            </a:rPr>
            <a:t> Arbeitslose in vH der Erwerbspersonen (Definition gemäß Eurostat).</a:t>
          </a:r>
        </a:p>
        <a:p xmlns:a="http://schemas.openxmlformats.org/drawingml/2006/main">
          <a:pPr algn="l" rtl="0">
            <a:defRPr sz="1000"/>
          </a:pPr>
          <a:r>
            <a:rPr lang="de-DE" sz="1200" b="0" i="0" u="none" strike="noStrike" baseline="0">
              <a:solidFill>
                <a:srgbClr val="000000"/>
              </a:solidFill>
              <a:latin typeface="Arial"/>
              <a:ea typeface="Arial"/>
              <a:cs typeface="Arial"/>
            </a:rPr>
            <a:t>Quelle: Ameco Datenbank, Stand: November 2013.</a:t>
          </a:r>
        </a:p>
      </cdr:txBody>
    </cdr:sp>
  </cdr:relSizeAnchor>
  <cdr:relSizeAnchor xmlns:cdr="http://schemas.openxmlformats.org/drawingml/2006/chartDrawing">
    <cdr:from>
      <cdr:x>0.2925</cdr:x>
      <cdr:y>0.56625</cdr:y>
    </cdr:from>
    <cdr:to>
      <cdr:x>0.49175</cdr:x>
      <cdr:y>0.65875</cdr:y>
    </cdr:to>
    <cdr:sp macro="" textlink="">
      <cdr:nvSpPr>
        <cdr:cNvPr id="6146" name="Text Box 2"/>
        <cdr:cNvSpPr txBox="1">
          <a:spLocks xmlns:a="http://schemas.openxmlformats.org/drawingml/2006/main" noChangeArrowheads="1"/>
        </cdr:cNvSpPr>
      </cdr:nvSpPr>
      <cdr:spPr bwMode="auto">
        <a:xfrm xmlns:a="http://schemas.openxmlformats.org/drawingml/2006/main">
          <a:off x="2693194" y="3178588"/>
          <a:ext cx="1834594" cy="519239"/>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DD0806"/>
              </a:solidFill>
              <a:latin typeface="Arial"/>
              <a:ea typeface="Arial"/>
              <a:cs typeface="Arial"/>
            </a:rPr>
            <a:t>Niederlande</a:t>
          </a:r>
        </a:p>
      </cdr:txBody>
    </cdr:sp>
  </cdr:relSizeAnchor>
  <cdr:relSizeAnchor xmlns:cdr="http://schemas.openxmlformats.org/drawingml/2006/chartDrawing">
    <cdr:from>
      <cdr:x>0.5115</cdr:x>
      <cdr:y>0.4355</cdr:y>
    </cdr:from>
    <cdr:to>
      <cdr:x>0.72787</cdr:x>
      <cdr:y>0.53725</cdr:y>
    </cdr:to>
    <cdr:sp macro="" textlink="">
      <cdr:nvSpPr>
        <cdr:cNvPr id="6147" name="Text Box 3"/>
        <cdr:cNvSpPr txBox="1">
          <a:spLocks xmlns:a="http://schemas.openxmlformats.org/drawingml/2006/main" noChangeArrowheads="1"/>
        </cdr:cNvSpPr>
      </cdr:nvSpPr>
      <cdr:spPr bwMode="auto">
        <a:xfrm xmlns:a="http://schemas.openxmlformats.org/drawingml/2006/main">
          <a:off x="3541970" y="1881180"/>
          <a:ext cx="1498261" cy="43951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7432" rIns="36576" bIns="27432" anchor="ctr" upright="1"/>
        <a:lstStyle xmlns:a="http://schemas.openxmlformats.org/drawingml/2006/main"/>
        <a:p xmlns:a="http://schemas.openxmlformats.org/drawingml/2006/main">
          <a:pPr algn="ctr" rtl="0">
            <a:defRPr sz="1000"/>
          </a:pPr>
          <a:r>
            <a:rPr lang="de-DE" sz="1800" b="1" i="0" u="none" strike="noStrike" baseline="0" dirty="0">
              <a:solidFill>
                <a:srgbClr val="0000D4"/>
              </a:solidFill>
              <a:latin typeface="Arial"/>
              <a:ea typeface="Arial"/>
              <a:cs typeface="Arial"/>
            </a:rPr>
            <a:t>Dänemark</a:t>
          </a:r>
        </a:p>
      </cdr:txBody>
    </cdr:sp>
  </cdr:relSizeAnchor>
  <cdr:relSizeAnchor xmlns:cdr="http://schemas.openxmlformats.org/drawingml/2006/chartDrawing">
    <cdr:from>
      <cdr:x>0.5235</cdr:x>
      <cdr:y>0.13575</cdr:y>
    </cdr:from>
    <cdr:to>
      <cdr:x>0.7125</cdr:x>
      <cdr:y>0.23325</cdr:y>
    </cdr:to>
    <cdr:sp macro="" textlink="">
      <cdr:nvSpPr>
        <cdr:cNvPr id="6148" name="Text Box 4"/>
        <cdr:cNvSpPr txBox="1">
          <a:spLocks xmlns:a="http://schemas.openxmlformats.org/drawingml/2006/main" noChangeArrowheads="1"/>
        </cdr:cNvSpPr>
      </cdr:nvSpPr>
      <cdr:spPr bwMode="auto">
        <a:xfrm xmlns:a="http://schemas.openxmlformats.org/drawingml/2006/main">
          <a:off x="4820126" y="762019"/>
          <a:ext cx="1740218" cy="54730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00"/>
              </a:solidFill>
              <a:latin typeface="Arial"/>
              <a:ea typeface="Arial"/>
              <a:cs typeface="Arial"/>
            </a:rPr>
            <a:t>Deutschland</a:t>
          </a:r>
        </a:p>
      </cdr:txBody>
    </cdr:sp>
  </cdr:relSizeAnchor>
  <cdr:relSizeAnchor xmlns:cdr="http://schemas.openxmlformats.org/drawingml/2006/chartDrawing">
    <cdr:from>
      <cdr:x>0.76225</cdr:x>
      <cdr:y>0.23325</cdr:y>
    </cdr:from>
    <cdr:to>
      <cdr:x>0.929</cdr:x>
      <cdr:y>0.3345</cdr:y>
    </cdr:to>
    <cdr:sp macro="" textlink="">
      <cdr:nvSpPr>
        <cdr:cNvPr id="6149" name="Text Box 5"/>
        <cdr:cNvSpPr txBox="1">
          <a:spLocks xmlns:a="http://schemas.openxmlformats.org/drawingml/2006/main" noChangeArrowheads="1"/>
        </cdr:cNvSpPr>
      </cdr:nvSpPr>
      <cdr:spPr bwMode="auto">
        <a:xfrm xmlns:a="http://schemas.openxmlformats.org/drawingml/2006/main">
          <a:off x="7018417" y="1309326"/>
          <a:ext cx="1535351" cy="56835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7432" rIns="36576" bIns="27432" anchor="ctr" upright="1"/>
        <a:lstStyle xmlns:a="http://schemas.openxmlformats.org/drawingml/2006/main"/>
        <a:p xmlns:a="http://schemas.openxmlformats.org/drawingml/2006/main">
          <a:pPr algn="ctr" rtl="0">
            <a:defRPr sz="1000"/>
          </a:pPr>
          <a:r>
            <a:rPr lang="de-DE" sz="1800" b="1" i="0" u="none" strike="noStrike" baseline="0">
              <a:solidFill>
                <a:srgbClr val="99CC00"/>
              </a:solidFill>
              <a:latin typeface="Arial"/>
              <a:ea typeface="Arial"/>
              <a:cs typeface="Arial"/>
            </a:rPr>
            <a:t>Belgien</a:t>
          </a:r>
        </a:p>
      </cdr:txBody>
    </cdr:sp>
  </cdr:relSizeAnchor>
</c:userShapes>
</file>

<file path=ppt/drawings/drawing12.xml><?xml version="1.0" encoding="utf-8"?>
<c:userShapes xmlns:c="http://schemas.openxmlformats.org/drawingml/2006/chart">
  <cdr:relSizeAnchor xmlns:cdr="http://schemas.openxmlformats.org/drawingml/2006/chartDrawing">
    <cdr:from>
      <cdr:x>0.507</cdr:x>
      <cdr:y>0.69925</cdr:y>
    </cdr:from>
    <cdr:to>
      <cdr:x>0.75997</cdr:x>
      <cdr:y>0.77425</cdr:y>
    </cdr:to>
    <cdr:sp macro="" textlink="">
      <cdr:nvSpPr>
        <cdr:cNvPr id="1025" name="Text Box 1"/>
        <cdr:cNvSpPr txBox="1">
          <a:spLocks xmlns:a="http://schemas.openxmlformats.org/drawingml/2006/main" noChangeArrowheads="1"/>
        </cdr:cNvSpPr>
      </cdr:nvSpPr>
      <cdr:spPr bwMode="auto">
        <a:xfrm xmlns:a="http://schemas.openxmlformats.org/drawingml/2006/main">
          <a:off x="3510809" y="3071534"/>
          <a:ext cx="1751727" cy="32944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dirty="0">
              <a:solidFill>
                <a:srgbClr val="DD0806"/>
              </a:solidFill>
              <a:latin typeface="Arial"/>
              <a:ea typeface="Arial"/>
              <a:cs typeface="Arial"/>
            </a:rPr>
            <a:t>Deutschland</a:t>
          </a:r>
        </a:p>
      </cdr:txBody>
    </cdr:sp>
  </cdr:relSizeAnchor>
  <cdr:relSizeAnchor xmlns:cdr="http://schemas.openxmlformats.org/drawingml/2006/chartDrawing">
    <cdr:from>
      <cdr:x>0.721</cdr:x>
      <cdr:y>0.3195</cdr:y>
    </cdr:from>
    <cdr:to>
      <cdr:x>0.899</cdr:x>
      <cdr:y>0.414</cdr:y>
    </cdr:to>
    <cdr:sp macro="" textlink="">
      <cdr:nvSpPr>
        <cdr:cNvPr id="1026" name="Text Box 2"/>
        <cdr:cNvSpPr txBox="1">
          <a:spLocks xmlns:a="http://schemas.openxmlformats.org/drawingml/2006/main" noChangeArrowheads="1"/>
        </cdr:cNvSpPr>
      </cdr:nvSpPr>
      <cdr:spPr bwMode="auto">
        <a:xfrm xmlns:a="http://schemas.openxmlformats.org/drawingml/2006/main">
          <a:off x="6638608" y="1793481"/>
          <a:ext cx="1638935" cy="53046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6411"/>
              </a:solidFill>
              <a:latin typeface="Arial"/>
              <a:ea typeface="Arial"/>
              <a:cs typeface="Arial"/>
            </a:rPr>
            <a:t>Frankreich</a:t>
          </a:r>
        </a:p>
      </cdr:txBody>
    </cdr:sp>
  </cdr:relSizeAnchor>
  <cdr:relSizeAnchor xmlns:cdr="http://schemas.openxmlformats.org/drawingml/2006/chartDrawing">
    <cdr:from>
      <cdr:x>0.75</cdr:x>
      <cdr:y>0.1235</cdr:y>
    </cdr:from>
    <cdr:to>
      <cdr:x>0.883</cdr:x>
      <cdr:y>0.21775</cdr:y>
    </cdr:to>
    <cdr:sp macro="" textlink="">
      <cdr:nvSpPr>
        <cdr:cNvPr id="1027" name="Text Box 3"/>
        <cdr:cNvSpPr txBox="1">
          <a:spLocks xmlns:a="http://schemas.openxmlformats.org/drawingml/2006/main" noChangeArrowheads="1"/>
        </cdr:cNvSpPr>
      </cdr:nvSpPr>
      <cdr:spPr bwMode="auto">
        <a:xfrm xmlns:a="http://schemas.openxmlformats.org/drawingml/2006/main">
          <a:off x="6905625" y="693255"/>
          <a:ext cx="1224598" cy="52906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FF6600"/>
              </a:solidFill>
              <a:latin typeface="Arial"/>
              <a:ea typeface="Arial"/>
              <a:cs typeface="Arial"/>
            </a:rPr>
            <a:t>Italien</a:t>
          </a:r>
        </a:p>
      </cdr:txBody>
    </cdr:sp>
  </cdr:relSizeAnchor>
  <cdr:relSizeAnchor xmlns:cdr="http://schemas.openxmlformats.org/drawingml/2006/chartDrawing">
    <cdr:from>
      <cdr:x>0.4395</cdr:x>
      <cdr:y>0.1585</cdr:y>
    </cdr:from>
    <cdr:to>
      <cdr:x>0.6185</cdr:x>
      <cdr:y>0.25475</cdr:y>
    </cdr:to>
    <cdr:sp macro="" textlink="">
      <cdr:nvSpPr>
        <cdr:cNvPr id="1028" name="Text Box 4"/>
        <cdr:cNvSpPr txBox="1">
          <a:spLocks xmlns:a="http://schemas.openxmlformats.org/drawingml/2006/main" noChangeArrowheads="1"/>
        </cdr:cNvSpPr>
      </cdr:nvSpPr>
      <cdr:spPr bwMode="auto">
        <a:xfrm xmlns:a="http://schemas.openxmlformats.org/drawingml/2006/main">
          <a:off x="4046696" y="889724"/>
          <a:ext cx="1648143" cy="54029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D4"/>
              </a:solidFill>
              <a:latin typeface="Arial"/>
              <a:ea typeface="Arial"/>
              <a:cs typeface="Arial"/>
            </a:rPr>
            <a:t>Südeuropa</a:t>
          </a:r>
          <a:r>
            <a:rPr lang="de-DE" sz="1600" b="1" i="0" u="none" strike="noStrike" baseline="30000">
              <a:solidFill>
                <a:srgbClr val="0000D4"/>
              </a:solidFill>
              <a:latin typeface="Arial"/>
              <a:ea typeface="Arial"/>
              <a:cs typeface="Arial"/>
            </a:rPr>
            <a:t>2)</a:t>
          </a:r>
        </a:p>
      </cdr:txBody>
    </cdr:sp>
  </cdr:relSizeAnchor>
  <cdr:relSizeAnchor xmlns:cdr="http://schemas.openxmlformats.org/drawingml/2006/chartDrawing">
    <cdr:from>
      <cdr:x>0.082</cdr:x>
      <cdr:y>0.879</cdr:y>
    </cdr:from>
    <cdr:to>
      <cdr:x>0.96075</cdr:x>
      <cdr:y>0.99975</cdr:y>
    </cdr:to>
    <cdr:sp macro="" textlink="">
      <cdr:nvSpPr>
        <cdr:cNvPr id="1029" name="Text Box 5"/>
        <cdr:cNvSpPr txBox="1">
          <a:spLocks xmlns:a="http://schemas.openxmlformats.org/drawingml/2006/main" noChangeArrowheads="1"/>
        </cdr:cNvSpPr>
      </cdr:nvSpPr>
      <cdr:spPr bwMode="auto">
        <a:xfrm xmlns:a="http://schemas.openxmlformats.org/drawingml/2006/main">
          <a:off x="755015" y="4934179"/>
          <a:ext cx="8091091" cy="67781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18288" rIns="0" bIns="18288" anchor="ctr" upright="1"/>
        <a:lstStyle xmlns:a="http://schemas.openxmlformats.org/drawingml/2006/main"/>
        <a:p xmlns:a="http://schemas.openxmlformats.org/drawingml/2006/main">
          <a:pPr algn="l" rtl="0">
            <a:lnSpc>
              <a:spcPts val="1100"/>
            </a:lnSpc>
            <a:defRPr sz="1000"/>
          </a:pPr>
          <a:r>
            <a:rPr lang="de-DE" sz="1000" b="0" i="0" u="none" strike="noStrike" baseline="30000">
              <a:solidFill>
                <a:srgbClr val="000000"/>
              </a:solidFill>
              <a:latin typeface="Arial"/>
              <a:ea typeface="Arial"/>
              <a:cs typeface="Arial"/>
            </a:rPr>
            <a:t>1)</a:t>
          </a:r>
          <a:r>
            <a:rPr lang="de-DE" sz="1000" b="0" i="0" u="none" strike="noStrike" baseline="0">
              <a:solidFill>
                <a:srgbClr val="000000"/>
              </a:solidFill>
              <a:latin typeface="Arial"/>
              <a:ea typeface="Arial"/>
              <a:cs typeface="Arial"/>
            </a:rPr>
            <a:t> Brutteinkommen aus unselbständiger Arbeit je Beschäftigten dividiert durch reales Bruttoinlandsprodukt je Erwerbstätigen. </a:t>
          </a:r>
          <a:r>
            <a:rPr lang="de-DE" sz="1000" b="0" i="0" u="none" strike="noStrike" baseline="30000">
              <a:solidFill>
                <a:srgbClr val="000000"/>
              </a:solidFill>
              <a:latin typeface="Arial"/>
              <a:ea typeface="Arial"/>
              <a:cs typeface="Arial"/>
            </a:rPr>
            <a:t>2)</a:t>
          </a:r>
          <a:r>
            <a:rPr lang="de-DE" sz="1000" b="0" i="0" u="none" strike="noStrike" baseline="0">
              <a:solidFill>
                <a:srgbClr val="000000"/>
              </a:solidFill>
              <a:latin typeface="Arial"/>
              <a:ea typeface="Arial"/>
              <a:cs typeface="Arial"/>
            </a:rPr>
            <a:t> Spanien, Portugal und Griechenland. </a:t>
          </a:r>
        </a:p>
        <a:p xmlns:a="http://schemas.openxmlformats.org/drawingml/2006/main">
          <a:pPr algn="l" rtl="0">
            <a:defRPr sz="1000"/>
          </a:pPr>
          <a:r>
            <a:rPr lang="de-DE" sz="1000" b="0" i="0" u="none" strike="noStrike" baseline="0">
              <a:solidFill>
                <a:srgbClr val="000000"/>
              </a:solidFill>
              <a:latin typeface="Arial"/>
              <a:ea typeface="Arial"/>
              <a:cs typeface="Arial"/>
            </a:rPr>
            <a:t>Quelle: Ameco Datenbank (Stand: November 2013); Werte für 2013 Schätzung der EU-Kommission.</a:t>
          </a:r>
        </a:p>
      </cdr:txBody>
    </cdr:sp>
  </cdr:relSizeAnchor>
</c:userShapes>
</file>

<file path=ppt/drawings/drawing13.xml><?xml version="1.0" encoding="utf-8"?>
<c:userShapes xmlns:c="http://schemas.openxmlformats.org/drawingml/2006/chart">
  <cdr:relSizeAnchor xmlns:cdr="http://schemas.openxmlformats.org/drawingml/2006/chartDrawing">
    <cdr:from>
      <cdr:x>0.507</cdr:x>
      <cdr:y>0.69925</cdr:y>
    </cdr:from>
    <cdr:to>
      <cdr:x>0.77037</cdr:x>
      <cdr:y>0.77425</cdr:y>
    </cdr:to>
    <cdr:sp macro="" textlink="">
      <cdr:nvSpPr>
        <cdr:cNvPr id="2049" name="Text Box 1"/>
        <cdr:cNvSpPr txBox="1">
          <a:spLocks xmlns:a="http://schemas.openxmlformats.org/drawingml/2006/main" noChangeArrowheads="1"/>
        </cdr:cNvSpPr>
      </cdr:nvSpPr>
      <cdr:spPr bwMode="auto">
        <a:xfrm xmlns:a="http://schemas.openxmlformats.org/drawingml/2006/main">
          <a:off x="3510809" y="3071534"/>
          <a:ext cx="1823735" cy="32944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dirty="0">
              <a:solidFill>
                <a:srgbClr val="DD0806"/>
              </a:solidFill>
              <a:latin typeface="Arial"/>
              <a:ea typeface="Arial"/>
              <a:cs typeface="Arial"/>
            </a:rPr>
            <a:t>Deutschland</a:t>
          </a:r>
        </a:p>
      </cdr:txBody>
    </cdr:sp>
  </cdr:relSizeAnchor>
  <cdr:relSizeAnchor xmlns:cdr="http://schemas.openxmlformats.org/drawingml/2006/chartDrawing">
    <cdr:from>
      <cdr:x>0.5825</cdr:x>
      <cdr:y>0.48225</cdr:y>
    </cdr:from>
    <cdr:to>
      <cdr:x>0.7605</cdr:x>
      <cdr:y>0.5765</cdr:y>
    </cdr:to>
    <cdr:sp macro="" textlink="">
      <cdr:nvSpPr>
        <cdr:cNvPr id="2050" name="Text Box 2"/>
        <cdr:cNvSpPr txBox="1">
          <a:spLocks xmlns:a="http://schemas.openxmlformats.org/drawingml/2006/main" noChangeArrowheads="1"/>
        </cdr:cNvSpPr>
      </cdr:nvSpPr>
      <cdr:spPr bwMode="auto">
        <a:xfrm xmlns:a="http://schemas.openxmlformats.org/drawingml/2006/main">
          <a:off x="5363369" y="2707062"/>
          <a:ext cx="1638935" cy="52906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6411"/>
              </a:solidFill>
              <a:latin typeface="Arial"/>
              <a:ea typeface="Arial"/>
              <a:cs typeface="Arial"/>
            </a:rPr>
            <a:t>Frankreich</a:t>
          </a:r>
        </a:p>
      </cdr:txBody>
    </cdr:sp>
  </cdr:relSizeAnchor>
  <cdr:relSizeAnchor xmlns:cdr="http://schemas.openxmlformats.org/drawingml/2006/chartDrawing">
    <cdr:from>
      <cdr:x>0.72</cdr:x>
      <cdr:y>0.265</cdr:y>
    </cdr:from>
    <cdr:to>
      <cdr:x>0.85325</cdr:x>
      <cdr:y>0.36075</cdr:y>
    </cdr:to>
    <cdr:sp macro="" textlink="">
      <cdr:nvSpPr>
        <cdr:cNvPr id="2051" name="Text Box 3"/>
        <cdr:cNvSpPr txBox="1">
          <a:spLocks xmlns:a="http://schemas.openxmlformats.org/drawingml/2006/main" noChangeArrowheads="1"/>
        </cdr:cNvSpPr>
      </cdr:nvSpPr>
      <cdr:spPr bwMode="auto">
        <a:xfrm xmlns:a="http://schemas.openxmlformats.org/drawingml/2006/main">
          <a:off x="6629400" y="1487551"/>
          <a:ext cx="1226899" cy="53748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FF6600"/>
              </a:solidFill>
              <a:latin typeface="Arial"/>
              <a:ea typeface="Arial"/>
              <a:cs typeface="Arial"/>
            </a:rPr>
            <a:t>Italien</a:t>
          </a:r>
        </a:p>
      </cdr:txBody>
    </cdr:sp>
  </cdr:relSizeAnchor>
  <cdr:relSizeAnchor xmlns:cdr="http://schemas.openxmlformats.org/drawingml/2006/chartDrawing">
    <cdr:from>
      <cdr:x>0.36425</cdr:x>
      <cdr:y>0.25425</cdr:y>
    </cdr:from>
    <cdr:to>
      <cdr:x>0.543</cdr:x>
      <cdr:y>0.3505</cdr:y>
    </cdr:to>
    <cdr:sp macro="" textlink="">
      <cdr:nvSpPr>
        <cdr:cNvPr id="2052" name="Text Box 4"/>
        <cdr:cNvSpPr txBox="1">
          <a:spLocks xmlns:a="http://schemas.openxmlformats.org/drawingml/2006/main" noChangeArrowheads="1"/>
        </cdr:cNvSpPr>
      </cdr:nvSpPr>
      <cdr:spPr bwMode="auto">
        <a:xfrm xmlns:a="http://schemas.openxmlformats.org/drawingml/2006/main">
          <a:off x="3353832" y="1427207"/>
          <a:ext cx="1645841" cy="54029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400" b="1" i="0" u="none" strike="noStrike" baseline="0" dirty="0">
              <a:solidFill>
                <a:srgbClr val="0000D4"/>
              </a:solidFill>
              <a:latin typeface="Arial"/>
              <a:ea typeface="Arial"/>
              <a:cs typeface="Arial"/>
            </a:rPr>
            <a:t>Südeuropa</a:t>
          </a:r>
          <a:r>
            <a:rPr lang="de-DE" sz="1400" b="1" i="0" u="none" strike="noStrike" baseline="30000" dirty="0">
              <a:solidFill>
                <a:srgbClr val="0000D4"/>
              </a:solidFill>
              <a:latin typeface="Arial"/>
              <a:ea typeface="Arial"/>
              <a:cs typeface="Arial"/>
            </a:rPr>
            <a:t>2</a:t>
          </a:r>
          <a:r>
            <a:rPr lang="de-DE" sz="1600" b="1" i="0" u="none" strike="noStrike" baseline="30000" dirty="0">
              <a:solidFill>
                <a:srgbClr val="0000D4"/>
              </a:solidFill>
              <a:latin typeface="Arial"/>
              <a:ea typeface="Arial"/>
              <a:cs typeface="Arial"/>
            </a:rPr>
            <a:t>)</a:t>
          </a:r>
        </a:p>
      </cdr:txBody>
    </cdr:sp>
  </cdr:relSizeAnchor>
  <cdr:relSizeAnchor xmlns:cdr="http://schemas.openxmlformats.org/drawingml/2006/chartDrawing">
    <cdr:from>
      <cdr:x>0.082</cdr:x>
      <cdr:y>0.879</cdr:y>
    </cdr:from>
    <cdr:to>
      <cdr:x>0.96075</cdr:x>
      <cdr:y>0.99975</cdr:y>
    </cdr:to>
    <cdr:sp macro="" textlink="">
      <cdr:nvSpPr>
        <cdr:cNvPr id="2053" name="Text Box 5"/>
        <cdr:cNvSpPr txBox="1">
          <a:spLocks xmlns:a="http://schemas.openxmlformats.org/drawingml/2006/main" noChangeArrowheads="1"/>
        </cdr:cNvSpPr>
      </cdr:nvSpPr>
      <cdr:spPr bwMode="auto">
        <a:xfrm xmlns:a="http://schemas.openxmlformats.org/drawingml/2006/main">
          <a:off x="755015" y="4934179"/>
          <a:ext cx="8091091" cy="67781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18288" rIns="0" bIns="18288" anchor="ctr" upright="1"/>
        <a:lstStyle xmlns:a="http://schemas.openxmlformats.org/drawingml/2006/main"/>
        <a:p xmlns:a="http://schemas.openxmlformats.org/drawingml/2006/main">
          <a:pPr algn="l" rtl="0">
            <a:lnSpc>
              <a:spcPts val="1100"/>
            </a:lnSpc>
            <a:defRPr sz="1000"/>
          </a:pPr>
          <a:r>
            <a:rPr lang="de-DE" sz="1000" b="0" i="0" u="none" strike="noStrike" baseline="30000">
              <a:solidFill>
                <a:srgbClr val="000000"/>
              </a:solidFill>
              <a:latin typeface="Arial"/>
              <a:ea typeface="Arial"/>
              <a:cs typeface="Arial"/>
            </a:rPr>
            <a:t>1)</a:t>
          </a:r>
          <a:r>
            <a:rPr lang="de-DE" sz="1000" b="0" i="0" u="none" strike="noStrike" baseline="0">
              <a:solidFill>
                <a:srgbClr val="000000"/>
              </a:solidFill>
              <a:latin typeface="Arial"/>
              <a:ea typeface="Arial"/>
              <a:cs typeface="Arial"/>
            </a:rPr>
            <a:t> Index des Deflators des Bruttoinlandsprodukts 1999 = 100. </a:t>
          </a:r>
          <a:r>
            <a:rPr lang="de-DE" sz="1000" b="0" i="0" u="none" strike="noStrike" baseline="30000">
              <a:solidFill>
                <a:srgbClr val="000000"/>
              </a:solidFill>
              <a:latin typeface="Arial"/>
              <a:ea typeface="Arial"/>
              <a:cs typeface="Arial"/>
            </a:rPr>
            <a:t>2)</a:t>
          </a:r>
          <a:r>
            <a:rPr lang="de-DE" sz="1000" b="0" i="0" u="none" strike="noStrike" baseline="0">
              <a:solidFill>
                <a:srgbClr val="000000"/>
              </a:solidFill>
              <a:latin typeface="Arial"/>
              <a:ea typeface="Arial"/>
              <a:cs typeface="Arial"/>
            </a:rPr>
            <a:t> Spanien, Portugal und Griechenland, gewichtet mit realem BIP. </a:t>
          </a:r>
        </a:p>
        <a:p xmlns:a="http://schemas.openxmlformats.org/drawingml/2006/main">
          <a:pPr algn="l" rtl="0">
            <a:lnSpc>
              <a:spcPts val="1000"/>
            </a:lnSpc>
            <a:defRPr sz="1000"/>
          </a:pPr>
          <a:r>
            <a:rPr lang="de-DE" sz="1000" b="0" i="0" u="none" strike="noStrike" baseline="0">
              <a:solidFill>
                <a:srgbClr val="000000"/>
              </a:solidFill>
              <a:latin typeface="Arial"/>
              <a:ea typeface="Arial"/>
              <a:cs typeface="Arial"/>
            </a:rPr>
            <a:t>Quelle: Ameco Datenbank (Stand: November 2013); Werte für 2013 Schätzung der EU-Kommission.</a:t>
          </a:r>
        </a:p>
      </cdr:txBody>
    </cdr:sp>
  </cdr:relSizeAnchor>
</c:userShapes>
</file>

<file path=ppt/drawings/drawing14.xml><?xml version="1.0" encoding="utf-8"?>
<c:userShapes xmlns:c="http://schemas.openxmlformats.org/drawingml/2006/chart">
  <cdr:relSizeAnchor xmlns:cdr="http://schemas.openxmlformats.org/drawingml/2006/chartDrawing">
    <cdr:from>
      <cdr:x>0</cdr:x>
      <cdr:y>0.79875</cdr:y>
    </cdr:from>
    <cdr:to>
      <cdr:x>1</cdr:x>
      <cdr:y>1</cdr:y>
    </cdr:to>
    <cdr:sp macro="" textlink="">
      <cdr:nvSpPr>
        <cdr:cNvPr id="21505" name="Text Box 1"/>
        <cdr:cNvSpPr txBox="1">
          <a:spLocks xmlns:a="http://schemas.openxmlformats.org/drawingml/2006/main" noChangeArrowheads="1"/>
        </cdr:cNvSpPr>
      </cdr:nvSpPr>
      <cdr:spPr bwMode="auto">
        <a:xfrm xmlns:a="http://schemas.openxmlformats.org/drawingml/2006/main">
          <a:off x="0" y="4483703"/>
          <a:ext cx="9207500" cy="112969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22860" rIns="0" bIns="22860" anchor="ctr" upright="1"/>
        <a:lstStyle xmlns:a="http://schemas.openxmlformats.org/drawingml/2006/main"/>
        <a:p xmlns:a="http://schemas.openxmlformats.org/drawingml/2006/main">
          <a:pPr algn="l" rtl="0">
            <a:defRPr sz="1000"/>
          </a:pPr>
          <a:r>
            <a:rPr lang="de-DE" b="0" i="0" u="none" strike="noStrike" baseline="30000" dirty="0">
              <a:solidFill>
                <a:srgbClr val="000000"/>
              </a:solidFill>
              <a:latin typeface="Arial"/>
              <a:ea typeface="Arial"/>
              <a:cs typeface="Arial"/>
            </a:rPr>
            <a:t>1)</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Unemployed</a:t>
          </a:r>
          <a:r>
            <a:rPr lang="de-DE" b="0" i="0" u="none" strike="noStrike" baseline="0" dirty="0">
              <a:solidFill>
                <a:srgbClr val="000000"/>
              </a:solidFill>
              <a:latin typeface="Arial"/>
              <a:ea typeface="Arial"/>
              <a:cs typeface="Arial"/>
            </a:rPr>
            <a:t> in % </a:t>
          </a:r>
          <a:r>
            <a:rPr lang="de-DE" b="0" i="0" u="none" strike="noStrike" baseline="0" dirty="0" err="1">
              <a:solidFill>
                <a:srgbClr val="000000"/>
              </a:solidFill>
              <a:latin typeface="Arial"/>
              <a:ea typeface="Arial"/>
              <a:cs typeface="Arial"/>
            </a:rPr>
            <a:t>of</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employed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and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unemployed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persons</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definition</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by</a:t>
          </a:r>
          <a:r>
            <a:rPr lang="de-DE" b="0" i="0" u="none" strike="noStrike" baseline="0" dirty="0">
              <a:solidFill>
                <a:srgbClr val="000000"/>
              </a:solidFill>
              <a:latin typeface="Arial"/>
              <a:ea typeface="Arial"/>
              <a:cs typeface="Arial"/>
            </a:rPr>
            <a:t> Eurostat, </a:t>
          </a:r>
          <a:r>
            <a:rPr lang="de-DE" b="0" i="0" u="none" strike="noStrike" baseline="0" dirty="0" err="1">
              <a:solidFill>
                <a:srgbClr val="000000"/>
              </a:solidFill>
              <a:latin typeface="Arial"/>
              <a:ea typeface="Arial"/>
              <a:cs typeface="Arial"/>
            </a:rPr>
            <a:t>left</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scale</a:t>
          </a:r>
          <a:r>
            <a:rPr lang="de-DE" b="0" i="0" u="none" strike="noStrike" baseline="0" dirty="0">
              <a:solidFill>
                <a:srgbClr val="000000"/>
              </a:solidFill>
              <a:latin typeface="Arial"/>
              <a:ea typeface="Arial"/>
              <a:cs typeface="Arial"/>
            </a:rPr>
            <a:t>. </a:t>
          </a:r>
          <a:r>
            <a:rPr lang="de-DE" b="0" i="0" u="none" strike="noStrike" baseline="30000" dirty="0">
              <a:solidFill>
                <a:srgbClr val="000000"/>
              </a:solidFill>
              <a:latin typeface="Arial"/>
              <a:ea typeface="Arial"/>
              <a:cs typeface="Arial"/>
            </a:rPr>
            <a:t>2)</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Compensation</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of</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employees</a:t>
          </a:r>
          <a:r>
            <a:rPr lang="de-DE" b="0" i="0" u="none" strike="noStrike" baseline="0" dirty="0">
              <a:solidFill>
                <a:srgbClr val="000000"/>
              </a:solidFill>
              <a:latin typeface="Arial"/>
              <a:ea typeface="Arial"/>
              <a:cs typeface="Arial"/>
            </a:rPr>
            <a:t> per </a:t>
          </a:r>
          <a:r>
            <a:rPr lang="de-DE" b="0" i="0" u="none" strike="noStrike" baseline="0" dirty="0" err="1">
              <a:solidFill>
                <a:srgbClr val="000000"/>
              </a:solidFill>
              <a:latin typeface="Arial"/>
              <a:ea typeface="Arial"/>
              <a:cs typeface="Arial"/>
            </a:rPr>
            <a:t>hour</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actually</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worked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deflated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by</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the</a:t>
          </a:r>
          <a:r>
            <a:rPr lang="de-DE" b="0" i="0" u="none" strike="noStrike" baseline="0" dirty="0">
              <a:solidFill>
                <a:srgbClr val="000000"/>
              </a:solidFill>
              <a:latin typeface="Arial"/>
              <a:ea typeface="Arial"/>
              <a:cs typeface="Arial"/>
            </a:rPr>
            <a:t> GDP-</a:t>
          </a:r>
          <a:r>
            <a:rPr lang="de-DE" b="0" i="0" u="none" strike="noStrike" baseline="0" dirty="0" err="1">
              <a:solidFill>
                <a:srgbClr val="000000"/>
              </a:solidFill>
              <a:latin typeface="Arial"/>
              <a:ea typeface="Arial"/>
              <a:cs typeface="Arial"/>
            </a:rPr>
            <a:t>deflator</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right</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scale</a:t>
          </a:r>
          <a:r>
            <a:rPr lang="de-DE" b="0" i="0" u="none" strike="noStrike" baseline="0" dirty="0">
              <a:solidFill>
                <a:srgbClr val="000000"/>
              </a:solidFill>
              <a:latin typeface="Arial"/>
              <a:ea typeface="Arial"/>
              <a:cs typeface="Arial"/>
            </a:rPr>
            <a:t>. </a:t>
          </a:r>
          <a:r>
            <a:rPr lang="de-DE" b="0" i="0" u="none" strike="noStrike" baseline="30000" dirty="0">
              <a:solidFill>
                <a:srgbClr val="000000"/>
              </a:solidFill>
              <a:latin typeface="Arial"/>
              <a:ea typeface="Arial"/>
              <a:cs typeface="Arial"/>
            </a:rPr>
            <a:t>3)</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Compensation</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of</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employees</a:t>
          </a:r>
          <a:r>
            <a:rPr lang="de-DE" b="0" i="0" u="none" strike="noStrike" baseline="0" dirty="0">
              <a:solidFill>
                <a:srgbClr val="000000"/>
              </a:solidFill>
              <a:latin typeface="Arial"/>
              <a:ea typeface="Arial"/>
              <a:cs typeface="Arial"/>
            </a:rPr>
            <a:t> per </a:t>
          </a:r>
          <a:r>
            <a:rPr lang="de-DE" b="0" i="0" u="none" strike="noStrike" baseline="0" dirty="0" err="1">
              <a:solidFill>
                <a:srgbClr val="000000"/>
              </a:solidFill>
              <a:latin typeface="Arial"/>
              <a:ea typeface="Arial"/>
              <a:cs typeface="Arial"/>
            </a:rPr>
            <a:t>hour</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actually</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worked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deflated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by</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the</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deflator</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of</a:t>
          </a:r>
          <a:r>
            <a:rPr lang="de-DE" b="0" i="0" u="none" strike="noStrike" baseline="0" dirty="0">
              <a:solidFill>
                <a:srgbClr val="000000"/>
              </a:solidFill>
              <a:latin typeface="Arial"/>
              <a:ea typeface="Arial"/>
              <a:cs typeface="Arial"/>
            </a:rPr>
            <a:t> private </a:t>
          </a:r>
          <a:r>
            <a:rPr lang="de-DE" b="0" i="0" u="none" strike="noStrike" baseline="0" dirty="0" err="1">
              <a:solidFill>
                <a:srgbClr val="000000"/>
              </a:solidFill>
              <a:latin typeface="Arial"/>
              <a:ea typeface="Arial"/>
              <a:cs typeface="Arial"/>
            </a:rPr>
            <a:t>consumption</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right</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scale</a:t>
          </a:r>
          <a:r>
            <a:rPr lang="de-DE" b="0" i="0" u="none" strike="noStrike" baseline="0" dirty="0">
              <a:solidFill>
                <a:srgbClr val="000000"/>
              </a:solidFill>
              <a:latin typeface="Arial"/>
              <a:ea typeface="Arial"/>
              <a:cs typeface="Arial"/>
            </a:rPr>
            <a:t>. </a:t>
          </a:r>
        </a:p>
        <a:p xmlns:a="http://schemas.openxmlformats.org/drawingml/2006/main">
          <a:pPr algn="l" rtl="0">
            <a:defRPr sz="1000"/>
          </a:pPr>
          <a:r>
            <a:rPr lang="de-DE" b="0" i="0" u="none" strike="noStrike" baseline="0" dirty="0">
              <a:solidFill>
                <a:srgbClr val="000000"/>
              </a:solidFill>
              <a:latin typeface="Arial"/>
              <a:ea typeface="Arial"/>
              <a:cs typeface="Arial"/>
            </a:rPr>
            <a:t>Source: </a:t>
          </a:r>
          <a:r>
            <a:rPr lang="de-DE" b="0" i="0" u="none" strike="noStrike" baseline="0" dirty="0" err="1">
              <a:solidFill>
                <a:srgbClr val="000000"/>
              </a:solidFill>
              <a:latin typeface="Arial"/>
              <a:ea typeface="Arial"/>
              <a:cs typeface="Arial"/>
            </a:rPr>
            <a:t>Ameco</a:t>
          </a:r>
          <a:r>
            <a:rPr lang="de-DE" b="0" i="0" u="none" strike="noStrike" baseline="0" dirty="0">
              <a:solidFill>
                <a:srgbClr val="000000"/>
              </a:solidFill>
              <a:latin typeface="Arial"/>
              <a:ea typeface="Arial"/>
              <a:cs typeface="Arial"/>
            </a:rPr>
            <a:t> (May 2013), </a:t>
          </a:r>
          <a:r>
            <a:rPr lang="de-DE" b="0" i="0" u="none" strike="noStrike" baseline="0" dirty="0" err="1">
              <a:solidFill>
                <a:srgbClr val="000000"/>
              </a:solidFill>
              <a:latin typeface="Arial"/>
              <a:ea typeface="Arial"/>
              <a:cs typeface="Arial"/>
            </a:rPr>
            <a:t>values</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for</a:t>
          </a:r>
          <a:r>
            <a:rPr lang="de-DE" b="0" i="0" u="none" strike="noStrike" baseline="0" dirty="0">
              <a:solidFill>
                <a:srgbClr val="000000"/>
              </a:solidFill>
              <a:latin typeface="Arial"/>
              <a:ea typeface="Arial"/>
              <a:cs typeface="Arial"/>
            </a:rPr>
            <a:t> 2013 </a:t>
          </a:r>
          <a:r>
            <a:rPr lang="de-DE" b="0" i="0" u="none" strike="noStrike" baseline="0" dirty="0" err="1">
              <a:solidFill>
                <a:srgbClr val="000000"/>
              </a:solidFill>
              <a:latin typeface="Arial"/>
              <a:ea typeface="Arial"/>
              <a:cs typeface="Arial"/>
            </a:rPr>
            <a:t>estimates</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by</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the</a:t>
          </a:r>
          <a:r>
            <a:rPr lang="de-DE" b="0" i="0" u="none" strike="noStrike" baseline="0" dirty="0">
              <a:solidFill>
                <a:srgbClr val="000000"/>
              </a:solidFill>
              <a:latin typeface="Arial"/>
              <a:ea typeface="Arial"/>
              <a:cs typeface="Arial"/>
            </a:rPr>
            <a:t> EU-</a:t>
          </a:r>
          <a:r>
            <a:rPr lang="de-DE" b="0" i="0" u="none" strike="noStrike" baseline="0" dirty="0" err="1">
              <a:solidFill>
                <a:srgbClr val="000000"/>
              </a:solidFill>
              <a:latin typeface="Arial"/>
              <a:ea typeface="Arial"/>
              <a:cs typeface="Arial"/>
            </a:rPr>
            <a:t>Commission</a:t>
          </a:r>
          <a:r>
            <a:rPr lang="de-DE" b="0" i="0" u="none" strike="noStrike" baseline="0" dirty="0">
              <a:solidFill>
                <a:srgbClr val="000000"/>
              </a:solidFill>
              <a:latin typeface="Arial"/>
              <a:ea typeface="Arial"/>
              <a:cs typeface="Arial"/>
            </a:rPr>
            <a:t>.</a:t>
          </a:r>
        </a:p>
      </cdr:txBody>
    </cdr:sp>
  </cdr:relSizeAnchor>
  <cdr:relSizeAnchor xmlns:cdr="http://schemas.openxmlformats.org/drawingml/2006/chartDrawing">
    <cdr:from>
      <cdr:x>0.54525</cdr:x>
      <cdr:y>0.159</cdr:y>
    </cdr:from>
    <cdr:to>
      <cdr:x>0.84275</cdr:x>
      <cdr:y>0.25375</cdr:y>
    </cdr:to>
    <cdr:sp macro="" textlink="">
      <cdr:nvSpPr>
        <cdr:cNvPr id="21506" name="Text Box 2"/>
        <cdr:cNvSpPr txBox="1">
          <a:spLocks xmlns:a="http://schemas.openxmlformats.org/drawingml/2006/main" noChangeArrowheads="1"/>
        </cdr:cNvSpPr>
      </cdr:nvSpPr>
      <cdr:spPr bwMode="auto">
        <a:xfrm xmlns:a="http://schemas.openxmlformats.org/drawingml/2006/main">
          <a:off x="5020389" y="892531"/>
          <a:ext cx="2739232" cy="531869"/>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400" b="1" i="0" u="none" strike="noStrike" baseline="0" dirty="0">
              <a:solidFill>
                <a:srgbClr val="DD0806"/>
              </a:solidFill>
              <a:latin typeface="Arial"/>
              <a:ea typeface="Arial"/>
              <a:cs typeface="Arial"/>
            </a:rPr>
            <a:t>Rate </a:t>
          </a:r>
          <a:r>
            <a:rPr lang="de-DE" sz="1400" b="1" i="0" u="none" strike="noStrike" baseline="0" dirty="0" err="1">
              <a:solidFill>
                <a:srgbClr val="DD0806"/>
              </a:solidFill>
              <a:latin typeface="Arial"/>
              <a:ea typeface="Arial"/>
              <a:cs typeface="Arial"/>
            </a:rPr>
            <a:t>of</a:t>
          </a:r>
          <a:r>
            <a:rPr lang="de-DE" sz="1400" b="1" i="0" u="none" strike="noStrike" baseline="0" dirty="0">
              <a:solidFill>
                <a:srgbClr val="DD0806"/>
              </a:solidFill>
              <a:latin typeface="Arial"/>
              <a:ea typeface="Arial"/>
              <a:cs typeface="Arial"/>
            </a:rPr>
            <a:t> Unemployment</a:t>
          </a:r>
          <a:r>
            <a:rPr lang="de-DE" sz="1400" b="1" i="0" u="none" strike="noStrike" baseline="30000" dirty="0">
              <a:solidFill>
                <a:srgbClr val="DD0806"/>
              </a:solidFill>
              <a:latin typeface="Arial"/>
              <a:ea typeface="Arial"/>
              <a:cs typeface="Arial"/>
            </a:rPr>
            <a:t>1</a:t>
          </a:r>
          <a:r>
            <a:rPr lang="de-DE" sz="1600" b="1" i="0" u="none" strike="noStrike" baseline="30000" dirty="0">
              <a:solidFill>
                <a:srgbClr val="DD0806"/>
              </a:solidFill>
              <a:latin typeface="Arial"/>
              <a:ea typeface="Arial"/>
              <a:cs typeface="Arial"/>
            </a:rPr>
            <a:t>)</a:t>
          </a:r>
        </a:p>
      </cdr:txBody>
    </cdr:sp>
  </cdr:relSizeAnchor>
  <cdr:relSizeAnchor xmlns:cdr="http://schemas.openxmlformats.org/drawingml/2006/chartDrawing">
    <cdr:from>
      <cdr:x>0.54525</cdr:x>
      <cdr:y>0.5485</cdr:y>
    </cdr:from>
    <cdr:to>
      <cdr:x>0.8785</cdr:x>
      <cdr:y>0.6845</cdr:y>
    </cdr:to>
    <cdr:sp macro="" textlink="">
      <cdr:nvSpPr>
        <cdr:cNvPr id="21507" name="Text Box 3"/>
        <cdr:cNvSpPr txBox="1">
          <a:spLocks xmlns:a="http://schemas.openxmlformats.org/drawingml/2006/main" noChangeArrowheads="1"/>
        </cdr:cNvSpPr>
      </cdr:nvSpPr>
      <cdr:spPr bwMode="auto">
        <a:xfrm xmlns:a="http://schemas.openxmlformats.org/drawingml/2006/main">
          <a:off x="5020389" y="3078950"/>
          <a:ext cx="3068400" cy="763422"/>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400" b="1" i="0" u="none" strike="noStrike" baseline="0" dirty="0">
              <a:solidFill>
                <a:srgbClr val="1FB714"/>
              </a:solidFill>
              <a:latin typeface="Arial"/>
              <a:ea typeface="Arial"/>
              <a:cs typeface="Arial"/>
            </a:rPr>
            <a:t>Real wage per </a:t>
          </a:r>
          <a:r>
            <a:rPr lang="de-DE" sz="1400" b="1" i="0" u="none" strike="noStrike" baseline="0" dirty="0" err="1">
              <a:solidFill>
                <a:srgbClr val="1FB714"/>
              </a:solidFill>
              <a:latin typeface="Arial"/>
              <a:ea typeface="Arial"/>
              <a:cs typeface="Arial"/>
            </a:rPr>
            <a:t>hour</a:t>
          </a:r>
          <a:r>
            <a:rPr lang="de-DE" sz="1400" b="1" i="0" u="none" strike="noStrike" baseline="0" dirty="0">
              <a:solidFill>
                <a:srgbClr val="1FB714"/>
              </a:solidFill>
              <a:latin typeface="Arial"/>
              <a:ea typeface="Arial"/>
              <a:cs typeface="Arial"/>
            </a:rPr>
            <a:t> (</a:t>
          </a:r>
          <a:r>
            <a:rPr lang="de-DE" sz="1400" b="1" i="0" u="none" strike="noStrike" baseline="0" dirty="0" err="1" smtClean="0">
              <a:solidFill>
                <a:srgbClr val="1FB714"/>
              </a:solidFill>
              <a:latin typeface="Arial"/>
              <a:ea typeface="Arial"/>
              <a:cs typeface="Arial"/>
            </a:rPr>
            <a:t>consumer</a:t>
          </a:r>
          <a:r>
            <a:rPr lang="de-DE" sz="1400" b="1" dirty="0">
              <a:solidFill>
                <a:srgbClr val="1FB714"/>
              </a:solidFill>
              <a:latin typeface="Arial"/>
              <a:ea typeface="Arial"/>
              <a:cs typeface="Arial"/>
            </a:rPr>
            <a:t> </a:t>
          </a:r>
          <a:r>
            <a:rPr lang="de-DE" sz="1400" b="1" dirty="0" smtClean="0">
              <a:solidFill>
                <a:srgbClr val="1FB714"/>
              </a:solidFill>
              <a:latin typeface="Arial"/>
              <a:ea typeface="Arial"/>
              <a:cs typeface="Arial"/>
            </a:rPr>
            <a:t>wage</a:t>
          </a:r>
          <a:r>
            <a:rPr lang="de-DE" sz="1400" b="1" i="0" u="none" strike="noStrike" baseline="0" dirty="0" smtClean="0">
              <a:solidFill>
                <a:srgbClr val="1FB714"/>
              </a:solidFill>
              <a:latin typeface="Arial"/>
              <a:ea typeface="Arial"/>
              <a:cs typeface="Arial"/>
            </a:rPr>
            <a:t>)</a:t>
          </a:r>
          <a:r>
            <a:rPr lang="de-DE" sz="1400" b="1" i="0" u="none" strike="noStrike" baseline="30000" dirty="0">
              <a:solidFill>
                <a:srgbClr val="1FB714"/>
              </a:solidFill>
              <a:latin typeface="Arial"/>
              <a:ea typeface="Arial"/>
              <a:cs typeface="Arial"/>
            </a:rPr>
            <a:t>3)</a:t>
          </a:r>
        </a:p>
      </cdr:txBody>
    </cdr:sp>
  </cdr:relSizeAnchor>
  <cdr:relSizeAnchor xmlns:cdr="http://schemas.openxmlformats.org/drawingml/2006/chartDrawing">
    <cdr:from>
      <cdr:x>0.27123</cdr:x>
      <cdr:y>0.26216</cdr:y>
    </cdr:from>
    <cdr:to>
      <cdr:x>0.60148</cdr:x>
      <cdr:y>0.421</cdr:y>
    </cdr:to>
    <cdr:sp macro="" textlink="">
      <cdr:nvSpPr>
        <cdr:cNvPr id="21508" name="Text Box 4"/>
        <cdr:cNvSpPr txBox="1">
          <a:spLocks xmlns:a="http://schemas.openxmlformats.org/drawingml/2006/main" noChangeArrowheads="1"/>
        </cdr:cNvSpPr>
      </cdr:nvSpPr>
      <cdr:spPr bwMode="auto">
        <a:xfrm xmlns:a="http://schemas.openxmlformats.org/drawingml/2006/main">
          <a:off x="1878161" y="1151582"/>
          <a:ext cx="2286874" cy="69770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400" b="1" i="0" u="none" strike="noStrike" baseline="0" dirty="0">
              <a:solidFill>
                <a:srgbClr val="006411"/>
              </a:solidFill>
              <a:latin typeface="Arial"/>
              <a:ea typeface="Arial"/>
              <a:cs typeface="Arial"/>
            </a:rPr>
            <a:t>Real wage per </a:t>
          </a:r>
          <a:r>
            <a:rPr lang="de-DE" sz="1400" b="1" i="0" u="none" strike="noStrike" baseline="0" dirty="0" err="1">
              <a:solidFill>
                <a:srgbClr val="006411"/>
              </a:solidFill>
              <a:latin typeface="Arial"/>
              <a:ea typeface="Arial"/>
              <a:cs typeface="Arial"/>
            </a:rPr>
            <a:t>hour</a:t>
          </a:r>
          <a:r>
            <a:rPr lang="de-DE" sz="1400" b="1" i="0" u="none" strike="noStrike" baseline="0" dirty="0">
              <a:solidFill>
                <a:srgbClr val="006411"/>
              </a:solidFill>
              <a:latin typeface="Arial"/>
              <a:ea typeface="Arial"/>
              <a:cs typeface="Arial"/>
            </a:rPr>
            <a:t> (</a:t>
          </a:r>
          <a:r>
            <a:rPr lang="de-DE" sz="1400" b="1" i="0" u="none" strike="noStrike" baseline="0" dirty="0" err="1" smtClean="0">
              <a:solidFill>
                <a:srgbClr val="006411"/>
              </a:solidFill>
              <a:latin typeface="Arial"/>
              <a:ea typeface="Arial"/>
              <a:cs typeface="Arial"/>
            </a:rPr>
            <a:t>producer</a:t>
          </a:r>
          <a:r>
            <a:rPr lang="de-DE" sz="1400" b="1" dirty="0">
              <a:solidFill>
                <a:srgbClr val="006411"/>
              </a:solidFill>
              <a:latin typeface="Arial"/>
              <a:ea typeface="Arial"/>
              <a:cs typeface="Arial"/>
            </a:rPr>
            <a:t> </a:t>
          </a:r>
          <a:r>
            <a:rPr lang="de-DE" sz="1400" b="1" dirty="0" smtClean="0">
              <a:solidFill>
                <a:srgbClr val="006411"/>
              </a:solidFill>
              <a:latin typeface="Arial"/>
              <a:ea typeface="Arial"/>
              <a:cs typeface="Arial"/>
            </a:rPr>
            <a:t>wage</a:t>
          </a:r>
          <a:r>
            <a:rPr lang="de-DE" sz="1400" b="1" i="0" u="none" strike="noStrike" baseline="0" dirty="0" smtClean="0">
              <a:solidFill>
                <a:srgbClr val="006411"/>
              </a:solidFill>
              <a:latin typeface="Arial"/>
              <a:ea typeface="Arial"/>
              <a:cs typeface="Arial"/>
            </a:rPr>
            <a:t>)</a:t>
          </a:r>
          <a:r>
            <a:rPr lang="de-DE" sz="1600" b="1" i="0" u="none" strike="noStrike" baseline="30000" dirty="0">
              <a:solidFill>
                <a:srgbClr val="006411"/>
              </a:solidFill>
              <a:latin typeface="Arial"/>
              <a:ea typeface="Arial"/>
              <a:cs typeface="Arial"/>
            </a:rPr>
            <a:t>2)</a:t>
          </a:r>
        </a:p>
      </cdr:txBody>
    </cdr:sp>
  </cdr:relSizeAnchor>
  <cdr:relSizeAnchor xmlns:cdr="http://schemas.openxmlformats.org/drawingml/2006/chartDrawing">
    <cdr:from>
      <cdr:x>0.47225</cdr:x>
      <cdr:y>0.4055</cdr:y>
    </cdr:from>
    <cdr:to>
      <cdr:x>0.619</cdr:x>
      <cdr:y>0.4635</cdr:y>
    </cdr:to>
    <cdr:sp macro="" textlink="">
      <cdr:nvSpPr>
        <cdr:cNvPr id="21509" name="Line 5"/>
        <cdr:cNvSpPr>
          <a:spLocks xmlns:a="http://schemas.openxmlformats.org/drawingml/2006/main" noChangeShapeType="1"/>
        </cdr:cNvSpPr>
      </cdr:nvSpPr>
      <cdr:spPr bwMode="auto">
        <a:xfrm xmlns:a="http://schemas.openxmlformats.org/drawingml/2006/main">
          <a:off x="4348242" y="2276234"/>
          <a:ext cx="1351201" cy="325577"/>
        </a:xfrm>
        <a:prstGeom xmlns:a="http://schemas.openxmlformats.org/drawingml/2006/main" prst="line">
          <a:avLst/>
        </a:prstGeom>
        <a:noFill xmlns:a="http://schemas.openxmlformats.org/drawingml/2006/main"/>
        <a:ln xmlns:a="http://schemas.openxmlformats.org/drawingml/2006/main" w="19050">
          <a:solidFill>
            <a:srgbClr xmlns:mc="http://schemas.openxmlformats.org/markup-compatibility/2006" xmlns:a14="http://schemas.microsoft.com/office/drawing/2010/main" val="006411" mc:Ignorable="a14" a14:legacySpreadsheetColorIndex="17"/>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sp>
  </cdr:relSizeAnchor>
  <cdr:relSizeAnchor xmlns:cdr="http://schemas.openxmlformats.org/drawingml/2006/chartDrawing">
    <cdr:from>
      <cdr:x>0.71225</cdr:x>
      <cdr:y>0.44875</cdr:y>
    </cdr:from>
    <cdr:to>
      <cdr:x>0.7735</cdr:x>
      <cdr:y>0.56325</cdr:y>
    </cdr:to>
    <cdr:sp macro="" textlink="">
      <cdr:nvSpPr>
        <cdr:cNvPr id="21510" name="Line 6"/>
        <cdr:cNvSpPr>
          <a:spLocks xmlns:a="http://schemas.openxmlformats.org/drawingml/2006/main" noChangeShapeType="1"/>
        </cdr:cNvSpPr>
      </cdr:nvSpPr>
      <cdr:spPr bwMode="auto">
        <a:xfrm xmlns:a="http://schemas.openxmlformats.org/drawingml/2006/main" flipV="1">
          <a:off x="6558042" y="2519013"/>
          <a:ext cx="563959" cy="642735"/>
        </a:xfrm>
        <a:prstGeom xmlns:a="http://schemas.openxmlformats.org/drawingml/2006/main" prst="line">
          <a:avLst/>
        </a:prstGeom>
        <a:noFill xmlns:a="http://schemas.openxmlformats.org/drawingml/2006/main"/>
        <a:ln xmlns:a="http://schemas.openxmlformats.org/drawingml/2006/main" w="19050">
          <a:solidFill>
            <a:srgbClr xmlns:mc="http://schemas.openxmlformats.org/markup-compatibility/2006" xmlns:a14="http://schemas.microsoft.com/office/drawing/2010/main" val="1FB714" mc:Ignorable="a14" a14:legacySpreadsheetColorIndex="11"/>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sp>
  </cdr:relSizeAnchor>
</c:userShapes>
</file>

<file path=ppt/drawings/drawing15.xml><?xml version="1.0" encoding="utf-8"?>
<c:userShapes xmlns:c="http://schemas.openxmlformats.org/drawingml/2006/chart">
  <cdr:relSizeAnchor xmlns:cdr="http://schemas.openxmlformats.org/drawingml/2006/chartDrawing">
    <cdr:from>
      <cdr:x>0</cdr:x>
      <cdr:y>0.79875</cdr:y>
    </cdr:from>
    <cdr:to>
      <cdr:x>1</cdr:x>
      <cdr:y>1</cdr:y>
    </cdr:to>
    <cdr:sp macro="" textlink="">
      <cdr:nvSpPr>
        <cdr:cNvPr id="20481" name="Text Box 1"/>
        <cdr:cNvSpPr txBox="1">
          <a:spLocks xmlns:a="http://schemas.openxmlformats.org/drawingml/2006/main" noChangeArrowheads="1"/>
        </cdr:cNvSpPr>
      </cdr:nvSpPr>
      <cdr:spPr bwMode="auto">
        <a:xfrm xmlns:a="http://schemas.openxmlformats.org/drawingml/2006/main">
          <a:off x="0" y="4483703"/>
          <a:ext cx="9207500" cy="112969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22860" rIns="0" bIns="22860" anchor="ctr" upright="1"/>
        <a:lstStyle xmlns:a="http://schemas.openxmlformats.org/drawingml/2006/main"/>
        <a:p xmlns:a="http://schemas.openxmlformats.org/drawingml/2006/main">
          <a:pPr algn="l" rtl="0">
            <a:defRPr sz="1000"/>
          </a:pPr>
          <a:r>
            <a:rPr lang="de-DE" sz="1200" b="0" i="0" u="none" strike="noStrike" baseline="30000" dirty="0">
              <a:solidFill>
                <a:srgbClr val="000000"/>
              </a:solidFill>
              <a:latin typeface="Arial"/>
              <a:ea typeface="Arial"/>
              <a:cs typeface="Arial"/>
            </a:rPr>
            <a:t>1</a:t>
          </a:r>
          <a:r>
            <a:rPr lang="de-DE" b="0" i="0" u="none" strike="noStrike" baseline="30000" dirty="0">
              <a:solidFill>
                <a:srgbClr val="000000"/>
              </a:solidFill>
              <a:latin typeface="Arial"/>
              <a:ea typeface="Arial"/>
              <a:cs typeface="Arial"/>
            </a:rPr>
            <a:t>)</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Unemployed</a:t>
          </a:r>
          <a:r>
            <a:rPr lang="de-DE" b="0" i="0" u="none" strike="noStrike" baseline="0" dirty="0">
              <a:solidFill>
                <a:srgbClr val="000000"/>
              </a:solidFill>
              <a:latin typeface="Arial"/>
              <a:ea typeface="Arial"/>
              <a:cs typeface="Arial"/>
            </a:rPr>
            <a:t> in % </a:t>
          </a:r>
          <a:r>
            <a:rPr lang="de-DE" b="0" i="0" u="none" strike="noStrike" baseline="0" dirty="0" err="1">
              <a:solidFill>
                <a:srgbClr val="000000"/>
              </a:solidFill>
              <a:latin typeface="Arial"/>
              <a:ea typeface="Arial"/>
              <a:cs typeface="Arial"/>
            </a:rPr>
            <a:t>of</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employed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and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unemployed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persons</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definition</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by</a:t>
          </a:r>
          <a:r>
            <a:rPr lang="de-DE" b="0" i="0" u="none" strike="noStrike" baseline="0" dirty="0">
              <a:solidFill>
                <a:srgbClr val="000000"/>
              </a:solidFill>
              <a:latin typeface="Arial"/>
              <a:ea typeface="Arial"/>
              <a:cs typeface="Arial"/>
            </a:rPr>
            <a:t> Eurostat, </a:t>
          </a:r>
          <a:r>
            <a:rPr lang="de-DE" b="0" i="0" u="none" strike="noStrike" baseline="0" dirty="0" err="1">
              <a:solidFill>
                <a:srgbClr val="000000"/>
              </a:solidFill>
              <a:latin typeface="Arial"/>
              <a:ea typeface="Arial"/>
              <a:cs typeface="Arial"/>
            </a:rPr>
            <a:t>left</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scale</a:t>
          </a:r>
          <a:r>
            <a:rPr lang="de-DE" b="0" i="0" u="none" strike="noStrike" baseline="0" dirty="0">
              <a:solidFill>
                <a:srgbClr val="000000"/>
              </a:solidFill>
              <a:latin typeface="Arial"/>
              <a:ea typeface="Arial"/>
              <a:cs typeface="Arial"/>
            </a:rPr>
            <a:t>. </a:t>
          </a:r>
          <a:r>
            <a:rPr lang="de-DE" b="0" i="0" u="none" strike="noStrike" baseline="30000" dirty="0">
              <a:solidFill>
                <a:srgbClr val="000000"/>
              </a:solidFill>
              <a:latin typeface="Arial"/>
              <a:ea typeface="Arial"/>
              <a:cs typeface="Arial"/>
            </a:rPr>
            <a:t>2)</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Compensation</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of</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employees</a:t>
          </a:r>
          <a:r>
            <a:rPr lang="de-DE" b="0" i="0" u="none" strike="noStrike" baseline="0" dirty="0">
              <a:solidFill>
                <a:srgbClr val="000000"/>
              </a:solidFill>
              <a:latin typeface="Arial"/>
              <a:ea typeface="Arial"/>
              <a:cs typeface="Arial"/>
            </a:rPr>
            <a:t> per </a:t>
          </a:r>
          <a:r>
            <a:rPr lang="de-DE" b="0" i="0" u="none" strike="noStrike" baseline="0" dirty="0" err="1">
              <a:solidFill>
                <a:srgbClr val="000000"/>
              </a:solidFill>
              <a:latin typeface="Arial"/>
              <a:ea typeface="Arial"/>
              <a:cs typeface="Arial"/>
            </a:rPr>
            <a:t>hour</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actually</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worked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deflated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by</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the</a:t>
          </a:r>
          <a:r>
            <a:rPr lang="de-DE" b="0" i="0" u="none" strike="noStrike" baseline="0" dirty="0">
              <a:solidFill>
                <a:srgbClr val="000000"/>
              </a:solidFill>
              <a:latin typeface="Arial"/>
              <a:ea typeface="Arial"/>
              <a:cs typeface="Arial"/>
            </a:rPr>
            <a:t> GDP-</a:t>
          </a:r>
          <a:r>
            <a:rPr lang="de-DE" b="0" i="0" u="none" strike="noStrike" baseline="0" dirty="0" err="1">
              <a:solidFill>
                <a:srgbClr val="000000"/>
              </a:solidFill>
              <a:latin typeface="Arial"/>
              <a:ea typeface="Arial"/>
              <a:cs typeface="Arial"/>
            </a:rPr>
            <a:t>deflator</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right</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scale</a:t>
          </a:r>
          <a:r>
            <a:rPr lang="de-DE" b="0" i="0" u="none" strike="noStrike" baseline="0" dirty="0">
              <a:solidFill>
                <a:srgbClr val="000000"/>
              </a:solidFill>
              <a:latin typeface="Arial"/>
              <a:ea typeface="Arial"/>
              <a:cs typeface="Arial"/>
            </a:rPr>
            <a:t>. </a:t>
          </a:r>
          <a:r>
            <a:rPr lang="de-DE" b="0" i="0" u="none" strike="noStrike" baseline="30000" dirty="0">
              <a:solidFill>
                <a:srgbClr val="000000"/>
              </a:solidFill>
              <a:latin typeface="Arial"/>
              <a:ea typeface="Arial"/>
              <a:cs typeface="Arial"/>
            </a:rPr>
            <a:t>3)</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Compensation</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of</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employees</a:t>
          </a:r>
          <a:r>
            <a:rPr lang="de-DE" b="0" i="0" u="none" strike="noStrike" baseline="0" dirty="0">
              <a:solidFill>
                <a:srgbClr val="000000"/>
              </a:solidFill>
              <a:latin typeface="Arial"/>
              <a:ea typeface="Arial"/>
              <a:cs typeface="Arial"/>
            </a:rPr>
            <a:t> per </a:t>
          </a:r>
          <a:r>
            <a:rPr lang="de-DE" b="0" i="0" u="none" strike="noStrike" baseline="0" dirty="0" err="1">
              <a:solidFill>
                <a:srgbClr val="000000"/>
              </a:solidFill>
              <a:latin typeface="Arial"/>
              <a:ea typeface="Arial"/>
              <a:cs typeface="Arial"/>
            </a:rPr>
            <a:t>hour</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actually</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worked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deflated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by</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the</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deflator</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of</a:t>
          </a:r>
          <a:r>
            <a:rPr lang="de-DE" b="0" i="0" u="none" strike="noStrike" baseline="0" dirty="0">
              <a:solidFill>
                <a:srgbClr val="000000"/>
              </a:solidFill>
              <a:latin typeface="Arial"/>
              <a:ea typeface="Arial"/>
              <a:cs typeface="Arial"/>
            </a:rPr>
            <a:t> private </a:t>
          </a:r>
          <a:r>
            <a:rPr lang="de-DE" b="0" i="0" u="none" strike="noStrike" baseline="0" dirty="0" err="1">
              <a:solidFill>
                <a:srgbClr val="000000"/>
              </a:solidFill>
              <a:latin typeface="Arial"/>
              <a:ea typeface="Arial"/>
              <a:cs typeface="Arial"/>
            </a:rPr>
            <a:t>consumption</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right</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scale</a:t>
          </a:r>
          <a:r>
            <a:rPr lang="de-DE" b="0" i="0" u="none" strike="noStrike" baseline="0" dirty="0">
              <a:solidFill>
                <a:srgbClr val="000000"/>
              </a:solidFill>
              <a:latin typeface="Arial"/>
              <a:ea typeface="Arial"/>
              <a:cs typeface="Arial"/>
            </a:rPr>
            <a:t>. </a:t>
          </a:r>
        </a:p>
        <a:p xmlns:a="http://schemas.openxmlformats.org/drawingml/2006/main">
          <a:pPr algn="l" rtl="0">
            <a:defRPr sz="1000"/>
          </a:pPr>
          <a:r>
            <a:rPr lang="de-DE" b="0" i="0" u="none" strike="noStrike" baseline="0" dirty="0">
              <a:solidFill>
                <a:srgbClr val="000000"/>
              </a:solidFill>
              <a:latin typeface="Arial"/>
              <a:ea typeface="Arial"/>
              <a:cs typeface="Arial"/>
            </a:rPr>
            <a:t>Source: </a:t>
          </a:r>
          <a:r>
            <a:rPr lang="de-DE" b="0" i="0" u="none" strike="noStrike" baseline="0" dirty="0" err="1">
              <a:solidFill>
                <a:srgbClr val="000000"/>
              </a:solidFill>
              <a:latin typeface="Arial"/>
              <a:ea typeface="Arial"/>
              <a:cs typeface="Arial"/>
            </a:rPr>
            <a:t>Ameco</a:t>
          </a:r>
          <a:r>
            <a:rPr lang="de-DE" b="0" i="0" u="none" strike="noStrike" baseline="0" dirty="0">
              <a:solidFill>
                <a:srgbClr val="000000"/>
              </a:solidFill>
              <a:latin typeface="Arial"/>
              <a:ea typeface="Arial"/>
              <a:cs typeface="Arial"/>
            </a:rPr>
            <a:t> (May 2013), </a:t>
          </a:r>
          <a:r>
            <a:rPr lang="de-DE" b="0" i="0" u="none" strike="noStrike" baseline="0" dirty="0" err="1">
              <a:solidFill>
                <a:srgbClr val="000000"/>
              </a:solidFill>
              <a:latin typeface="Arial"/>
              <a:ea typeface="Arial"/>
              <a:cs typeface="Arial"/>
            </a:rPr>
            <a:t>values</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for</a:t>
          </a:r>
          <a:r>
            <a:rPr lang="de-DE" b="0" i="0" u="none" strike="noStrike" baseline="0" dirty="0">
              <a:solidFill>
                <a:srgbClr val="000000"/>
              </a:solidFill>
              <a:latin typeface="Arial"/>
              <a:ea typeface="Arial"/>
              <a:cs typeface="Arial"/>
            </a:rPr>
            <a:t> 2013 </a:t>
          </a:r>
          <a:r>
            <a:rPr lang="de-DE" b="0" i="0" u="none" strike="noStrike" baseline="0" dirty="0" err="1">
              <a:solidFill>
                <a:srgbClr val="000000"/>
              </a:solidFill>
              <a:latin typeface="Arial"/>
              <a:ea typeface="Arial"/>
              <a:cs typeface="Arial"/>
            </a:rPr>
            <a:t>estimates</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by</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the</a:t>
          </a:r>
          <a:r>
            <a:rPr lang="de-DE" b="0" i="0" u="none" strike="noStrike" baseline="0" dirty="0">
              <a:solidFill>
                <a:srgbClr val="000000"/>
              </a:solidFill>
              <a:latin typeface="Arial"/>
              <a:ea typeface="Arial"/>
              <a:cs typeface="Arial"/>
            </a:rPr>
            <a:t> EU-</a:t>
          </a:r>
          <a:r>
            <a:rPr lang="de-DE" b="0" i="0" u="none" strike="noStrike" baseline="0" dirty="0" err="1">
              <a:solidFill>
                <a:srgbClr val="000000"/>
              </a:solidFill>
              <a:latin typeface="Arial"/>
              <a:ea typeface="Arial"/>
              <a:cs typeface="Arial"/>
            </a:rPr>
            <a:t>Commission</a:t>
          </a:r>
          <a:r>
            <a:rPr lang="de-DE" b="0" i="0" u="none" strike="noStrike" baseline="0" dirty="0">
              <a:solidFill>
                <a:srgbClr val="000000"/>
              </a:solidFill>
              <a:latin typeface="Arial"/>
              <a:ea typeface="Arial"/>
              <a:cs typeface="Arial"/>
            </a:rPr>
            <a:t>.</a:t>
          </a:r>
        </a:p>
      </cdr:txBody>
    </cdr:sp>
  </cdr:relSizeAnchor>
  <cdr:relSizeAnchor xmlns:cdr="http://schemas.openxmlformats.org/drawingml/2006/chartDrawing">
    <cdr:from>
      <cdr:x>0.2295</cdr:x>
      <cdr:y>0.39825</cdr:y>
    </cdr:from>
    <cdr:to>
      <cdr:x>0.527</cdr:x>
      <cdr:y>0.493</cdr:y>
    </cdr:to>
    <cdr:sp macro="" textlink="">
      <cdr:nvSpPr>
        <cdr:cNvPr id="20482" name="Text Box 2"/>
        <cdr:cNvSpPr txBox="1">
          <a:spLocks xmlns:a="http://schemas.openxmlformats.org/drawingml/2006/main" noChangeArrowheads="1"/>
        </cdr:cNvSpPr>
      </cdr:nvSpPr>
      <cdr:spPr bwMode="auto">
        <a:xfrm xmlns:a="http://schemas.openxmlformats.org/drawingml/2006/main">
          <a:off x="2113121" y="2235537"/>
          <a:ext cx="2739232" cy="531869"/>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400" b="1" i="0" u="none" strike="noStrike" baseline="0" dirty="0">
              <a:solidFill>
                <a:srgbClr val="DD0806"/>
              </a:solidFill>
              <a:latin typeface="Arial"/>
              <a:ea typeface="Arial"/>
              <a:cs typeface="Arial"/>
            </a:rPr>
            <a:t>Rate </a:t>
          </a:r>
          <a:r>
            <a:rPr lang="de-DE" sz="1400" b="1" i="0" u="none" strike="noStrike" baseline="0" dirty="0" err="1">
              <a:solidFill>
                <a:srgbClr val="DD0806"/>
              </a:solidFill>
              <a:latin typeface="Arial"/>
              <a:ea typeface="Arial"/>
              <a:cs typeface="Arial"/>
            </a:rPr>
            <a:t>of</a:t>
          </a:r>
          <a:r>
            <a:rPr lang="de-DE" sz="1400" b="1" i="0" u="none" strike="noStrike" baseline="0" dirty="0">
              <a:solidFill>
                <a:srgbClr val="DD0806"/>
              </a:solidFill>
              <a:latin typeface="Arial"/>
              <a:ea typeface="Arial"/>
              <a:cs typeface="Arial"/>
            </a:rPr>
            <a:t> Unemployment</a:t>
          </a:r>
          <a:r>
            <a:rPr lang="de-DE" sz="1400" b="1" i="0" u="none" strike="noStrike" baseline="30000" dirty="0">
              <a:solidFill>
                <a:srgbClr val="DD0806"/>
              </a:solidFill>
              <a:latin typeface="Arial"/>
              <a:ea typeface="Arial"/>
              <a:cs typeface="Arial"/>
            </a:rPr>
            <a:t>1)</a:t>
          </a:r>
        </a:p>
      </cdr:txBody>
    </cdr:sp>
  </cdr:relSizeAnchor>
  <cdr:relSizeAnchor xmlns:cdr="http://schemas.openxmlformats.org/drawingml/2006/chartDrawing">
    <cdr:from>
      <cdr:x>0.4235</cdr:x>
      <cdr:y>0.57625</cdr:y>
    </cdr:from>
    <cdr:to>
      <cdr:x>0.75675</cdr:x>
      <cdr:y>0.7125</cdr:y>
    </cdr:to>
    <cdr:sp macro="" textlink="">
      <cdr:nvSpPr>
        <cdr:cNvPr id="20483" name="Text Box 3"/>
        <cdr:cNvSpPr txBox="1">
          <a:spLocks xmlns:a="http://schemas.openxmlformats.org/drawingml/2006/main" noChangeArrowheads="1"/>
        </cdr:cNvSpPr>
      </cdr:nvSpPr>
      <cdr:spPr bwMode="auto">
        <a:xfrm xmlns:a="http://schemas.openxmlformats.org/drawingml/2006/main">
          <a:off x="3899376" y="3234722"/>
          <a:ext cx="3068400" cy="76482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400" b="1" i="0" u="none" strike="noStrike" baseline="0" dirty="0">
              <a:solidFill>
                <a:srgbClr val="1FB714"/>
              </a:solidFill>
              <a:latin typeface="Arial"/>
              <a:ea typeface="Arial"/>
              <a:cs typeface="Arial"/>
            </a:rPr>
            <a:t>Real wage per </a:t>
          </a:r>
          <a:r>
            <a:rPr lang="de-DE" sz="1400" b="1" i="0" u="none" strike="noStrike" baseline="0" dirty="0" err="1">
              <a:solidFill>
                <a:srgbClr val="1FB714"/>
              </a:solidFill>
              <a:latin typeface="Arial"/>
              <a:ea typeface="Arial"/>
              <a:cs typeface="Arial"/>
            </a:rPr>
            <a:t>hour</a:t>
          </a:r>
          <a:r>
            <a:rPr lang="de-DE" sz="1400" b="1" i="0" u="none" strike="noStrike" baseline="0" dirty="0">
              <a:solidFill>
                <a:srgbClr val="1FB714"/>
              </a:solidFill>
              <a:latin typeface="Arial"/>
              <a:ea typeface="Arial"/>
              <a:cs typeface="Arial"/>
            </a:rPr>
            <a:t> (</a:t>
          </a:r>
          <a:r>
            <a:rPr lang="de-DE" sz="1400" b="1" i="0" u="none" strike="noStrike" baseline="0" dirty="0" err="1" smtClean="0">
              <a:solidFill>
                <a:srgbClr val="1FB714"/>
              </a:solidFill>
              <a:latin typeface="Arial"/>
              <a:ea typeface="Arial"/>
              <a:cs typeface="Arial"/>
            </a:rPr>
            <a:t>consumer</a:t>
          </a:r>
          <a:r>
            <a:rPr lang="de-DE" sz="1400" b="1" dirty="0">
              <a:solidFill>
                <a:srgbClr val="1FB714"/>
              </a:solidFill>
              <a:latin typeface="Arial"/>
              <a:ea typeface="Arial"/>
              <a:cs typeface="Arial"/>
            </a:rPr>
            <a:t> </a:t>
          </a:r>
          <a:r>
            <a:rPr lang="de-DE" sz="1400" b="1" dirty="0" smtClean="0">
              <a:solidFill>
                <a:srgbClr val="1FB714"/>
              </a:solidFill>
              <a:latin typeface="Arial"/>
              <a:ea typeface="Arial"/>
              <a:cs typeface="Arial"/>
            </a:rPr>
            <a:t>wage</a:t>
          </a:r>
          <a:r>
            <a:rPr lang="de-DE" sz="1400" b="1" i="0" u="none" strike="noStrike" baseline="0" dirty="0" smtClean="0">
              <a:solidFill>
                <a:srgbClr val="1FB714"/>
              </a:solidFill>
              <a:latin typeface="Arial"/>
              <a:ea typeface="Arial"/>
              <a:cs typeface="Arial"/>
            </a:rPr>
            <a:t>)</a:t>
          </a:r>
          <a:r>
            <a:rPr lang="de-DE" sz="1400" b="1" i="0" u="none" strike="noStrike" baseline="30000" dirty="0">
              <a:solidFill>
                <a:srgbClr val="1FB714"/>
              </a:solidFill>
              <a:latin typeface="Arial"/>
              <a:ea typeface="Arial"/>
              <a:cs typeface="Arial"/>
            </a:rPr>
            <a:t>3)</a:t>
          </a:r>
        </a:p>
      </cdr:txBody>
    </cdr:sp>
  </cdr:relSizeAnchor>
  <cdr:relSizeAnchor xmlns:cdr="http://schemas.openxmlformats.org/drawingml/2006/chartDrawing">
    <cdr:from>
      <cdr:x>0.4745</cdr:x>
      <cdr:y>0.15</cdr:y>
    </cdr:from>
    <cdr:to>
      <cdr:x>0.805</cdr:x>
      <cdr:y>0.2855</cdr:y>
    </cdr:to>
    <cdr:sp macro="" textlink="">
      <cdr:nvSpPr>
        <cdr:cNvPr id="20484" name="Text Box 4"/>
        <cdr:cNvSpPr txBox="1">
          <a:spLocks xmlns:a="http://schemas.openxmlformats.org/drawingml/2006/main" noChangeArrowheads="1"/>
        </cdr:cNvSpPr>
      </cdr:nvSpPr>
      <cdr:spPr bwMode="auto">
        <a:xfrm xmlns:a="http://schemas.openxmlformats.org/drawingml/2006/main">
          <a:off x="4368959" y="842010"/>
          <a:ext cx="3043079" cy="76061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400" b="1" i="0" u="none" strike="noStrike" baseline="0" dirty="0">
              <a:solidFill>
                <a:srgbClr val="006411"/>
              </a:solidFill>
              <a:latin typeface="Arial"/>
              <a:ea typeface="Arial"/>
              <a:cs typeface="Arial"/>
            </a:rPr>
            <a:t>Real wage per </a:t>
          </a:r>
          <a:r>
            <a:rPr lang="de-DE" sz="1400" b="1" i="0" u="none" strike="noStrike" baseline="0" dirty="0" err="1">
              <a:solidFill>
                <a:srgbClr val="006411"/>
              </a:solidFill>
              <a:latin typeface="Arial"/>
              <a:ea typeface="Arial"/>
              <a:cs typeface="Arial"/>
            </a:rPr>
            <a:t>hour</a:t>
          </a:r>
          <a:r>
            <a:rPr lang="de-DE" sz="1400" b="1" i="0" u="none" strike="noStrike" baseline="0" dirty="0">
              <a:solidFill>
                <a:srgbClr val="006411"/>
              </a:solidFill>
              <a:latin typeface="Arial"/>
              <a:ea typeface="Arial"/>
              <a:cs typeface="Arial"/>
            </a:rPr>
            <a:t> (</a:t>
          </a:r>
          <a:r>
            <a:rPr lang="de-DE" sz="1400" b="1" i="0" u="none" strike="noStrike" baseline="0" dirty="0" err="1" smtClean="0">
              <a:solidFill>
                <a:srgbClr val="006411"/>
              </a:solidFill>
              <a:latin typeface="Arial"/>
              <a:ea typeface="Arial"/>
              <a:cs typeface="Arial"/>
            </a:rPr>
            <a:t>producer</a:t>
          </a:r>
          <a:r>
            <a:rPr lang="de-DE" sz="1400" b="1" dirty="0">
              <a:solidFill>
                <a:srgbClr val="006411"/>
              </a:solidFill>
              <a:latin typeface="Arial"/>
              <a:ea typeface="Arial"/>
              <a:cs typeface="Arial"/>
            </a:rPr>
            <a:t> </a:t>
          </a:r>
          <a:r>
            <a:rPr lang="de-DE" sz="1400" b="1" dirty="0" smtClean="0">
              <a:solidFill>
                <a:srgbClr val="006411"/>
              </a:solidFill>
              <a:latin typeface="Arial"/>
              <a:ea typeface="Arial"/>
              <a:cs typeface="Arial"/>
            </a:rPr>
            <a:t>wage</a:t>
          </a:r>
          <a:r>
            <a:rPr lang="de-DE" sz="1400" b="1" i="0" u="none" strike="noStrike" baseline="0" dirty="0" smtClean="0">
              <a:solidFill>
                <a:srgbClr val="006411"/>
              </a:solidFill>
              <a:latin typeface="Arial"/>
              <a:ea typeface="Arial"/>
              <a:cs typeface="Arial"/>
            </a:rPr>
            <a:t>)</a:t>
          </a:r>
          <a:r>
            <a:rPr lang="de-DE" sz="1400" b="1" i="0" u="none" strike="noStrike" baseline="30000" dirty="0">
              <a:solidFill>
                <a:srgbClr val="006411"/>
              </a:solidFill>
              <a:latin typeface="Arial"/>
              <a:ea typeface="Arial"/>
              <a:cs typeface="Arial"/>
            </a:rPr>
            <a:t>2)</a:t>
          </a:r>
        </a:p>
      </cdr:txBody>
    </cdr:sp>
  </cdr:relSizeAnchor>
  <cdr:relSizeAnchor xmlns:cdr="http://schemas.openxmlformats.org/drawingml/2006/chartDrawing">
    <cdr:from>
      <cdr:x>0.689</cdr:x>
      <cdr:y>0.274</cdr:y>
    </cdr:from>
    <cdr:to>
      <cdr:x>0.805</cdr:x>
      <cdr:y>0.57625</cdr:y>
    </cdr:to>
    <cdr:sp macro="" textlink="">
      <cdr:nvSpPr>
        <cdr:cNvPr id="20485" name="Line 5"/>
        <cdr:cNvSpPr>
          <a:spLocks xmlns:a="http://schemas.openxmlformats.org/drawingml/2006/main" noChangeShapeType="1"/>
        </cdr:cNvSpPr>
      </cdr:nvSpPr>
      <cdr:spPr bwMode="auto">
        <a:xfrm xmlns:a="http://schemas.openxmlformats.org/drawingml/2006/main">
          <a:off x="6343968" y="1538072"/>
          <a:ext cx="1068070" cy="1696650"/>
        </a:xfrm>
        <a:prstGeom xmlns:a="http://schemas.openxmlformats.org/drawingml/2006/main" prst="line">
          <a:avLst/>
        </a:prstGeom>
        <a:noFill xmlns:a="http://schemas.openxmlformats.org/drawingml/2006/main"/>
        <a:ln xmlns:a="http://schemas.openxmlformats.org/drawingml/2006/main" w="19050">
          <a:solidFill>
            <a:srgbClr xmlns:mc="http://schemas.openxmlformats.org/markup-compatibility/2006" xmlns:a14="http://schemas.microsoft.com/office/drawing/2010/main" val="006411" mc:Ignorable="a14" a14:legacySpreadsheetColorIndex="17"/>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sp>
  </cdr:relSizeAnchor>
  <cdr:relSizeAnchor xmlns:cdr="http://schemas.openxmlformats.org/drawingml/2006/chartDrawing">
    <cdr:from>
      <cdr:x>0.7255</cdr:x>
      <cdr:y>0.63175</cdr:y>
    </cdr:from>
    <cdr:to>
      <cdr:x>0.81875</cdr:x>
      <cdr:y>0.63175</cdr:y>
    </cdr:to>
    <cdr:sp macro="" textlink="">
      <cdr:nvSpPr>
        <cdr:cNvPr id="20486" name="Line 6"/>
        <cdr:cNvSpPr>
          <a:spLocks xmlns:a="http://schemas.openxmlformats.org/drawingml/2006/main" noChangeShapeType="1"/>
        </cdr:cNvSpPr>
      </cdr:nvSpPr>
      <cdr:spPr bwMode="auto">
        <a:xfrm xmlns:a="http://schemas.openxmlformats.org/drawingml/2006/main">
          <a:off x="6680041" y="3546265"/>
          <a:ext cx="858600" cy="0"/>
        </a:xfrm>
        <a:prstGeom xmlns:a="http://schemas.openxmlformats.org/drawingml/2006/main" prst="line">
          <a:avLst/>
        </a:prstGeom>
        <a:noFill xmlns:a="http://schemas.openxmlformats.org/drawingml/2006/main"/>
        <a:ln xmlns:a="http://schemas.openxmlformats.org/drawingml/2006/main" w="19050">
          <a:solidFill>
            <a:srgbClr xmlns:mc="http://schemas.openxmlformats.org/markup-compatibility/2006" xmlns:a14="http://schemas.microsoft.com/office/drawing/2010/main" val="1FB714" mc:Ignorable="a14" a14:legacySpreadsheetColorIndex="11"/>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sp>
  </cdr:relSizeAnchor>
</c:userShapes>
</file>

<file path=ppt/drawings/drawing16.xml><?xml version="1.0" encoding="utf-8"?>
<c:userShapes xmlns:c="http://schemas.openxmlformats.org/drawingml/2006/chart">
  <cdr:relSizeAnchor xmlns:cdr="http://schemas.openxmlformats.org/drawingml/2006/chartDrawing">
    <cdr:from>
      <cdr:x>0</cdr:x>
      <cdr:y>0.79875</cdr:y>
    </cdr:from>
    <cdr:to>
      <cdr:x>1</cdr:x>
      <cdr:y>1</cdr:y>
    </cdr:to>
    <cdr:sp macro="" textlink="">
      <cdr:nvSpPr>
        <cdr:cNvPr id="19457" name="Text Box 1"/>
        <cdr:cNvSpPr txBox="1">
          <a:spLocks xmlns:a="http://schemas.openxmlformats.org/drawingml/2006/main" noChangeArrowheads="1"/>
        </cdr:cNvSpPr>
      </cdr:nvSpPr>
      <cdr:spPr bwMode="auto">
        <a:xfrm xmlns:a="http://schemas.openxmlformats.org/drawingml/2006/main">
          <a:off x="0" y="4483703"/>
          <a:ext cx="9207500" cy="112969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22860" rIns="0" bIns="22860" anchor="ctr" upright="1"/>
        <a:lstStyle xmlns:a="http://schemas.openxmlformats.org/drawingml/2006/main"/>
        <a:p xmlns:a="http://schemas.openxmlformats.org/drawingml/2006/main">
          <a:pPr algn="l" rtl="0">
            <a:defRPr sz="1000"/>
          </a:pPr>
          <a:r>
            <a:rPr lang="de-DE" b="0" i="0" u="none" strike="noStrike" baseline="30000" dirty="0">
              <a:solidFill>
                <a:srgbClr val="000000"/>
              </a:solidFill>
              <a:latin typeface="Arial"/>
              <a:ea typeface="Arial"/>
              <a:cs typeface="Arial"/>
            </a:rPr>
            <a:t>1)</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Unemployed</a:t>
          </a:r>
          <a:r>
            <a:rPr lang="de-DE" b="0" i="0" u="none" strike="noStrike" baseline="0" dirty="0">
              <a:solidFill>
                <a:srgbClr val="000000"/>
              </a:solidFill>
              <a:latin typeface="Arial"/>
              <a:ea typeface="Arial"/>
              <a:cs typeface="Arial"/>
            </a:rPr>
            <a:t> in % </a:t>
          </a:r>
          <a:r>
            <a:rPr lang="de-DE" b="0" i="0" u="none" strike="noStrike" baseline="0" dirty="0" err="1">
              <a:solidFill>
                <a:srgbClr val="000000"/>
              </a:solidFill>
              <a:latin typeface="Arial"/>
              <a:ea typeface="Arial"/>
              <a:cs typeface="Arial"/>
            </a:rPr>
            <a:t>of</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employed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and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unemployed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persons</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definition</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by</a:t>
          </a:r>
          <a:r>
            <a:rPr lang="de-DE" b="0" i="0" u="none" strike="noStrike" baseline="0" dirty="0">
              <a:solidFill>
                <a:srgbClr val="000000"/>
              </a:solidFill>
              <a:latin typeface="Arial"/>
              <a:ea typeface="Arial"/>
              <a:cs typeface="Arial"/>
            </a:rPr>
            <a:t> Eurostat, </a:t>
          </a:r>
          <a:r>
            <a:rPr lang="de-DE" b="0" i="0" u="none" strike="noStrike" baseline="0" dirty="0" err="1">
              <a:solidFill>
                <a:srgbClr val="000000"/>
              </a:solidFill>
              <a:latin typeface="Arial"/>
              <a:ea typeface="Arial"/>
              <a:cs typeface="Arial"/>
            </a:rPr>
            <a:t>left</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scale</a:t>
          </a:r>
          <a:r>
            <a:rPr lang="de-DE" b="0" i="0" u="none" strike="noStrike" baseline="0" dirty="0">
              <a:solidFill>
                <a:srgbClr val="000000"/>
              </a:solidFill>
              <a:latin typeface="Arial"/>
              <a:ea typeface="Arial"/>
              <a:cs typeface="Arial"/>
            </a:rPr>
            <a:t>. </a:t>
          </a:r>
          <a:r>
            <a:rPr lang="de-DE" b="0" i="0" u="none" strike="noStrike" baseline="30000" dirty="0">
              <a:solidFill>
                <a:srgbClr val="000000"/>
              </a:solidFill>
              <a:latin typeface="Arial"/>
              <a:ea typeface="Arial"/>
              <a:cs typeface="Arial"/>
            </a:rPr>
            <a:t>2)</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Compensation</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of</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employees</a:t>
          </a:r>
          <a:r>
            <a:rPr lang="de-DE" b="0" i="0" u="none" strike="noStrike" baseline="0" dirty="0">
              <a:solidFill>
                <a:srgbClr val="000000"/>
              </a:solidFill>
              <a:latin typeface="Arial"/>
              <a:ea typeface="Arial"/>
              <a:cs typeface="Arial"/>
            </a:rPr>
            <a:t> per </a:t>
          </a:r>
          <a:r>
            <a:rPr lang="de-DE" b="0" i="0" u="none" strike="noStrike" baseline="0" dirty="0" err="1">
              <a:solidFill>
                <a:srgbClr val="000000"/>
              </a:solidFill>
              <a:latin typeface="Arial"/>
              <a:ea typeface="Arial"/>
              <a:cs typeface="Arial"/>
            </a:rPr>
            <a:t>hour</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actually</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worked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deflated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by</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the</a:t>
          </a:r>
          <a:r>
            <a:rPr lang="de-DE" b="0" i="0" u="none" strike="noStrike" baseline="0" dirty="0">
              <a:solidFill>
                <a:srgbClr val="000000"/>
              </a:solidFill>
              <a:latin typeface="Arial"/>
              <a:ea typeface="Arial"/>
              <a:cs typeface="Arial"/>
            </a:rPr>
            <a:t> GDP-</a:t>
          </a:r>
          <a:r>
            <a:rPr lang="de-DE" b="0" i="0" u="none" strike="noStrike" baseline="0" dirty="0" err="1">
              <a:solidFill>
                <a:srgbClr val="000000"/>
              </a:solidFill>
              <a:latin typeface="Arial"/>
              <a:ea typeface="Arial"/>
              <a:cs typeface="Arial"/>
            </a:rPr>
            <a:t>deflator</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right</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scale</a:t>
          </a:r>
          <a:r>
            <a:rPr lang="de-DE" b="0" i="0" u="none" strike="noStrike" baseline="0" dirty="0">
              <a:solidFill>
                <a:srgbClr val="000000"/>
              </a:solidFill>
              <a:latin typeface="Arial"/>
              <a:ea typeface="Arial"/>
              <a:cs typeface="Arial"/>
            </a:rPr>
            <a:t>. </a:t>
          </a:r>
          <a:r>
            <a:rPr lang="de-DE" b="0" i="0" u="none" strike="noStrike" baseline="30000" dirty="0">
              <a:solidFill>
                <a:srgbClr val="000000"/>
              </a:solidFill>
              <a:latin typeface="Arial"/>
              <a:ea typeface="Arial"/>
              <a:cs typeface="Arial"/>
            </a:rPr>
            <a:t>3)</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Compensation</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of</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employees</a:t>
          </a:r>
          <a:r>
            <a:rPr lang="de-DE" b="0" i="0" u="none" strike="noStrike" baseline="0" dirty="0">
              <a:solidFill>
                <a:srgbClr val="000000"/>
              </a:solidFill>
              <a:latin typeface="Arial"/>
              <a:ea typeface="Arial"/>
              <a:cs typeface="Arial"/>
            </a:rPr>
            <a:t> per </a:t>
          </a:r>
          <a:r>
            <a:rPr lang="de-DE" b="0" i="0" u="none" strike="noStrike" baseline="0" dirty="0" err="1">
              <a:solidFill>
                <a:srgbClr val="000000"/>
              </a:solidFill>
              <a:latin typeface="Arial"/>
              <a:ea typeface="Arial"/>
              <a:cs typeface="Arial"/>
            </a:rPr>
            <a:t>hour</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actually</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worked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deflated</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by</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the</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deflator</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of</a:t>
          </a:r>
          <a:r>
            <a:rPr lang="de-DE" b="0" i="0" u="none" strike="noStrike" baseline="0" dirty="0">
              <a:solidFill>
                <a:srgbClr val="000000"/>
              </a:solidFill>
              <a:latin typeface="Arial"/>
              <a:ea typeface="Arial"/>
              <a:cs typeface="Arial"/>
            </a:rPr>
            <a:t> private </a:t>
          </a:r>
          <a:r>
            <a:rPr lang="de-DE" b="0" i="0" u="none" strike="noStrike" baseline="0" dirty="0" err="1">
              <a:solidFill>
                <a:srgbClr val="000000"/>
              </a:solidFill>
              <a:latin typeface="Arial"/>
              <a:ea typeface="Arial"/>
              <a:cs typeface="Arial"/>
            </a:rPr>
            <a:t>consumption</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right</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scale</a:t>
          </a:r>
          <a:r>
            <a:rPr lang="de-DE" b="0" i="0" u="none" strike="noStrike" baseline="0" dirty="0">
              <a:solidFill>
                <a:srgbClr val="000000"/>
              </a:solidFill>
              <a:latin typeface="Arial"/>
              <a:ea typeface="Arial"/>
              <a:cs typeface="Arial"/>
            </a:rPr>
            <a:t>. </a:t>
          </a:r>
        </a:p>
        <a:p xmlns:a="http://schemas.openxmlformats.org/drawingml/2006/main">
          <a:pPr algn="l" rtl="0">
            <a:defRPr sz="1000"/>
          </a:pPr>
          <a:r>
            <a:rPr lang="de-DE" b="0" i="0" u="none" strike="noStrike" baseline="0" dirty="0">
              <a:solidFill>
                <a:srgbClr val="000000"/>
              </a:solidFill>
              <a:latin typeface="Arial"/>
              <a:ea typeface="Arial"/>
              <a:cs typeface="Arial"/>
            </a:rPr>
            <a:t>Source: </a:t>
          </a:r>
          <a:r>
            <a:rPr lang="de-DE" b="0" i="0" u="none" strike="noStrike" baseline="0" dirty="0" err="1">
              <a:solidFill>
                <a:srgbClr val="000000"/>
              </a:solidFill>
              <a:latin typeface="Arial"/>
              <a:ea typeface="Arial"/>
              <a:cs typeface="Arial"/>
            </a:rPr>
            <a:t>Ameco</a:t>
          </a:r>
          <a:r>
            <a:rPr lang="de-DE" b="0" i="0" u="none" strike="noStrike" baseline="0" dirty="0">
              <a:solidFill>
                <a:srgbClr val="000000"/>
              </a:solidFill>
              <a:latin typeface="Arial"/>
              <a:ea typeface="Arial"/>
              <a:cs typeface="Arial"/>
            </a:rPr>
            <a:t> (May 2013), </a:t>
          </a:r>
          <a:r>
            <a:rPr lang="de-DE" b="0" i="0" u="none" strike="noStrike" baseline="0" dirty="0" err="1">
              <a:solidFill>
                <a:srgbClr val="000000"/>
              </a:solidFill>
              <a:latin typeface="Arial"/>
              <a:ea typeface="Arial"/>
              <a:cs typeface="Arial"/>
            </a:rPr>
            <a:t>values</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for</a:t>
          </a:r>
          <a:r>
            <a:rPr lang="de-DE" b="0" i="0" u="none" strike="noStrike" baseline="0" dirty="0">
              <a:solidFill>
                <a:srgbClr val="000000"/>
              </a:solidFill>
              <a:latin typeface="Arial"/>
              <a:ea typeface="Arial"/>
              <a:cs typeface="Arial"/>
            </a:rPr>
            <a:t> 2013 </a:t>
          </a:r>
          <a:r>
            <a:rPr lang="de-DE" b="0" i="0" u="none" strike="noStrike" baseline="0" dirty="0" err="1">
              <a:solidFill>
                <a:srgbClr val="000000"/>
              </a:solidFill>
              <a:latin typeface="Arial"/>
              <a:ea typeface="Arial"/>
              <a:cs typeface="Arial"/>
            </a:rPr>
            <a:t>estimates</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by</a:t>
          </a:r>
          <a:r>
            <a:rPr lang="de-DE" b="0" i="0" u="none" strike="noStrike" baseline="0" dirty="0">
              <a:solidFill>
                <a:srgbClr val="000000"/>
              </a:solidFill>
              <a:latin typeface="Arial"/>
              <a:ea typeface="Arial"/>
              <a:cs typeface="Arial"/>
            </a:rPr>
            <a:t> </a:t>
          </a:r>
          <a:r>
            <a:rPr lang="de-DE" b="0" i="0" u="none" strike="noStrike" baseline="0" dirty="0" err="1">
              <a:solidFill>
                <a:srgbClr val="000000"/>
              </a:solidFill>
              <a:latin typeface="Arial"/>
              <a:ea typeface="Arial"/>
              <a:cs typeface="Arial"/>
            </a:rPr>
            <a:t>the</a:t>
          </a:r>
          <a:r>
            <a:rPr lang="de-DE" b="0" i="0" u="none" strike="noStrike" baseline="0" dirty="0">
              <a:solidFill>
                <a:srgbClr val="000000"/>
              </a:solidFill>
              <a:latin typeface="Arial"/>
              <a:ea typeface="Arial"/>
              <a:cs typeface="Arial"/>
            </a:rPr>
            <a:t> EU-</a:t>
          </a:r>
          <a:r>
            <a:rPr lang="de-DE" b="0" i="0" u="none" strike="noStrike" baseline="0" dirty="0" err="1">
              <a:solidFill>
                <a:srgbClr val="000000"/>
              </a:solidFill>
              <a:latin typeface="Arial"/>
              <a:ea typeface="Arial"/>
              <a:cs typeface="Arial"/>
            </a:rPr>
            <a:t>Commission</a:t>
          </a:r>
          <a:r>
            <a:rPr lang="de-DE" b="0" i="0" u="none" strike="noStrike" baseline="0" dirty="0">
              <a:solidFill>
                <a:srgbClr val="000000"/>
              </a:solidFill>
              <a:latin typeface="Arial"/>
              <a:ea typeface="Arial"/>
              <a:cs typeface="Arial"/>
            </a:rPr>
            <a:t>.</a:t>
          </a:r>
        </a:p>
      </cdr:txBody>
    </cdr:sp>
  </cdr:relSizeAnchor>
  <cdr:relSizeAnchor xmlns:cdr="http://schemas.openxmlformats.org/drawingml/2006/chartDrawing">
    <cdr:from>
      <cdr:x>0.19025</cdr:x>
      <cdr:y>0.5155</cdr:y>
    </cdr:from>
    <cdr:to>
      <cdr:x>0.48775</cdr:x>
      <cdr:y>0.61025</cdr:y>
    </cdr:to>
    <cdr:sp macro="" textlink="">
      <cdr:nvSpPr>
        <cdr:cNvPr id="19458" name="Text Box 2"/>
        <cdr:cNvSpPr txBox="1">
          <a:spLocks xmlns:a="http://schemas.openxmlformats.org/drawingml/2006/main" noChangeArrowheads="1"/>
        </cdr:cNvSpPr>
      </cdr:nvSpPr>
      <cdr:spPr bwMode="auto">
        <a:xfrm xmlns:a="http://schemas.openxmlformats.org/drawingml/2006/main">
          <a:off x="1751727" y="2893708"/>
          <a:ext cx="2739231" cy="531869"/>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400" b="1" i="0" u="none" strike="noStrike" baseline="0" dirty="0">
              <a:solidFill>
                <a:srgbClr val="DD0806"/>
              </a:solidFill>
              <a:latin typeface="Arial"/>
              <a:ea typeface="Arial"/>
              <a:cs typeface="Arial"/>
            </a:rPr>
            <a:t>Rate </a:t>
          </a:r>
          <a:r>
            <a:rPr lang="de-DE" sz="1400" b="1" i="0" u="none" strike="noStrike" baseline="0" dirty="0" err="1">
              <a:solidFill>
                <a:srgbClr val="DD0806"/>
              </a:solidFill>
              <a:latin typeface="Arial"/>
              <a:ea typeface="Arial"/>
              <a:cs typeface="Arial"/>
            </a:rPr>
            <a:t>of</a:t>
          </a:r>
          <a:r>
            <a:rPr lang="de-DE" sz="1400" b="1" i="0" u="none" strike="noStrike" baseline="0" dirty="0">
              <a:solidFill>
                <a:srgbClr val="DD0806"/>
              </a:solidFill>
              <a:latin typeface="Arial"/>
              <a:ea typeface="Arial"/>
              <a:cs typeface="Arial"/>
            </a:rPr>
            <a:t> Unemployment</a:t>
          </a:r>
          <a:r>
            <a:rPr lang="de-DE" sz="1400" b="1" i="0" u="none" strike="noStrike" baseline="30000" dirty="0">
              <a:solidFill>
                <a:srgbClr val="DD0806"/>
              </a:solidFill>
              <a:latin typeface="Arial"/>
              <a:ea typeface="Arial"/>
              <a:cs typeface="Arial"/>
            </a:rPr>
            <a:t>1)</a:t>
          </a:r>
        </a:p>
      </cdr:txBody>
    </cdr:sp>
  </cdr:relSizeAnchor>
  <cdr:relSizeAnchor xmlns:cdr="http://schemas.openxmlformats.org/drawingml/2006/chartDrawing">
    <cdr:from>
      <cdr:x>0.58475</cdr:x>
      <cdr:y>0.4465</cdr:y>
    </cdr:from>
    <cdr:to>
      <cdr:x>0.914</cdr:x>
      <cdr:y>0.583</cdr:y>
    </cdr:to>
    <cdr:sp macro="" textlink="">
      <cdr:nvSpPr>
        <cdr:cNvPr id="19459" name="Text Box 3"/>
        <cdr:cNvSpPr txBox="1">
          <a:spLocks xmlns:a="http://schemas.openxmlformats.org/drawingml/2006/main" noChangeArrowheads="1"/>
        </cdr:cNvSpPr>
      </cdr:nvSpPr>
      <cdr:spPr bwMode="auto">
        <a:xfrm xmlns:a="http://schemas.openxmlformats.org/drawingml/2006/main">
          <a:off x="5384086" y="2506383"/>
          <a:ext cx="3031569" cy="766229"/>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400" b="1" i="0" u="none" strike="noStrike" baseline="0" dirty="0">
              <a:solidFill>
                <a:srgbClr val="1FB714"/>
              </a:solidFill>
              <a:latin typeface="Arial"/>
              <a:ea typeface="Arial"/>
              <a:cs typeface="Arial"/>
            </a:rPr>
            <a:t>Real wage per </a:t>
          </a:r>
          <a:r>
            <a:rPr lang="de-DE" sz="1400" b="1" i="0" u="none" strike="noStrike" baseline="0" dirty="0" err="1">
              <a:solidFill>
                <a:srgbClr val="1FB714"/>
              </a:solidFill>
              <a:latin typeface="Arial"/>
              <a:ea typeface="Arial"/>
              <a:cs typeface="Arial"/>
            </a:rPr>
            <a:t>hour</a:t>
          </a:r>
          <a:r>
            <a:rPr lang="de-DE" sz="1400" b="1" i="0" u="none" strike="noStrike" baseline="0" dirty="0">
              <a:solidFill>
                <a:srgbClr val="1FB714"/>
              </a:solidFill>
              <a:latin typeface="Arial"/>
              <a:ea typeface="Arial"/>
              <a:cs typeface="Arial"/>
            </a:rPr>
            <a:t> (</a:t>
          </a:r>
          <a:r>
            <a:rPr lang="de-DE" sz="1400" b="1" i="0" u="none" strike="noStrike" baseline="0" dirty="0" err="1" smtClean="0">
              <a:solidFill>
                <a:srgbClr val="1FB714"/>
              </a:solidFill>
              <a:latin typeface="Arial"/>
              <a:ea typeface="Arial"/>
              <a:cs typeface="Arial"/>
            </a:rPr>
            <a:t>consumer</a:t>
          </a:r>
          <a:r>
            <a:rPr lang="de-DE" sz="1400" b="1" dirty="0">
              <a:solidFill>
                <a:srgbClr val="1FB714"/>
              </a:solidFill>
              <a:latin typeface="Arial"/>
              <a:ea typeface="Arial"/>
              <a:cs typeface="Arial"/>
            </a:rPr>
            <a:t> </a:t>
          </a:r>
          <a:r>
            <a:rPr lang="de-DE" sz="1400" b="1" dirty="0" smtClean="0">
              <a:solidFill>
                <a:srgbClr val="1FB714"/>
              </a:solidFill>
              <a:latin typeface="Arial"/>
              <a:ea typeface="Arial"/>
              <a:cs typeface="Arial"/>
            </a:rPr>
            <a:t>wage</a:t>
          </a:r>
          <a:r>
            <a:rPr lang="de-DE" sz="1600" b="1" i="0" u="none" strike="noStrike" baseline="0" dirty="0" smtClean="0">
              <a:solidFill>
                <a:srgbClr val="1FB714"/>
              </a:solidFill>
              <a:latin typeface="Arial"/>
              <a:ea typeface="Arial"/>
              <a:cs typeface="Arial"/>
            </a:rPr>
            <a:t>)</a:t>
          </a:r>
          <a:r>
            <a:rPr lang="de-DE" sz="1600" b="1" i="0" u="none" strike="noStrike" baseline="30000" dirty="0">
              <a:solidFill>
                <a:srgbClr val="1FB714"/>
              </a:solidFill>
              <a:latin typeface="Arial"/>
              <a:ea typeface="Arial"/>
              <a:cs typeface="Arial"/>
            </a:rPr>
            <a:t>3)</a:t>
          </a:r>
        </a:p>
      </cdr:txBody>
    </cdr:sp>
  </cdr:relSizeAnchor>
  <cdr:relSizeAnchor xmlns:cdr="http://schemas.openxmlformats.org/drawingml/2006/chartDrawing">
    <cdr:from>
      <cdr:x>0.19025</cdr:x>
      <cdr:y>0.15725</cdr:y>
    </cdr:from>
    <cdr:to>
      <cdr:x>0.5205</cdr:x>
      <cdr:y>0.29275</cdr:y>
    </cdr:to>
    <cdr:sp macro="" textlink="">
      <cdr:nvSpPr>
        <cdr:cNvPr id="19460" name="Text Box 4"/>
        <cdr:cNvSpPr txBox="1">
          <a:spLocks xmlns:a="http://schemas.openxmlformats.org/drawingml/2006/main" noChangeArrowheads="1"/>
        </cdr:cNvSpPr>
      </cdr:nvSpPr>
      <cdr:spPr bwMode="auto">
        <a:xfrm xmlns:a="http://schemas.openxmlformats.org/drawingml/2006/main">
          <a:off x="1751727" y="882707"/>
          <a:ext cx="3040777" cy="76061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400" b="1" i="0" u="none" strike="noStrike" baseline="0" dirty="0">
              <a:solidFill>
                <a:srgbClr val="006411"/>
              </a:solidFill>
              <a:latin typeface="Arial"/>
              <a:ea typeface="Arial"/>
              <a:cs typeface="Arial"/>
            </a:rPr>
            <a:t>Real wage per </a:t>
          </a:r>
          <a:r>
            <a:rPr lang="de-DE" sz="1400" b="1" i="0" u="none" strike="noStrike" baseline="0" dirty="0" err="1">
              <a:solidFill>
                <a:srgbClr val="006411"/>
              </a:solidFill>
              <a:latin typeface="Arial"/>
              <a:ea typeface="Arial"/>
              <a:cs typeface="Arial"/>
            </a:rPr>
            <a:t>hour</a:t>
          </a:r>
          <a:r>
            <a:rPr lang="de-DE" sz="1400" b="1" i="0" u="none" strike="noStrike" baseline="0" dirty="0">
              <a:solidFill>
                <a:srgbClr val="006411"/>
              </a:solidFill>
              <a:latin typeface="Arial"/>
              <a:ea typeface="Arial"/>
              <a:cs typeface="Arial"/>
            </a:rPr>
            <a:t> (</a:t>
          </a:r>
          <a:r>
            <a:rPr lang="de-DE" sz="1400" b="1" i="0" u="none" strike="noStrike" baseline="0" dirty="0" err="1" smtClean="0">
              <a:solidFill>
                <a:srgbClr val="006411"/>
              </a:solidFill>
              <a:latin typeface="Arial"/>
              <a:ea typeface="Arial"/>
              <a:cs typeface="Arial"/>
            </a:rPr>
            <a:t>producer</a:t>
          </a:r>
          <a:r>
            <a:rPr lang="de-DE" sz="1400" b="1" dirty="0">
              <a:solidFill>
                <a:srgbClr val="006411"/>
              </a:solidFill>
              <a:latin typeface="Arial"/>
              <a:ea typeface="Arial"/>
              <a:cs typeface="Arial"/>
            </a:rPr>
            <a:t> </a:t>
          </a:r>
          <a:r>
            <a:rPr lang="de-DE" sz="1400" b="1" dirty="0" smtClean="0">
              <a:solidFill>
                <a:srgbClr val="006411"/>
              </a:solidFill>
              <a:latin typeface="Arial"/>
              <a:ea typeface="Arial"/>
              <a:cs typeface="Arial"/>
            </a:rPr>
            <a:t>wage</a:t>
          </a:r>
          <a:r>
            <a:rPr lang="de-DE" sz="1600" b="1" i="0" u="none" strike="noStrike" baseline="0" dirty="0" smtClean="0">
              <a:solidFill>
                <a:srgbClr val="006411"/>
              </a:solidFill>
              <a:latin typeface="Arial"/>
              <a:ea typeface="Arial"/>
              <a:cs typeface="Arial"/>
            </a:rPr>
            <a:t>)</a:t>
          </a:r>
          <a:r>
            <a:rPr lang="de-DE" sz="1600" b="1" i="0" u="none" strike="noStrike" baseline="30000" dirty="0">
              <a:solidFill>
                <a:srgbClr val="006411"/>
              </a:solidFill>
              <a:latin typeface="Arial"/>
              <a:ea typeface="Arial"/>
              <a:cs typeface="Arial"/>
            </a:rPr>
            <a:t>2)</a:t>
          </a:r>
        </a:p>
      </cdr:txBody>
    </cdr:sp>
  </cdr:relSizeAnchor>
  <cdr:relSizeAnchor xmlns:cdr="http://schemas.openxmlformats.org/drawingml/2006/chartDrawing">
    <cdr:from>
      <cdr:x>0.28425</cdr:x>
      <cdr:y>0.27975</cdr:y>
    </cdr:from>
    <cdr:to>
      <cdr:x>0.33225</cdr:x>
      <cdr:y>0.387</cdr:y>
    </cdr:to>
    <cdr:sp macro="" textlink="">
      <cdr:nvSpPr>
        <cdr:cNvPr id="19461" name="Line 5"/>
        <cdr:cNvSpPr>
          <a:spLocks xmlns:a="http://schemas.openxmlformats.org/drawingml/2006/main" noChangeShapeType="1"/>
        </cdr:cNvSpPr>
      </cdr:nvSpPr>
      <cdr:spPr bwMode="auto">
        <a:xfrm xmlns:a="http://schemas.openxmlformats.org/drawingml/2006/main" flipH="1">
          <a:off x="2617232" y="1570349"/>
          <a:ext cx="441960" cy="602037"/>
        </a:xfrm>
        <a:prstGeom xmlns:a="http://schemas.openxmlformats.org/drawingml/2006/main" prst="line">
          <a:avLst/>
        </a:prstGeom>
        <a:noFill xmlns:a="http://schemas.openxmlformats.org/drawingml/2006/main"/>
        <a:ln xmlns:a="http://schemas.openxmlformats.org/drawingml/2006/main" w="19050">
          <a:solidFill>
            <a:srgbClr xmlns:mc="http://schemas.openxmlformats.org/markup-compatibility/2006" xmlns:a14="http://schemas.microsoft.com/office/drawing/2010/main" val="006411" mc:Ignorable="a14" a14:legacySpreadsheetColorIndex="17"/>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sp>
  </cdr:relSizeAnchor>
  <cdr:relSizeAnchor xmlns:cdr="http://schemas.openxmlformats.org/drawingml/2006/chartDrawing">
    <cdr:from>
      <cdr:x>0.76625</cdr:x>
      <cdr:y>0.387</cdr:y>
    </cdr:from>
    <cdr:to>
      <cdr:x>0.783</cdr:x>
      <cdr:y>0.4595</cdr:y>
    </cdr:to>
    <cdr:sp macro="" textlink="">
      <cdr:nvSpPr>
        <cdr:cNvPr id="19462" name="Line 6"/>
        <cdr:cNvSpPr>
          <a:spLocks xmlns:a="http://schemas.openxmlformats.org/drawingml/2006/main" noChangeShapeType="1"/>
        </cdr:cNvSpPr>
      </cdr:nvSpPr>
      <cdr:spPr bwMode="auto">
        <a:xfrm xmlns:a="http://schemas.openxmlformats.org/drawingml/2006/main" flipV="1">
          <a:off x="7055247" y="2172386"/>
          <a:ext cx="154226" cy="406971"/>
        </a:xfrm>
        <a:prstGeom xmlns:a="http://schemas.openxmlformats.org/drawingml/2006/main" prst="line">
          <a:avLst/>
        </a:prstGeom>
        <a:noFill xmlns:a="http://schemas.openxmlformats.org/drawingml/2006/main"/>
        <a:ln xmlns:a="http://schemas.openxmlformats.org/drawingml/2006/main" w="19050">
          <a:solidFill>
            <a:srgbClr xmlns:mc="http://schemas.openxmlformats.org/markup-compatibility/2006" xmlns:a14="http://schemas.microsoft.com/office/drawing/2010/main" val="1FB714" mc:Ignorable="a14" a14:legacySpreadsheetColorIndex="11"/>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sp>
  </cdr:relSizeAnchor>
</c:userShapes>
</file>

<file path=ppt/drawings/drawing17.xml><?xml version="1.0" encoding="utf-8"?>
<c:userShapes xmlns:c="http://schemas.openxmlformats.org/drawingml/2006/chart">
  <cdr:relSizeAnchor xmlns:cdr="http://schemas.openxmlformats.org/drawingml/2006/chartDrawing">
    <cdr:from>
      <cdr:x>0.1345</cdr:x>
      <cdr:y>0.93175</cdr:y>
    </cdr:from>
    <cdr:to>
      <cdr:x>0.92175</cdr:x>
      <cdr:y>1</cdr:y>
    </cdr:to>
    <cdr:sp macro="" textlink="">
      <cdr:nvSpPr>
        <cdr:cNvPr id="1026" name="Text Box 2"/>
        <cdr:cNvSpPr txBox="1">
          <a:spLocks xmlns:a="http://schemas.openxmlformats.org/drawingml/2006/main" noChangeArrowheads="1"/>
        </cdr:cNvSpPr>
      </cdr:nvSpPr>
      <cdr:spPr bwMode="auto">
        <a:xfrm xmlns:a="http://schemas.openxmlformats.org/drawingml/2006/main">
          <a:off x="1228708" y="5256631"/>
          <a:ext cx="7191823" cy="385044"/>
        </a:xfrm>
        <a:prstGeom xmlns:a="http://schemas.openxmlformats.org/drawingml/2006/main" prst="rect">
          <a:avLst/>
        </a:prstGeom>
        <a:noFill xmlns:a="http://schemas.openxmlformats.org/drawingml/2006/main"/>
        <a:ln xmlns:a="http://schemas.openxmlformats.org/drawingml/2006/main" w="1">
          <a:noFill/>
          <a:miter lim="800000"/>
          <a:headEnd/>
          <a:tailEnd/>
        </a:ln>
        <a:effectLst xmlns:a="http://schemas.openxmlformats.org/drawingml/2006/main"/>
      </cdr:spPr>
      <cdr:txBody>
        <a:bodyPr xmlns:a="http://schemas.openxmlformats.org/drawingml/2006/main" vertOverflow="clip" wrap="square" lIns="36576" tIns="27432" rIns="0" bIns="27432" anchor="ctr" upright="1"/>
        <a:lstStyle xmlns:a="http://schemas.openxmlformats.org/drawingml/2006/main"/>
        <a:p xmlns:a="http://schemas.openxmlformats.org/drawingml/2006/main">
          <a:pPr algn="l" rtl="0">
            <a:defRPr sz="1000"/>
          </a:pPr>
          <a:r>
            <a:rPr lang="de-DE" sz="1200" b="0" i="0" u="none" strike="noStrike" baseline="0">
              <a:solidFill>
                <a:srgbClr val="000000"/>
              </a:solidFill>
              <a:latin typeface="Arial"/>
              <a:cs typeface="Arial"/>
            </a:rPr>
            <a:t>Quelle: Statistisches Bundesamt (Volkswirtschaftliche Gesamtrechnung).</a:t>
          </a:r>
        </a:p>
      </cdr:txBody>
    </cdr:sp>
  </cdr:relSizeAnchor>
  <cdr:relSizeAnchor xmlns:cdr="http://schemas.openxmlformats.org/drawingml/2006/chartDrawing">
    <cdr:from>
      <cdr:x>0.48175</cdr:x>
      <cdr:y>0.19625</cdr:y>
    </cdr:from>
    <cdr:to>
      <cdr:x>0.8945</cdr:x>
      <cdr:y>0.277</cdr:y>
    </cdr:to>
    <cdr:sp macro="" textlink="">
      <cdr:nvSpPr>
        <cdr:cNvPr id="1027" name="Text Box 3"/>
        <cdr:cNvSpPr txBox="1">
          <a:spLocks xmlns:a="http://schemas.openxmlformats.org/drawingml/2006/main" noChangeArrowheads="1"/>
        </cdr:cNvSpPr>
      </cdr:nvSpPr>
      <cdr:spPr bwMode="auto">
        <a:xfrm xmlns:a="http://schemas.openxmlformats.org/drawingml/2006/main">
          <a:off x="4400966" y="1107179"/>
          <a:ext cx="3770626" cy="455565"/>
        </a:xfrm>
        <a:prstGeom xmlns:a="http://schemas.openxmlformats.org/drawingml/2006/main" prst="rect">
          <a:avLst/>
        </a:prstGeom>
        <a:noFill xmlns:a="http://schemas.openxmlformats.org/drawingml/2006/main"/>
        <a:ln xmlns:a="http://schemas.openxmlformats.org/drawingml/2006/main" w="1">
          <a:noFill/>
          <a:miter lim="800000"/>
          <a:headEnd/>
          <a:tailEnd/>
        </a:ln>
        <a:effectLst xmlns:a="http://schemas.openxmlformats.org/drawingml/2006/main"/>
      </cdr:spPr>
      <cdr:txBody>
        <a:bodyPr xmlns:a="http://schemas.openxmlformats.org/drawingml/2006/main" vertOverflow="clip" wrap="square" lIns="36576" tIns="32004" rIns="36576" bIns="32004" anchor="ctr" upright="1"/>
        <a:lstStyle xmlns:a="http://schemas.openxmlformats.org/drawingml/2006/main"/>
        <a:p xmlns:a="http://schemas.openxmlformats.org/drawingml/2006/main">
          <a:pPr algn="ctr" rtl="0">
            <a:defRPr sz="1000"/>
          </a:pPr>
          <a:r>
            <a:rPr lang="de-DE" sz="1200" b="1" i="0" u="none" strike="noStrike" baseline="0" dirty="0">
              <a:solidFill>
                <a:srgbClr val="000080"/>
              </a:solidFill>
              <a:latin typeface="Arial"/>
              <a:cs typeface="Arial"/>
            </a:rPr>
            <a:t>Gewinne der Kapitalgesellschaften</a:t>
          </a:r>
        </a:p>
        <a:p xmlns:a="http://schemas.openxmlformats.org/drawingml/2006/main">
          <a:pPr algn="ctr" rtl="0">
            <a:defRPr sz="1000"/>
          </a:pPr>
          <a:r>
            <a:rPr lang="de-DE" sz="1200" b="1" i="0" u="none" strike="noStrike" baseline="0" dirty="0">
              <a:solidFill>
                <a:srgbClr val="000080"/>
              </a:solidFill>
              <a:latin typeface="Arial"/>
              <a:cs typeface="Arial"/>
            </a:rPr>
            <a:t>in % des BIP</a:t>
          </a:r>
        </a:p>
      </cdr:txBody>
    </cdr:sp>
  </cdr:relSizeAnchor>
  <cdr:relSizeAnchor xmlns:cdr="http://schemas.openxmlformats.org/drawingml/2006/chartDrawing">
    <cdr:from>
      <cdr:x>0.3105</cdr:x>
      <cdr:y>0.60475</cdr:y>
    </cdr:from>
    <cdr:to>
      <cdr:x>0.74425</cdr:x>
      <cdr:y>0.688</cdr:y>
    </cdr:to>
    <cdr:sp macro="" textlink="">
      <cdr:nvSpPr>
        <cdr:cNvPr id="1028" name="Text Box 4"/>
        <cdr:cNvSpPr txBox="1">
          <a:spLocks xmlns:a="http://schemas.openxmlformats.org/drawingml/2006/main" noChangeArrowheads="1"/>
        </cdr:cNvSpPr>
      </cdr:nvSpPr>
      <cdr:spPr bwMode="auto">
        <a:xfrm xmlns:a="http://schemas.openxmlformats.org/drawingml/2006/main">
          <a:off x="2836534" y="3411803"/>
          <a:ext cx="3962468" cy="469669"/>
        </a:xfrm>
        <a:prstGeom xmlns:a="http://schemas.openxmlformats.org/drawingml/2006/main" prst="rect">
          <a:avLst/>
        </a:prstGeom>
        <a:noFill xmlns:a="http://schemas.openxmlformats.org/drawingml/2006/main"/>
        <a:ln xmlns:a="http://schemas.openxmlformats.org/drawingml/2006/main" w="1">
          <a:noFill/>
          <a:miter lim="800000"/>
          <a:headEnd/>
          <a:tailEnd/>
        </a:ln>
        <a:effectLst xmlns:a="http://schemas.openxmlformats.org/drawingml/2006/main"/>
      </cdr:spPr>
      <cdr:txBody>
        <a:bodyPr xmlns:a="http://schemas.openxmlformats.org/drawingml/2006/main" vertOverflow="clip" wrap="square" lIns="36576" tIns="32004" rIns="36576" bIns="32004" anchor="ctr" upright="1"/>
        <a:lstStyle xmlns:a="http://schemas.openxmlformats.org/drawingml/2006/main"/>
        <a:p xmlns:a="http://schemas.openxmlformats.org/drawingml/2006/main">
          <a:pPr algn="ctr" rtl="0">
            <a:defRPr sz="1000"/>
          </a:pPr>
          <a:r>
            <a:rPr lang="de-DE" sz="1200" b="1" i="0" u="none" strike="noStrike" baseline="0" dirty="0">
              <a:solidFill>
                <a:srgbClr val="008000"/>
              </a:solidFill>
              <a:latin typeface="Arial"/>
              <a:cs typeface="Arial"/>
            </a:rPr>
            <a:t>Bruttoanlageinvestitionen</a:t>
          </a:r>
          <a:r>
            <a:rPr lang="de-DE" sz="1400" b="1" i="0" u="none" strike="noStrike" baseline="0" dirty="0">
              <a:solidFill>
                <a:srgbClr val="008000"/>
              </a:solidFill>
              <a:latin typeface="Arial"/>
              <a:cs typeface="Arial"/>
            </a:rPr>
            <a:t> in % des BIP</a:t>
          </a:r>
        </a:p>
      </cdr:txBody>
    </cdr:sp>
  </cdr:relSizeAnchor>
  <cdr:relSizeAnchor xmlns:cdr="http://schemas.openxmlformats.org/drawingml/2006/chartDrawing">
    <cdr:from>
      <cdr:x>0.1415</cdr:x>
      <cdr:y>0.19625</cdr:y>
    </cdr:from>
    <cdr:to>
      <cdr:x>0.48175</cdr:x>
      <cdr:y>0.32774</cdr:y>
    </cdr:to>
    <cdr:sp macro="" textlink="">
      <cdr:nvSpPr>
        <cdr:cNvPr id="1029" name="Text Box 5"/>
        <cdr:cNvSpPr txBox="1">
          <a:spLocks xmlns:a="http://schemas.openxmlformats.org/drawingml/2006/main" noChangeArrowheads="1"/>
        </cdr:cNvSpPr>
      </cdr:nvSpPr>
      <cdr:spPr bwMode="auto">
        <a:xfrm xmlns:a="http://schemas.openxmlformats.org/drawingml/2006/main">
          <a:off x="979842" y="862050"/>
          <a:ext cx="2356120" cy="577564"/>
        </a:xfrm>
        <a:prstGeom xmlns:a="http://schemas.openxmlformats.org/drawingml/2006/main" prst="rect">
          <a:avLst/>
        </a:prstGeom>
        <a:noFill xmlns:a="http://schemas.openxmlformats.org/drawingml/2006/main"/>
        <a:ln xmlns:a="http://schemas.openxmlformats.org/drawingml/2006/main" w="1">
          <a:noFill/>
          <a:miter lim="800000"/>
          <a:headEnd/>
          <a:tailEnd/>
        </a:ln>
        <a:effectLst xmlns:a="http://schemas.openxmlformats.org/drawingml/2006/main"/>
      </cdr:spPr>
      <cdr:txBody>
        <a:bodyPr xmlns:a="http://schemas.openxmlformats.org/drawingml/2006/main" vertOverflow="clip" wrap="square" lIns="36576" tIns="32004" rIns="36576" bIns="32004" anchor="ctr" upright="1"/>
        <a:lstStyle xmlns:a="http://schemas.openxmlformats.org/drawingml/2006/main"/>
        <a:p xmlns:a="http://schemas.openxmlformats.org/drawingml/2006/main">
          <a:pPr algn="ctr" rtl="0">
            <a:defRPr sz="1000"/>
          </a:pPr>
          <a:r>
            <a:rPr lang="de-DE" sz="1200" b="1" i="0" u="none" strike="noStrike" baseline="0" dirty="0">
              <a:solidFill>
                <a:srgbClr val="FF0000"/>
              </a:solidFill>
              <a:latin typeface="Arial"/>
              <a:cs typeface="Arial"/>
            </a:rPr>
            <a:t>Körperschaft- und Gewerbesteuer in % der Gewinne</a:t>
          </a:r>
        </a:p>
      </cdr:txBody>
    </cdr:sp>
  </cdr:relSizeAnchor>
  <cdr:relSizeAnchor xmlns:cdr="http://schemas.openxmlformats.org/drawingml/2006/chartDrawing">
    <cdr:from>
      <cdr:x>0.16825</cdr:x>
      <cdr:y>0.2455</cdr:y>
    </cdr:from>
    <cdr:to>
      <cdr:x>0.19</cdr:x>
      <cdr:y>0.30525</cdr:y>
    </cdr:to>
    <cdr:sp macro="" textlink="">
      <cdr:nvSpPr>
        <cdr:cNvPr id="1030" name="Line 6"/>
        <cdr:cNvSpPr>
          <a:spLocks xmlns:a="http://schemas.openxmlformats.org/drawingml/2006/main" noChangeShapeType="1"/>
        </cdr:cNvSpPr>
      </cdr:nvSpPr>
      <cdr:spPr bwMode="auto">
        <a:xfrm xmlns:a="http://schemas.openxmlformats.org/drawingml/2006/main">
          <a:off x="1537027" y="1385031"/>
          <a:ext cx="198694" cy="337090"/>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type="triangle" w="med" len="med"/>
        </a:ln>
      </cdr:spPr>
      <cdr:txBody>
        <a:bodyPr xmlns:a="http://schemas.openxmlformats.org/drawingml/2006/main"/>
        <a:lstStyle xmlns:a="http://schemas.openxmlformats.org/drawingml/2006/main"/>
        <a:p xmlns:a="http://schemas.openxmlformats.org/drawingml/2006/main">
          <a:endParaRPr lang="de-DE"/>
        </a:p>
      </cdr:txBody>
    </cdr:sp>
  </cdr:relSizeAnchor>
  <cdr:relSizeAnchor xmlns:cdr="http://schemas.openxmlformats.org/drawingml/2006/chartDrawing">
    <cdr:from>
      <cdr:x>0.7615</cdr:x>
      <cdr:y>0.2455</cdr:y>
    </cdr:from>
    <cdr:to>
      <cdr:x>0.80375</cdr:x>
      <cdr:y>0.32425</cdr:y>
    </cdr:to>
    <cdr:sp macro="" textlink="">
      <cdr:nvSpPr>
        <cdr:cNvPr id="1031" name="Line 7"/>
        <cdr:cNvSpPr>
          <a:spLocks xmlns:a="http://schemas.openxmlformats.org/drawingml/2006/main" noChangeShapeType="1"/>
        </cdr:cNvSpPr>
      </cdr:nvSpPr>
      <cdr:spPr bwMode="auto">
        <a:xfrm xmlns:a="http://schemas.openxmlformats.org/drawingml/2006/main" flipH="1">
          <a:off x="6956587" y="1385031"/>
          <a:ext cx="385970" cy="444282"/>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type="triangle" w="med" len="med"/>
        </a:ln>
      </cdr:spPr>
      <cdr:txBody>
        <a:bodyPr xmlns:a="http://schemas.openxmlformats.org/drawingml/2006/main"/>
        <a:lstStyle xmlns:a="http://schemas.openxmlformats.org/drawingml/2006/main"/>
        <a:p xmlns:a="http://schemas.openxmlformats.org/drawingml/2006/main">
          <a:endParaRPr lang="de-DE"/>
        </a:p>
      </cdr:txBody>
    </cdr:sp>
  </cdr:relSizeAnchor>
  <cdr:relSizeAnchor xmlns:cdr="http://schemas.openxmlformats.org/drawingml/2006/chartDrawing">
    <cdr:from>
      <cdr:x>0.4315</cdr:x>
      <cdr:y>0.561</cdr:y>
    </cdr:from>
    <cdr:to>
      <cdr:x>0.4395</cdr:x>
      <cdr:y>0.6195</cdr:y>
    </cdr:to>
    <cdr:sp macro="" textlink="">
      <cdr:nvSpPr>
        <cdr:cNvPr id="1032" name="Line 8"/>
        <cdr:cNvSpPr>
          <a:spLocks xmlns:a="http://schemas.openxmlformats.org/drawingml/2006/main" noChangeShapeType="1"/>
        </cdr:cNvSpPr>
      </cdr:nvSpPr>
      <cdr:spPr bwMode="auto">
        <a:xfrm xmlns:a="http://schemas.openxmlformats.org/drawingml/2006/main" flipH="1" flipV="1">
          <a:off x="3941914" y="3164980"/>
          <a:ext cx="73083" cy="330038"/>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type="triangle" w="med" len="med"/>
        </a:ln>
      </cdr:spPr>
      <cdr:txBody>
        <a:bodyPr xmlns:a="http://schemas.openxmlformats.org/drawingml/2006/main"/>
        <a:lstStyle xmlns:a="http://schemas.openxmlformats.org/drawingml/2006/main"/>
        <a:p xmlns:a="http://schemas.openxmlformats.org/drawingml/2006/main">
          <a:endParaRPr lang="de-DE"/>
        </a:p>
      </cdr:txBody>
    </cdr:sp>
  </cdr:relSizeAnchor>
</c:userShapes>
</file>

<file path=ppt/drawings/drawing18.xml><?xml version="1.0" encoding="utf-8"?>
<c:userShapes xmlns:c="http://schemas.openxmlformats.org/drawingml/2006/chart">
  <cdr:relSizeAnchor xmlns:cdr="http://schemas.openxmlformats.org/drawingml/2006/chartDrawing">
    <cdr:from>
      <cdr:x>0.071</cdr:x>
      <cdr:y>0.9645</cdr:y>
    </cdr:from>
    <cdr:to>
      <cdr:x>0.07174</cdr:x>
      <cdr:y>0.96524</cdr:y>
    </cdr:to>
    <cdr:sp macro="" textlink="">
      <cdr:nvSpPr>
        <cdr:cNvPr id="18435" name="Text Box 3"/>
        <cdr:cNvSpPr txBox="1">
          <a:spLocks xmlns:a="http://schemas.openxmlformats.org/drawingml/2006/main" noChangeArrowheads="1"/>
        </cdr:cNvSpPr>
      </cdr:nvSpPr>
      <cdr:spPr bwMode="auto">
        <a:xfrm xmlns:a="http://schemas.openxmlformats.org/drawingml/2006/main">
          <a:off x="724891" y="5424593"/>
          <a:ext cx="8118774" cy="23368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cdr:spPr>
      <cdr:txBody>
        <a:bodyPr xmlns:a="http://schemas.openxmlformats.org/drawingml/2006/main" vertOverflow="clip" wrap="square" lIns="18288" tIns="22860" rIns="0" bIns="22860" anchor="ctr" upright="1"/>
        <a:lstStyle xmlns:a="http://schemas.openxmlformats.org/drawingml/2006/main"/>
        <a:p xmlns:a="http://schemas.openxmlformats.org/drawingml/2006/main">
          <a:pPr algn="l" rtl="0">
            <a:defRPr sz="1000"/>
          </a:pPr>
          <a:endParaRPr lang="de-DE" sz="1200" b="0" i="0" u="none" strike="noStrike" baseline="0" dirty="0">
            <a:solidFill>
              <a:srgbClr val="000000"/>
            </a:solidFill>
            <a:latin typeface="Arial"/>
            <a:ea typeface="Arial"/>
            <a:cs typeface="Arial"/>
          </a:endParaRPr>
        </a:p>
      </cdr:txBody>
    </cdr:sp>
  </cdr:relSizeAnchor>
</c:userShapes>
</file>

<file path=ppt/drawings/drawing19.xml><?xml version="1.0" encoding="utf-8"?>
<c:userShapes xmlns:c="http://schemas.openxmlformats.org/drawingml/2006/chart">
  <cdr:relSizeAnchor xmlns:cdr="http://schemas.openxmlformats.org/drawingml/2006/chartDrawing">
    <cdr:from>
      <cdr:x>0.95755</cdr:x>
      <cdr:y>0.14815</cdr:y>
    </cdr:from>
    <cdr:to>
      <cdr:x>0.95769</cdr:x>
      <cdr:y>0.42053</cdr:y>
    </cdr:to>
    <cdr:sp macro="" textlink="">
      <cdr:nvSpPr>
        <cdr:cNvPr id="6" name="Gerade Verbindung mit Pfeil 5"/>
        <cdr:cNvSpPr/>
      </cdr:nvSpPr>
      <cdr:spPr>
        <a:xfrm xmlns:a="http://schemas.openxmlformats.org/drawingml/2006/main">
          <a:off x="3240360" y="576064"/>
          <a:ext cx="474" cy="1059131"/>
        </a:xfrm>
        <a:prstGeom xmlns:a="http://schemas.openxmlformats.org/drawingml/2006/main" prst="straightConnector1">
          <a:avLst/>
        </a:prstGeom>
        <a:ln xmlns:a="http://schemas.openxmlformats.org/drawingml/2006/main">
          <a:headEnd type="triangle"/>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0.76604</cdr:x>
      <cdr:y>0.25926</cdr:y>
    </cdr:from>
    <cdr:to>
      <cdr:x>1</cdr:x>
      <cdr:y>0.35515</cdr:y>
    </cdr:to>
    <cdr:sp macro="" textlink="">
      <cdr:nvSpPr>
        <cdr:cNvPr id="7" name="Textfeld 1"/>
        <cdr:cNvSpPr txBox="1"/>
      </cdr:nvSpPr>
      <cdr:spPr>
        <a:xfrm xmlns:a="http://schemas.openxmlformats.org/drawingml/2006/main">
          <a:off x="2592288" y="1008112"/>
          <a:ext cx="791712" cy="3728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l-GR" dirty="0"/>
            <a:t>Δ</a:t>
          </a:r>
          <a:r>
            <a:rPr lang="de-DE" dirty="0"/>
            <a:t> €17,1</a:t>
          </a:r>
          <a:endParaRPr lang="en-GB" sz="1100" dirty="0"/>
        </a:p>
      </cdr:txBody>
    </cdr:sp>
  </cdr:relSizeAnchor>
  <cdr:relSizeAnchor xmlns:cdr="http://schemas.openxmlformats.org/drawingml/2006/chartDrawing">
    <cdr:from>
      <cdr:x>0.17023</cdr:x>
      <cdr:y>0.5</cdr:y>
    </cdr:from>
    <cdr:to>
      <cdr:x>0.419</cdr:x>
      <cdr:y>0.59589</cdr:y>
    </cdr:to>
    <cdr:sp macro="" textlink="">
      <cdr:nvSpPr>
        <cdr:cNvPr id="8" name="Textfeld 1"/>
        <cdr:cNvSpPr txBox="1"/>
      </cdr:nvSpPr>
      <cdr:spPr>
        <a:xfrm xmlns:a="http://schemas.openxmlformats.org/drawingml/2006/main">
          <a:off x="576064" y="1944216"/>
          <a:ext cx="841838" cy="37286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l-GR" dirty="0"/>
            <a:t>Δ</a:t>
          </a:r>
          <a:r>
            <a:rPr lang="de-DE" dirty="0"/>
            <a:t> €11,6</a:t>
          </a:r>
          <a:endParaRPr lang="en-GB" sz="1100" dirty="0"/>
        </a:p>
      </cdr:txBody>
    </cdr:sp>
  </cdr:relSizeAnchor>
  <cdr:relSizeAnchor xmlns:cdr="http://schemas.openxmlformats.org/drawingml/2006/chartDrawing">
    <cdr:from>
      <cdr:x>0.18219</cdr:x>
      <cdr:y>0.48602</cdr:y>
    </cdr:from>
    <cdr:to>
      <cdr:x>0.18264</cdr:x>
      <cdr:y>0.65614</cdr:y>
    </cdr:to>
    <cdr:sp macro="" textlink="">
      <cdr:nvSpPr>
        <cdr:cNvPr id="9" name="Gerade Verbindung mit Pfeil 8"/>
        <cdr:cNvSpPr/>
      </cdr:nvSpPr>
      <cdr:spPr>
        <a:xfrm xmlns:a="http://schemas.openxmlformats.org/drawingml/2006/main">
          <a:off x="616539" y="1889841"/>
          <a:ext cx="1522" cy="661500"/>
        </a:xfrm>
        <a:prstGeom xmlns:a="http://schemas.openxmlformats.org/drawingml/2006/main" prst="straightConnector1">
          <a:avLst/>
        </a:prstGeom>
        <a:noFill xmlns:a="http://schemas.openxmlformats.org/drawingml/2006/main"/>
        <a:ln xmlns:a="http://schemas.openxmlformats.org/drawingml/2006/main" w="9525" cap="flat" cmpd="sng" algn="ctr">
          <a:solidFill>
            <a:sysClr val="windowText" lastClr="000000">
              <a:shade val="95000"/>
              <a:satMod val="105000"/>
            </a:sysClr>
          </a:solidFill>
          <a:prstDash val="solid"/>
          <a:headEnd type="triangle"/>
          <a:tailEnd type="triangle"/>
        </a:ln>
        <a:effectLst xmlns:a="http://schemas.openxmlformats.org/drawingml/2006/mai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0.94653</cdr:x>
      <cdr:y>0.87037</cdr:y>
    </cdr:from>
    <cdr:to>
      <cdr:x>1</cdr:x>
      <cdr:y>0.97733</cdr:y>
    </cdr:to>
    <cdr:sp macro="" textlink="">
      <cdr:nvSpPr>
        <cdr:cNvPr id="10" name="Textfeld 1"/>
        <cdr:cNvSpPr txBox="1"/>
      </cdr:nvSpPr>
      <cdr:spPr>
        <a:xfrm xmlns:a="http://schemas.openxmlformats.org/drawingml/2006/main">
          <a:off x="3240360" y="3384376"/>
          <a:ext cx="180942" cy="4159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mbria"/>
            </a:defRPr>
          </a:lvl1pPr>
          <a:lvl2pPr marL="457200" indent="0">
            <a:defRPr sz="1100">
              <a:latin typeface="Cambria"/>
            </a:defRPr>
          </a:lvl2pPr>
          <a:lvl3pPr marL="914400" indent="0">
            <a:defRPr sz="1100">
              <a:latin typeface="Cambria"/>
            </a:defRPr>
          </a:lvl3pPr>
          <a:lvl4pPr marL="1371600" indent="0">
            <a:defRPr sz="1100">
              <a:latin typeface="Cambria"/>
            </a:defRPr>
          </a:lvl4pPr>
          <a:lvl5pPr marL="1828800" indent="0">
            <a:defRPr sz="1100">
              <a:latin typeface="Cambria"/>
            </a:defRPr>
          </a:lvl5pPr>
          <a:lvl6pPr marL="2286000" indent="0">
            <a:defRPr sz="1100">
              <a:latin typeface="Cambria"/>
            </a:defRPr>
          </a:lvl6pPr>
          <a:lvl7pPr marL="2743200" indent="0">
            <a:defRPr sz="1100">
              <a:latin typeface="Cambria"/>
            </a:defRPr>
          </a:lvl7pPr>
          <a:lvl8pPr marL="3200400" indent="0">
            <a:defRPr sz="1100">
              <a:latin typeface="Cambria"/>
            </a:defRPr>
          </a:lvl8pPr>
          <a:lvl9pPr marL="3657600" indent="0">
            <a:defRPr sz="1100">
              <a:latin typeface="Cambria"/>
            </a:defRPr>
          </a:lvl9pPr>
        </a:lstStyle>
        <a:p xmlns:a="http://schemas.openxmlformats.org/drawingml/2006/main">
          <a:r>
            <a:rPr lang="en-GB" sz="600" dirty="0"/>
            <a:t>3</a:t>
          </a:r>
        </a:p>
      </cdr:txBody>
    </cdr:sp>
  </cdr:relSizeAnchor>
</c:userShapes>
</file>

<file path=ppt/drawings/drawing2.xml><?xml version="1.0" encoding="utf-8"?>
<c:userShapes xmlns:c="http://schemas.openxmlformats.org/drawingml/2006/chart">
  <cdr:relSizeAnchor xmlns:cdr="http://schemas.openxmlformats.org/drawingml/2006/chartDrawing">
    <cdr:from>
      <cdr:x>0.28925</cdr:x>
      <cdr:y>0.162</cdr:y>
    </cdr:from>
    <cdr:to>
      <cdr:x>0.5455</cdr:x>
      <cdr:y>0.25825</cdr:y>
    </cdr:to>
    <cdr:sp macro="" textlink="">
      <cdr:nvSpPr>
        <cdr:cNvPr id="12289" name="Text Box 1"/>
        <cdr:cNvSpPr txBox="1">
          <a:spLocks xmlns:a="http://schemas.openxmlformats.org/drawingml/2006/main" noChangeArrowheads="1"/>
        </cdr:cNvSpPr>
      </cdr:nvSpPr>
      <cdr:spPr bwMode="auto">
        <a:xfrm xmlns:a="http://schemas.openxmlformats.org/drawingml/2006/main">
          <a:off x="2663269" y="909371"/>
          <a:ext cx="2359422" cy="54029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D4"/>
              </a:solidFill>
              <a:latin typeface="Arial"/>
              <a:ea typeface="Arial"/>
              <a:cs typeface="Arial"/>
            </a:rPr>
            <a:t>Großbritannien</a:t>
          </a:r>
        </a:p>
      </cdr:txBody>
    </cdr:sp>
  </cdr:relSizeAnchor>
  <cdr:relSizeAnchor xmlns:cdr="http://schemas.openxmlformats.org/drawingml/2006/chartDrawing">
    <cdr:from>
      <cdr:x>0.31875</cdr:x>
      <cdr:y>0.6725</cdr:y>
    </cdr:from>
    <cdr:to>
      <cdr:x>0.5745</cdr:x>
      <cdr:y>0.77</cdr:y>
    </cdr:to>
    <cdr:sp macro="" textlink="">
      <cdr:nvSpPr>
        <cdr:cNvPr id="12290" name="Text Box 2"/>
        <cdr:cNvSpPr txBox="1">
          <a:spLocks xmlns:a="http://schemas.openxmlformats.org/drawingml/2006/main" noChangeArrowheads="1"/>
        </cdr:cNvSpPr>
      </cdr:nvSpPr>
      <cdr:spPr bwMode="auto">
        <a:xfrm xmlns:a="http://schemas.openxmlformats.org/drawingml/2006/main">
          <a:off x="2934891" y="3775012"/>
          <a:ext cx="2354818" cy="54730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DD0806"/>
              </a:solidFill>
              <a:latin typeface="Arial"/>
              <a:ea typeface="Arial"/>
              <a:cs typeface="Arial"/>
            </a:rPr>
            <a:t>Deutschland</a:t>
          </a:r>
        </a:p>
      </cdr:txBody>
    </cdr:sp>
  </cdr:relSizeAnchor>
  <cdr:relSizeAnchor xmlns:cdr="http://schemas.openxmlformats.org/drawingml/2006/chartDrawing">
    <cdr:from>
      <cdr:x>0.45225</cdr:x>
      <cdr:y>0.48725</cdr:y>
    </cdr:from>
    <cdr:to>
      <cdr:x>0.70775</cdr:x>
      <cdr:y>0.58425</cdr:y>
    </cdr:to>
    <cdr:sp macro="" textlink="">
      <cdr:nvSpPr>
        <cdr:cNvPr id="12291" name="Text Box 3"/>
        <cdr:cNvSpPr txBox="1">
          <a:spLocks xmlns:a="http://schemas.openxmlformats.org/drawingml/2006/main" noChangeArrowheads="1"/>
        </cdr:cNvSpPr>
      </cdr:nvSpPr>
      <cdr:spPr bwMode="auto">
        <a:xfrm xmlns:a="http://schemas.openxmlformats.org/drawingml/2006/main">
          <a:off x="4164092" y="2735129"/>
          <a:ext cx="2352516" cy="54450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CC00"/>
              </a:solidFill>
              <a:latin typeface="Arial"/>
              <a:ea typeface="Arial"/>
              <a:cs typeface="Arial"/>
            </a:rPr>
            <a:t>Frankreich</a:t>
          </a:r>
        </a:p>
      </cdr:txBody>
    </cdr:sp>
  </cdr:relSizeAnchor>
  <cdr:relSizeAnchor xmlns:cdr="http://schemas.openxmlformats.org/drawingml/2006/chartDrawing">
    <cdr:from>
      <cdr:x>0.5745</cdr:x>
      <cdr:y>0.41</cdr:y>
    </cdr:from>
    <cdr:to>
      <cdr:x>0.61275</cdr:x>
      <cdr:y>0.51525</cdr:y>
    </cdr:to>
    <cdr:sp macro="" textlink="">
      <cdr:nvSpPr>
        <cdr:cNvPr id="12292" name="Line 4"/>
        <cdr:cNvSpPr>
          <a:spLocks xmlns:a="http://schemas.openxmlformats.org/drawingml/2006/main" noChangeShapeType="1"/>
        </cdr:cNvSpPr>
      </cdr:nvSpPr>
      <cdr:spPr bwMode="auto">
        <a:xfrm xmlns:a="http://schemas.openxmlformats.org/drawingml/2006/main" flipV="1">
          <a:off x="5289709" y="2301494"/>
          <a:ext cx="352187" cy="590810"/>
        </a:xfrm>
        <a:prstGeom xmlns:a="http://schemas.openxmlformats.org/drawingml/2006/main" prst="line">
          <a:avLst/>
        </a:prstGeom>
        <a:noFill xmlns:a="http://schemas.openxmlformats.org/drawingml/2006/main"/>
        <a:ln xmlns:a="http://schemas.openxmlformats.org/drawingml/2006/main" w="19050">
          <a:solidFill>
            <a:srgbClr xmlns:mc="http://schemas.openxmlformats.org/markup-compatibility/2006" xmlns:a14="http://schemas.microsoft.com/office/drawing/2010/main" val="99CC00" mc:Ignorable="a14" a14:legacySpreadsheetColorIndex="50"/>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sp>
  </cdr:relSizeAnchor>
  <cdr:relSizeAnchor xmlns:cdr="http://schemas.openxmlformats.org/drawingml/2006/chartDrawing">
    <cdr:from>
      <cdr:x>0.6595</cdr:x>
      <cdr:y>0.2725</cdr:y>
    </cdr:from>
    <cdr:to>
      <cdr:x>0.74425</cdr:x>
      <cdr:y>0.36875</cdr:y>
    </cdr:to>
    <cdr:sp macro="" textlink="">
      <cdr:nvSpPr>
        <cdr:cNvPr id="12293" name="Text Box 5"/>
        <cdr:cNvSpPr txBox="1">
          <a:spLocks xmlns:a="http://schemas.openxmlformats.org/drawingml/2006/main" noChangeArrowheads="1"/>
        </cdr:cNvSpPr>
      </cdr:nvSpPr>
      <cdr:spPr bwMode="auto">
        <a:xfrm xmlns:a="http://schemas.openxmlformats.org/drawingml/2006/main">
          <a:off x="6072346" y="1529652"/>
          <a:ext cx="780336" cy="540289"/>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00"/>
              </a:solidFill>
              <a:latin typeface="Arial"/>
              <a:ea typeface="Arial"/>
              <a:cs typeface="Arial"/>
            </a:rPr>
            <a:t>USA</a:t>
          </a:r>
        </a:p>
      </cdr:txBody>
    </cdr:sp>
  </cdr:relSizeAnchor>
  <cdr:relSizeAnchor xmlns:cdr="http://schemas.openxmlformats.org/drawingml/2006/chartDrawing">
    <cdr:from>
      <cdr:x>0.095</cdr:x>
      <cdr:y>0.91125</cdr:y>
    </cdr:from>
    <cdr:to>
      <cdr:x>0.952</cdr:x>
      <cdr:y>0.992</cdr:y>
    </cdr:to>
    <cdr:sp macro="" textlink="">
      <cdr:nvSpPr>
        <cdr:cNvPr id="12294" name="Text Box 6"/>
        <cdr:cNvSpPr txBox="1">
          <a:spLocks xmlns:a="http://schemas.openxmlformats.org/drawingml/2006/main" noChangeArrowheads="1"/>
        </cdr:cNvSpPr>
      </cdr:nvSpPr>
      <cdr:spPr bwMode="auto">
        <a:xfrm xmlns:a="http://schemas.openxmlformats.org/drawingml/2006/main">
          <a:off x="874713" y="5115211"/>
          <a:ext cx="7890827" cy="453282"/>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22860" rIns="0" bIns="22860" anchor="ctr" upright="1"/>
        <a:lstStyle xmlns:a="http://schemas.openxmlformats.org/drawingml/2006/main"/>
        <a:p xmlns:a="http://schemas.openxmlformats.org/drawingml/2006/main">
          <a:pPr algn="l" rtl="0">
            <a:defRPr sz="1000"/>
          </a:pPr>
          <a:r>
            <a:rPr lang="de-DE" sz="1200" b="0" i="0" u="none" strike="noStrike" baseline="30000">
              <a:solidFill>
                <a:srgbClr val="000000"/>
              </a:solidFill>
              <a:latin typeface="Arial"/>
              <a:ea typeface="Arial"/>
              <a:cs typeface="Arial"/>
            </a:rPr>
            <a:t>1)</a:t>
          </a:r>
          <a:r>
            <a:rPr lang="de-DE" sz="1200" b="0" i="0" u="none" strike="noStrike" baseline="0">
              <a:solidFill>
                <a:srgbClr val="000000"/>
              </a:solidFill>
              <a:latin typeface="Arial"/>
              <a:ea typeface="Arial"/>
              <a:cs typeface="Arial"/>
            </a:rPr>
            <a:t> Reales Bruttoinlandsprodukt in nationaler Währung je geleistete Erwerbstätigenstunde, Index 1999 = 100.</a:t>
          </a:r>
        </a:p>
        <a:p xmlns:a="http://schemas.openxmlformats.org/drawingml/2006/main">
          <a:pPr algn="l" rtl="0">
            <a:defRPr sz="1000"/>
          </a:pPr>
          <a:r>
            <a:rPr lang="de-DE" sz="1200" b="0" i="0" u="none" strike="noStrike" baseline="0">
              <a:solidFill>
                <a:srgbClr val="000000"/>
              </a:solidFill>
              <a:latin typeface="Arial"/>
              <a:ea typeface="Arial"/>
              <a:cs typeface="Arial"/>
            </a:rPr>
            <a:t>Quellen: OECD; Ameco Datenbank (Stand Mai 2013); Werte für 2013 Prognose der EU-Kommission.</a:t>
          </a:r>
        </a:p>
      </cdr:txBody>
    </cdr:sp>
  </cdr:relSizeAnchor>
  <cdr:relSizeAnchor xmlns:cdr="http://schemas.openxmlformats.org/drawingml/2006/chartDrawing">
    <cdr:from>
      <cdr:x>0.39025</cdr:x>
      <cdr:y>0.51525</cdr:y>
    </cdr:from>
    <cdr:to>
      <cdr:x>0.44025</cdr:x>
      <cdr:y>0.694</cdr:y>
    </cdr:to>
    <cdr:sp macro="" textlink="">
      <cdr:nvSpPr>
        <cdr:cNvPr id="12295" name="Line 7"/>
        <cdr:cNvSpPr>
          <a:spLocks xmlns:a="http://schemas.openxmlformats.org/drawingml/2006/main" noChangeShapeType="1"/>
        </cdr:cNvSpPr>
      </cdr:nvSpPr>
      <cdr:spPr bwMode="auto">
        <a:xfrm xmlns:a="http://schemas.openxmlformats.org/drawingml/2006/main" flipH="1" flipV="1">
          <a:off x="3593227" y="2892304"/>
          <a:ext cx="460375" cy="1003396"/>
        </a:xfrm>
        <a:prstGeom xmlns:a="http://schemas.openxmlformats.org/drawingml/2006/main" prst="line">
          <a:avLst/>
        </a:prstGeom>
        <a:noFill xmlns:a="http://schemas.openxmlformats.org/drawingml/2006/main"/>
        <a:ln xmlns:a="http://schemas.openxmlformats.org/drawingml/2006/main" w="19050">
          <a:solidFill>
            <a:srgbClr xmlns:mc="http://schemas.openxmlformats.org/markup-compatibility/2006" xmlns:a14="http://schemas.microsoft.com/office/drawing/2010/main" val="DD0806" mc:Ignorable="a14" a14:legacySpreadsheetColorIndex="10"/>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sp>
  </cdr:relSizeAnchor>
  <cdr:relSizeAnchor xmlns:cdr="http://schemas.openxmlformats.org/drawingml/2006/chartDrawing">
    <cdr:from>
      <cdr:x>0.67725</cdr:x>
      <cdr:y>0.61825</cdr:y>
    </cdr:from>
    <cdr:to>
      <cdr:x>0.93275</cdr:x>
      <cdr:y>0.71575</cdr:y>
    </cdr:to>
    <cdr:sp macro="" textlink="">
      <cdr:nvSpPr>
        <cdr:cNvPr id="12296" name="Text Box 8"/>
        <cdr:cNvSpPr txBox="1">
          <a:spLocks xmlns:a="http://schemas.openxmlformats.org/drawingml/2006/main" noChangeArrowheads="1"/>
        </cdr:cNvSpPr>
      </cdr:nvSpPr>
      <cdr:spPr bwMode="auto">
        <a:xfrm xmlns:a="http://schemas.openxmlformats.org/drawingml/2006/main">
          <a:off x="6235779" y="3470485"/>
          <a:ext cx="2352517" cy="54730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3300"/>
              </a:solidFill>
              <a:latin typeface="Arial"/>
              <a:ea typeface="Arial"/>
              <a:cs typeface="Arial"/>
            </a:rPr>
            <a:t>Italien</a:t>
          </a:r>
        </a:p>
      </cdr:txBody>
    </cdr:sp>
  </cdr:relSizeAnchor>
</c:userShapes>
</file>

<file path=ppt/drawings/drawing20.xml><?xml version="1.0" encoding="utf-8"?>
<c:userShapes xmlns:c="http://schemas.openxmlformats.org/drawingml/2006/chart">
  <cdr:relSizeAnchor xmlns:cdr="http://schemas.openxmlformats.org/drawingml/2006/chartDrawing">
    <cdr:from>
      <cdr:x>0.18305</cdr:x>
      <cdr:y>0.48398</cdr:y>
    </cdr:from>
    <cdr:to>
      <cdr:x>0.18343</cdr:x>
      <cdr:y>0.68281</cdr:y>
    </cdr:to>
    <cdr:sp macro="" textlink="">
      <cdr:nvSpPr>
        <cdr:cNvPr id="5" name="Gerade Verbindung mit Pfeil 4"/>
        <cdr:cNvSpPr/>
      </cdr:nvSpPr>
      <cdr:spPr>
        <a:xfrm xmlns:a="http://schemas.openxmlformats.org/drawingml/2006/main">
          <a:off x="619497" y="1881733"/>
          <a:ext cx="1286" cy="773013"/>
        </a:xfrm>
        <a:prstGeom xmlns:a="http://schemas.openxmlformats.org/drawingml/2006/main" prst="straightConnector1">
          <a:avLst/>
        </a:prstGeom>
        <a:ln xmlns:a="http://schemas.openxmlformats.org/drawingml/2006/main">
          <a:headEnd type="triangle"/>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0.95244</cdr:x>
      <cdr:y>0.26359</cdr:y>
    </cdr:from>
    <cdr:to>
      <cdr:x>0.95244</cdr:x>
      <cdr:y>0.52627</cdr:y>
    </cdr:to>
    <cdr:sp macro="" textlink="">
      <cdr:nvSpPr>
        <cdr:cNvPr id="7" name="Gerade Verbindung mit Pfeil 6"/>
        <cdr:cNvSpPr/>
      </cdr:nvSpPr>
      <cdr:spPr>
        <a:xfrm xmlns:a="http://schemas.openxmlformats.org/drawingml/2006/main">
          <a:off x="2739741" y="723077"/>
          <a:ext cx="0" cy="720584"/>
        </a:xfrm>
        <a:prstGeom xmlns:a="http://schemas.openxmlformats.org/drawingml/2006/main" prst="straightConnector1">
          <a:avLst/>
        </a:prstGeom>
        <a:noFill xmlns:a="http://schemas.openxmlformats.org/drawingml/2006/main"/>
        <a:ln xmlns:a="http://schemas.openxmlformats.org/drawingml/2006/main" w="9525" cap="flat" cmpd="sng" algn="ctr">
          <a:solidFill>
            <a:sysClr val="windowText" lastClr="000000">
              <a:shade val="95000"/>
              <a:satMod val="105000"/>
            </a:sysClr>
          </a:solidFill>
          <a:prstDash val="solid"/>
          <a:headEnd type="triangle"/>
          <a:tailEnd type="triangle"/>
        </a:ln>
        <a:effectLst xmlns:a="http://schemas.openxmlformats.org/drawingml/2006/mai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0.19149</cdr:x>
      <cdr:y>0.55562</cdr:y>
    </cdr:from>
    <cdr:to>
      <cdr:x>0.47338</cdr:x>
      <cdr:y>0.6514</cdr:y>
    </cdr:to>
    <cdr:sp macro="" textlink="">
      <cdr:nvSpPr>
        <cdr:cNvPr id="9" name="Textfeld 8"/>
        <cdr:cNvSpPr txBox="1"/>
      </cdr:nvSpPr>
      <cdr:spPr>
        <a:xfrm xmlns:a="http://schemas.openxmlformats.org/drawingml/2006/main">
          <a:off x="648072" y="2160240"/>
          <a:ext cx="954022" cy="37239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l-GR" dirty="0"/>
            <a:t>Δ</a:t>
          </a:r>
          <a:r>
            <a:rPr lang="de-DE" dirty="0"/>
            <a:t> €</a:t>
          </a:r>
          <a:r>
            <a:rPr lang="en-GB" sz="1100" dirty="0"/>
            <a:t>10,6</a:t>
          </a:r>
        </a:p>
      </cdr:txBody>
    </cdr:sp>
  </cdr:relSizeAnchor>
  <cdr:relSizeAnchor xmlns:cdr="http://schemas.openxmlformats.org/drawingml/2006/chartDrawing">
    <cdr:from>
      <cdr:x>0.76596</cdr:x>
      <cdr:y>0.37041</cdr:y>
    </cdr:from>
    <cdr:to>
      <cdr:x>0.98947</cdr:x>
      <cdr:y>0.4662</cdr:y>
    </cdr:to>
    <cdr:sp macro="" textlink="">
      <cdr:nvSpPr>
        <cdr:cNvPr id="10" name="Textfeld 1"/>
        <cdr:cNvSpPr txBox="1"/>
      </cdr:nvSpPr>
      <cdr:spPr>
        <a:xfrm xmlns:a="http://schemas.openxmlformats.org/drawingml/2006/main">
          <a:off x="2592288" y="1440160"/>
          <a:ext cx="756441" cy="3724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l-GR" dirty="0"/>
            <a:t>Δ</a:t>
          </a:r>
          <a:r>
            <a:rPr lang="de-DE" dirty="0"/>
            <a:t> €</a:t>
          </a:r>
          <a:r>
            <a:rPr lang="en-GB" sz="1100" dirty="0"/>
            <a:t>14,9</a:t>
          </a:r>
        </a:p>
      </cdr:txBody>
    </cdr:sp>
  </cdr:relSizeAnchor>
  <cdr:relSizeAnchor xmlns:cdr="http://schemas.openxmlformats.org/drawingml/2006/chartDrawing">
    <cdr:from>
      <cdr:x>0.94653</cdr:x>
      <cdr:y>0.87047</cdr:y>
    </cdr:from>
    <cdr:to>
      <cdr:x>1</cdr:x>
      <cdr:y>0.97743</cdr:y>
    </cdr:to>
    <cdr:sp macro="" textlink="">
      <cdr:nvSpPr>
        <cdr:cNvPr id="6" name="Textfeld 5"/>
        <cdr:cNvSpPr txBox="1"/>
      </cdr:nvSpPr>
      <cdr:spPr>
        <a:xfrm xmlns:a="http://schemas.openxmlformats.org/drawingml/2006/main">
          <a:off x="3240360" y="3384376"/>
          <a:ext cx="180963" cy="4158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600" dirty="0"/>
            <a:t>3</a:t>
          </a:r>
        </a:p>
      </cdr:txBody>
    </cdr:sp>
  </cdr:relSizeAnchor>
</c:userShapes>
</file>

<file path=ppt/drawings/drawing21.xml><?xml version="1.0" encoding="utf-8"?>
<c:userShapes xmlns:c="http://schemas.openxmlformats.org/drawingml/2006/chart">
  <cdr:relSizeAnchor xmlns:cdr="http://schemas.openxmlformats.org/drawingml/2006/chartDrawing">
    <cdr:from>
      <cdr:x>0.59</cdr:x>
      <cdr:y>0.05029</cdr:y>
    </cdr:from>
    <cdr:to>
      <cdr:x>0.59</cdr:x>
      <cdr:y>0.73276</cdr:y>
    </cdr:to>
    <cdr:sp macro="" textlink="">
      <cdr:nvSpPr>
        <cdr:cNvPr id="3" name="Gerade Verbindung 2"/>
        <cdr:cNvSpPr/>
      </cdr:nvSpPr>
      <cdr:spPr>
        <a:xfrm xmlns:a="http://schemas.openxmlformats.org/drawingml/2006/main" flipV="1">
          <a:off x="3244140" y="137956"/>
          <a:ext cx="0" cy="1872151"/>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0.58585</cdr:x>
      <cdr:y>0.52792</cdr:y>
    </cdr:from>
    <cdr:to>
      <cdr:x>0.90643</cdr:x>
      <cdr:y>0.64525</cdr:y>
    </cdr:to>
    <cdr:sp macro="" textlink="">
      <cdr:nvSpPr>
        <cdr:cNvPr id="4" name="Textfeld 3"/>
        <cdr:cNvSpPr txBox="1"/>
      </cdr:nvSpPr>
      <cdr:spPr>
        <a:xfrm xmlns:a="http://schemas.openxmlformats.org/drawingml/2006/main">
          <a:off x="3221336" y="1448178"/>
          <a:ext cx="1762717" cy="3218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a:t>Fictitious development</a:t>
          </a:r>
        </a:p>
      </cdr:txBody>
    </cdr:sp>
  </cdr:relSizeAnchor>
  <cdr:relSizeAnchor xmlns:cdr="http://schemas.openxmlformats.org/drawingml/2006/chartDrawing">
    <cdr:from>
      <cdr:x>0.63542</cdr:x>
      <cdr:y>0.40351</cdr:y>
    </cdr:from>
    <cdr:to>
      <cdr:x>0.93119</cdr:x>
      <cdr:y>0.53924</cdr:y>
    </cdr:to>
    <cdr:sp macro="" textlink="">
      <cdr:nvSpPr>
        <cdr:cNvPr id="5" name="Textfeld 4"/>
        <cdr:cNvSpPr txBox="1"/>
      </cdr:nvSpPr>
      <cdr:spPr>
        <a:xfrm xmlns:a="http://schemas.openxmlformats.org/drawingml/2006/main">
          <a:off x="4392488" y="1656184"/>
          <a:ext cx="2044590" cy="55709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050" dirty="0">
              <a:solidFill>
                <a:srgbClr val="0070C0"/>
              </a:solidFill>
            </a:rPr>
            <a:t>+3% (=</a:t>
          </a:r>
          <a:r>
            <a:rPr lang="en-GB" sz="1050" baseline="0" dirty="0">
              <a:solidFill>
                <a:srgbClr val="0070C0"/>
              </a:solidFill>
            </a:rPr>
            <a:t> nominal wages of about +4.7%)</a:t>
          </a:r>
          <a:endParaRPr lang="en-GB" sz="1050" dirty="0">
            <a:solidFill>
              <a:srgbClr val="0070C0"/>
            </a:solidFill>
          </a:endParaRPr>
        </a:p>
      </cdr:txBody>
    </cdr:sp>
  </cdr:relSizeAnchor>
  <cdr:relSizeAnchor xmlns:cdr="http://schemas.openxmlformats.org/drawingml/2006/chartDrawing">
    <cdr:from>
      <cdr:x>0.61458</cdr:x>
      <cdr:y>0.07018</cdr:y>
    </cdr:from>
    <cdr:to>
      <cdr:x>0.88609</cdr:x>
      <cdr:y>0.2217</cdr:y>
    </cdr:to>
    <cdr:sp macro="" textlink="">
      <cdr:nvSpPr>
        <cdr:cNvPr id="6" name="Textfeld 5"/>
        <cdr:cNvSpPr txBox="1"/>
      </cdr:nvSpPr>
      <cdr:spPr>
        <a:xfrm xmlns:a="http://schemas.openxmlformats.org/drawingml/2006/main">
          <a:off x="4248472" y="288032"/>
          <a:ext cx="1876885" cy="62190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050" dirty="0">
              <a:solidFill>
                <a:srgbClr val="669900"/>
              </a:solidFill>
            </a:rPr>
            <a:t>+1.3% (=nominal wages of about +2.3%)</a:t>
          </a:r>
        </a:p>
      </cdr:txBody>
    </cdr:sp>
  </cdr:relSizeAnchor>
  <cdr:relSizeAnchor xmlns:cdr="http://schemas.openxmlformats.org/drawingml/2006/chartDrawing">
    <cdr:from>
      <cdr:x>0.76515</cdr:x>
      <cdr:y>0.2807</cdr:y>
    </cdr:from>
    <cdr:to>
      <cdr:x>1</cdr:x>
      <cdr:y>0.39457</cdr:y>
    </cdr:to>
    <cdr:sp macro="" textlink="">
      <cdr:nvSpPr>
        <cdr:cNvPr id="7" name="Textfeld 1"/>
        <cdr:cNvSpPr txBox="1"/>
      </cdr:nvSpPr>
      <cdr:spPr>
        <a:xfrm xmlns:a="http://schemas.openxmlformats.org/drawingml/2006/main">
          <a:off x="5289304" y="1152127"/>
          <a:ext cx="1623464" cy="4673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050" dirty="0">
              <a:solidFill>
                <a:schemeClr val="accent6"/>
              </a:solidFill>
            </a:rPr>
            <a:t>+1% (=</a:t>
          </a:r>
          <a:r>
            <a:rPr lang="en-GB" sz="1050" baseline="0" dirty="0">
              <a:solidFill>
                <a:schemeClr val="accent6"/>
              </a:solidFill>
            </a:rPr>
            <a:t> nominal wages between 1% and 2%)</a:t>
          </a:r>
          <a:endParaRPr lang="en-GB" sz="1050" dirty="0">
            <a:solidFill>
              <a:schemeClr val="accent6"/>
            </a:solidFill>
          </a:endParaRPr>
        </a:p>
      </cdr:txBody>
    </cdr:sp>
  </cdr:relSizeAnchor>
  <cdr:relSizeAnchor xmlns:cdr="http://schemas.openxmlformats.org/drawingml/2006/chartDrawing">
    <cdr:from>
      <cdr:x>0.66882</cdr:x>
      <cdr:y>0.24306</cdr:y>
    </cdr:from>
    <cdr:to>
      <cdr:x>0.77576</cdr:x>
      <cdr:y>0.33019</cdr:y>
    </cdr:to>
    <cdr:sp macro="" textlink="">
      <cdr:nvSpPr>
        <cdr:cNvPr id="9" name="Gerade Verbindung mit Pfeil 8"/>
        <cdr:cNvSpPr/>
      </cdr:nvSpPr>
      <cdr:spPr>
        <a:xfrm xmlns:a="http://schemas.openxmlformats.org/drawingml/2006/main" flipH="1" flipV="1">
          <a:off x="3807882" y="666762"/>
          <a:ext cx="608841" cy="239012"/>
        </a:xfrm>
        <a:prstGeom xmlns:a="http://schemas.openxmlformats.org/drawingml/2006/main" prst="straightConnector1">
          <a:avLst/>
        </a:prstGeom>
        <a:ln xmlns:a="http://schemas.openxmlformats.org/drawingml/2006/main">
          <a:solidFill>
            <a:schemeClr val="accent6"/>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2.xml><?xml version="1.0" encoding="utf-8"?>
<c:userShapes xmlns:c="http://schemas.openxmlformats.org/drawingml/2006/chart">
  <cdr:relSizeAnchor xmlns:cdr="http://schemas.openxmlformats.org/drawingml/2006/chartDrawing">
    <cdr:from>
      <cdr:x>0.1045</cdr:x>
      <cdr:y>0.57</cdr:y>
    </cdr:from>
    <cdr:to>
      <cdr:x>0.35875</cdr:x>
      <cdr:y>0.66525</cdr:y>
    </cdr:to>
    <cdr:sp macro="" textlink="">
      <cdr:nvSpPr>
        <cdr:cNvPr id="99329" name="Text Box 1"/>
        <cdr:cNvSpPr txBox="1">
          <a:spLocks xmlns:a="http://schemas.openxmlformats.org/drawingml/2006/main" noChangeArrowheads="1"/>
        </cdr:cNvSpPr>
      </cdr:nvSpPr>
      <cdr:spPr bwMode="auto">
        <a:xfrm xmlns:a="http://schemas.openxmlformats.org/drawingml/2006/main">
          <a:off x="962184" y="3199638"/>
          <a:ext cx="2341007" cy="53467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D4"/>
              </a:solidFill>
              <a:latin typeface="Arial"/>
              <a:ea typeface="Arial"/>
              <a:cs typeface="Arial"/>
            </a:rPr>
            <a:t>Großbritannien</a:t>
          </a:r>
        </a:p>
      </cdr:txBody>
    </cdr:sp>
  </cdr:relSizeAnchor>
  <cdr:relSizeAnchor xmlns:cdr="http://schemas.openxmlformats.org/drawingml/2006/chartDrawing">
    <cdr:from>
      <cdr:x>0.63</cdr:x>
      <cdr:y>0.3865</cdr:y>
    </cdr:from>
    <cdr:to>
      <cdr:x>0.827</cdr:x>
      <cdr:y>0.483</cdr:y>
    </cdr:to>
    <cdr:sp macro="" textlink="">
      <cdr:nvSpPr>
        <cdr:cNvPr id="99330" name="Text Box 2"/>
        <cdr:cNvSpPr txBox="1">
          <a:spLocks xmlns:a="http://schemas.openxmlformats.org/drawingml/2006/main" noChangeArrowheads="1"/>
        </cdr:cNvSpPr>
      </cdr:nvSpPr>
      <cdr:spPr bwMode="auto">
        <a:xfrm xmlns:a="http://schemas.openxmlformats.org/drawingml/2006/main">
          <a:off x="5800725" y="2169579"/>
          <a:ext cx="1813878" cy="54169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DD0806"/>
              </a:solidFill>
              <a:latin typeface="Arial"/>
              <a:ea typeface="Arial"/>
              <a:cs typeface="Arial"/>
            </a:rPr>
            <a:t>Deutschland</a:t>
          </a:r>
        </a:p>
      </cdr:txBody>
    </cdr:sp>
  </cdr:relSizeAnchor>
  <cdr:relSizeAnchor xmlns:cdr="http://schemas.openxmlformats.org/drawingml/2006/chartDrawing">
    <cdr:from>
      <cdr:x>0.694</cdr:x>
      <cdr:y>0.16725</cdr:y>
    </cdr:from>
    <cdr:to>
      <cdr:x>0.9485</cdr:x>
      <cdr:y>0.2705</cdr:y>
    </cdr:to>
    <cdr:sp macro="" textlink="">
      <cdr:nvSpPr>
        <cdr:cNvPr id="99331" name="Text Box 3"/>
        <cdr:cNvSpPr txBox="1">
          <a:spLocks xmlns:a="http://schemas.openxmlformats.org/drawingml/2006/main" noChangeArrowheads="1"/>
        </cdr:cNvSpPr>
      </cdr:nvSpPr>
      <cdr:spPr bwMode="auto">
        <a:xfrm xmlns:a="http://schemas.openxmlformats.org/drawingml/2006/main">
          <a:off x="6390005" y="938841"/>
          <a:ext cx="2343309" cy="579584"/>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CC00"/>
              </a:solidFill>
              <a:latin typeface="Arial"/>
              <a:ea typeface="Arial"/>
              <a:cs typeface="Arial"/>
            </a:rPr>
            <a:t>Frankreich</a:t>
          </a:r>
        </a:p>
      </cdr:txBody>
    </cdr:sp>
  </cdr:relSizeAnchor>
  <cdr:relSizeAnchor xmlns:cdr="http://schemas.openxmlformats.org/drawingml/2006/chartDrawing">
    <cdr:from>
      <cdr:x>0.80825</cdr:x>
      <cdr:y>0.54375</cdr:y>
    </cdr:from>
    <cdr:to>
      <cdr:x>0.8935</cdr:x>
      <cdr:y>0.6275</cdr:y>
    </cdr:to>
    <cdr:sp macro="" textlink="">
      <cdr:nvSpPr>
        <cdr:cNvPr id="99332" name="Text Box 4"/>
        <cdr:cNvSpPr txBox="1">
          <a:spLocks xmlns:a="http://schemas.openxmlformats.org/drawingml/2006/main" noChangeArrowheads="1"/>
        </cdr:cNvSpPr>
      </cdr:nvSpPr>
      <cdr:spPr bwMode="auto">
        <a:xfrm xmlns:a="http://schemas.openxmlformats.org/drawingml/2006/main">
          <a:off x="7441962" y="3052286"/>
          <a:ext cx="784939" cy="47012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00"/>
              </a:solidFill>
              <a:latin typeface="Arial"/>
              <a:ea typeface="Arial"/>
              <a:cs typeface="Arial"/>
            </a:rPr>
            <a:t>USA</a:t>
          </a:r>
        </a:p>
      </cdr:txBody>
    </cdr:sp>
  </cdr:relSizeAnchor>
  <cdr:relSizeAnchor xmlns:cdr="http://schemas.openxmlformats.org/drawingml/2006/chartDrawing">
    <cdr:from>
      <cdr:x>0.09775</cdr:x>
      <cdr:y>0.893</cdr:y>
    </cdr:from>
    <cdr:to>
      <cdr:x>0.94825</cdr:x>
      <cdr:y>0.99225</cdr:y>
    </cdr:to>
    <cdr:sp macro="" textlink="">
      <cdr:nvSpPr>
        <cdr:cNvPr id="99333" name="Text Box 5"/>
        <cdr:cNvSpPr txBox="1">
          <a:spLocks xmlns:a="http://schemas.openxmlformats.org/drawingml/2006/main" noChangeArrowheads="1"/>
        </cdr:cNvSpPr>
      </cdr:nvSpPr>
      <cdr:spPr bwMode="auto">
        <a:xfrm xmlns:a="http://schemas.openxmlformats.org/drawingml/2006/main">
          <a:off x="900033" y="5012766"/>
          <a:ext cx="7830979" cy="55713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22860" rIns="0" bIns="22860" anchor="ctr" upright="1"/>
        <a:lstStyle xmlns:a="http://schemas.openxmlformats.org/drawingml/2006/main"/>
        <a:p xmlns:a="http://schemas.openxmlformats.org/drawingml/2006/main">
          <a:pPr algn="l" rtl="0">
            <a:defRPr sz="1000"/>
          </a:pPr>
          <a:r>
            <a:rPr lang="de-DE" sz="1000" b="0" i="0" u="none" strike="noStrike" baseline="30000" dirty="0">
              <a:solidFill>
                <a:srgbClr val="000000"/>
              </a:solidFill>
              <a:latin typeface="Arial"/>
              <a:ea typeface="Arial"/>
              <a:cs typeface="Arial"/>
            </a:rPr>
            <a:t>1)</a:t>
          </a:r>
          <a:r>
            <a:rPr lang="de-DE" sz="1000" b="0" i="0" u="none" strike="noStrike" baseline="0" dirty="0">
              <a:solidFill>
                <a:srgbClr val="000000"/>
              </a:solidFill>
              <a:latin typeface="Arial"/>
              <a:ea typeface="Arial"/>
              <a:cs typeface="Arial"/>
            </a:rPr>
            <a:t> Bruttoanlageinvestitionen in Prozent des Bruttoinlandsprodukts.</a:t>
          </a:r>
        </a:p>
        <a:p xmlns:a="http://schemas.openxmlformats.org/drawingml/2006/main">
          <a:pPr algn="l" rtl="0">
            <a:defRPr sz="1000"/>
          </a:pPr>
          <a:r>
            <a:rPr lang="de-DE" sz="1000" b="0" i="0" u="none" strike="noStrike" baseline="0" dirty="0">
              <a:solidFill>
                <a:srgbClr val="000000"/>
              </a:solidFill>
              <a:latin typeface="Arial"/>
              <a:ea typeface="Arial"/>
              <a:cs typeface="Arial"/>
            </a:rPr>
            <a:t>Quelle: </a:t>
          </a:r>
          <a:r>
            <a:rPr lang="de-DE" sz="1000" b="0" i="0" u="none" strike="noStrike" baseline="0" dirty="0" err="1">
              <a:solidFill>
                <a:srgbClr val="000000"/>
              </a:solidFill>
              <a:latin typeface="Arial"/>
              <a:ea typeface="Arial"/>
              <a:cs typeface="Arial"/>
            </a:rPr>
            <a:t>Ameco</a:t>
          </a:r>
          <a:r>
            <a:rPr lang="de-DE" sz="1000" b="0" i="0" u="none" strike="noStrike" baseline="0" dirty="0">
              <a:solidFill>
                <a:srgbClr val="000000"/>
              </a:solidFill>
              <a:latin typeface="Arial"/>
              <a:ea typeface="Arial"/>
              <a:cs typeface="Arial"/>
            </a:rPr>
            <a:t> Datenbank (Stand Mai 2013); Werte für 2013 Prognose der EU-Kommission.</a:t>
          </a:r>
        </a:p>
      </cdr:txBody>
    </cdr:sp>
  </cdr:relSizeAnchor>
  <cdr:relSizeAnchor xmlns:cdr="http://schemas.openxmlformats.org/drawingml/2006/chartDrawing">
    <cdr:from>
      <cdr:x>0.2315</cdr:x>
      <cdr:y>0.16725</cdr:y>
    </cdr:from>
    <cdr:to>
      <cdr:x>0.39625</cdr:x>
      <cdr:y>0.26375</cdr:y>
    </cdr:to>
    <cdr:sp macro="" textlink="">
      <cdr:nvSpPr>
        <cdr:cNvPr id="99334" name="Text Box 6"/>
        <cdr:cNvSpPr txBox="1">
          <a:spLocks xmlns:a="http://schemas.openxmlformats.org/drawingml/2006/main" noChangeArrowheads="1"/>
        </cdr:cNvSpPr>
      </cdr:nvSpPr>
      <cdr:spPr bwMode="auto">
        <a:xfrm xmlns:a="http://schemas.openxmlformats.org/drawingml/2006/main">
          <a:off x="2131536" y="938841"/>
          <a:ext cx="1516936" cy="54169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3300"/>
              </a:solidFill>
              <a:latin typeface="Arial"/>
              <a:ea typeface="Arial"/>
              <a:cs typeface="Arial"/>
            </a:rPr>
            <a:t>Italien</a:t>
          </a:r>
        </a:p>
      </cdr:txBody>
    </cdr:sp>
  </cdr:relSizeAnchor>
</c:userShapes>
</file>

<file path=ppt/drawings/drawing3.xml><?xml version="1.0" encoding="utf-8"?>
<c:userShapes xmlns:c="http://schemas.openxmlformats.org/drawingml/2006/chart">
  <cdr:relSizeAnchor xmlns:cdr="http://schemas.openxmlformats.org/drawingml/2006/chartDrawing">
    <cdr:from>
      <cdr:x>0.451</cdr:x>
      <cdr:y>0.18475</cdr:y>
    </cdr:from>
    <cdr:to>
      <cdr:x>0.70475</cdr:x>
      <cdr:y>0.28</cdr:y>
    </cdr:to>
    <cdr:sp macro="" textlink="">
      <cdr:nvSpPr>
        <cdr:cNvPr id="16385" name="Text Box 1"/>
        <cdr:cNvSpPr txBox="1">
          <a:spLocks xmlns:a="http://schemas.openxmlformats.org/drawingml/2006/main" noChangeArrowheads="1"/>
        </cdr:cNvSpPr>
      </cdr:nvSpPr>
      <cdr:spPr bwMode="auto">
        <a:xfrm xmlns:a="http://schemas.openxmlformats.org/drawingml/2006/main">
          <a:off x="4152583" y="1037076"/>
          <a:ext cx="2336403" cy="53467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D4"/>
              </a:solidFill>
              <a:latin typeface="Arial"/>
              <a:ea typeface="Arial"/>
              <a:cs typeface="Arial"/>
            </a:rPr>
            <a:t>Großbritannien</a:t>
          </a:r>
        </a:p>
      </cdr:txBody>
    </cdr:sp>
  </cdr:relSizeAnchor>
  <cdr:relSizeAnchor xmlns:cdr="http://schemas.openxmlformats.org/drawingml/2006/chartDrawing">
    <cdr:from>
      <cdr:x>0.6075</cdr:x>
      <cdr:y>0.591</cdr:y>
    </cdr:from>
    <cdr:to>
      <cdr:x>0.862</cdr:x>
      <cdr:y>0.6875</cdr:y>
    </cdr:to>
    <cdr:sp macro="" textlink="">
      <cdr:nvSpPr>
        <cdr:cNvPr id="16386" name="Text Box 2"/>
        <cdr:cNvSpPr txBox="1">
          <a:spLocks xmlns:a="http://schemas.openxmlformats.org/drawingml/2006/main" noChangeArrowheads="1"/>
        </cdr:cNvSpPr>
      </cdr:nvSpPr>
      <cdr:spPr bwMode="auto">
        <a:xfrm xmlns:a="http://schemas.openxmlformats.org/drawingml/2006/main">
          <a:off x="5593556" y="3317519"/>
          <a:ext cx="2343309" cy="541694"/>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DD0806"/>
              </a:solidFill>
              <a:latin typeface="Arial"/>
              <a:ea typeface="Arial"/>
              <a:cs typeface="Arial"/>
            </a:rPr>
            <a:t>Deutschland</a:t>
          </a:r>
        </a:p>
      </cdr:txBody>
    </cdr:sp>
  </cdr:relSizeAnchor>
  <cdr:relSizeAnchor xmlns:cdr="http://schemas.openxmlformats.org/drawingml/2006/chartDrawing">
    <cdr:from>
      <cdr:x>0.24975</cdr:x>
      <cdr:y>0.68675</cdr:y>
    </cdr:from>
    <cdr:to>
      <cdr:x>0.5035</cdr:x>
      <cdr:y>0.78325</cdr:y>
    </cdr:to>
    <cdr:sp macro="" textlink="">
      <cdr:nvSpPr>
        <cdr:cNvPr id="16387" name="Text Box 3"/>
        <cdr:cNvSpPr txBox="1">
          <a:spLocks xmlns:a="http://schemas.openxmlformats.org/drawingml/2006/main" noChangeArrowheads="1"/>
        </cdr:cNvSpPr>
      </cdr:nvSpPr>
      <cdr:spPr bwMode="auto">
        <a:xfrm xmlns:a="http://schemas.openxmlformats.org/drawingml/2006/main">
          <a:off x="2299573" y="3855002"/>
          <a:ext cx="2336403" cy="541694"/>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CC00"/>
              </a:solidFill>
              <a:latin typeface="Arial"/>
              <a:ea typeface="Arial"/>
              <a:cs typeface="Arial"/>
            </a:rPr>
            <a:t>Frankreich</a:t>
          </a:r>
        </a:p>
      </cdr:txBody>
    </cdr:sp>
  </cdr:relSizeAnchor>
  <cdr:relSizeAnchor xmlns:cdr="http://schemas.openxmlformats.org/drawingml/2006/chartDrawing">
    <cdr:from>
      <cdr:x>0.39175</cdr:x>
      <cdr:y>0.5235</cdr:y>
    </cdr:from>
    <cdr:to>
      <cdr:x>0.429</cdr:x>
      <cdr:y>0.69975</cdr:y>
    </cdr:to>
    <cdr:sp macro="" textlink="">
      <cdr:nvSpPr>
        <cdr:cNvPr id="16388" name="Line 4"/>
        <cdr:cNvSpPr>
          <a:spLocks xmlns:a="http://schemas.openxmlformats.org/drawingml/2006/main" noChangeShapeType="1"/>
        </cdr:cNvSpPr>
      </cdr:nvSpPr>
      <cdr:spPr bwMode="auto">
        <a:xfrm xmlns:a="http://schemas.openxmlformats.org/drawingml/2006/main" flipV="1">
          <a:off x="3607038" y="2938615"/>
          <a:ext cx="342980" cy="989362"/>
        </a:xfrm>
        <a:prstGeom xmlns:a="http://schemas.openxmlformats.org/drawingml/2006/main" prst="line">
          <a:avLst/>
        </a:prstGeom>
        <a:noFill xmlns:a="http://schemas.openxmlformats.org/drawingml/2006/main"/>
        <a:ln xmlns:a="http://schemas.openxmlformats.org/drawingml/2006/main" w="19050">
          <a:solidFill>
            <a:srgbClr xmlns:mc="http://schemas.openxmlformats.org/markup-compatibility/2006" xmlns:a14="http://schemas.microsoft.com/office/drawing/2010/main" val="99CC00" mc:Ignorable="a14" a14:legacySpreadsheetColorIndex="50"/>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sp>
  </cdr:relSizeAnchor>
  <cdr:relSizeAnchor xmlns:cdr="http://schemas.openxmlformats.org/drawingml/2006/chartDrawing">
    <cdr:from>
      <cdr:x>0.77725</cdr:x>
      <cdr:y>0.13825</cdr:y>
    </cdr:from>
    <cdr:to>
      <cdr:x>0.862</cdr:x>
      <cdr:y>0.23475</cdr:y>
    </cdr:to>
    <cdr:sp macro="" textlink="">
      <cdr:nvSpPr>
        <cdr:cNvPr id="16389" name="Text Box 5"/>
        <cdr:cNvSpPr txBox="1">
          <a:spLocks xmlns:a="http://schemas.openxmlformats.org/drawingml/2006/main" noChangeArrowheads="1"/>
        </cdr:cNvSpPr>
      </cdr:nvSpPr>
      <cdr:spPr bwMode="auto">
        <a:xfrm xmlns:a="http://schemas.openxmlformats.org/drawingml/2006/main">
          <a:off x="7156529" y="776053"/>
          <a:ext cx="780336" cy="54169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00"/>
              </a:solidFill>
              <a:latin typeface="Arial"/>
              <a:ea typeface="Arial"/>
              <a:cs typeface="Arial"/>
            </a:rPr>
            <a:t>USA</a:t>
          </a:r>
        </a:p>
      </cdr:txBody>
    </cdr:sp>
  </cdr:relSizeAnchor>
  <cdr:relSizeAnchor xmlns:cdr="http://schemas.openxmlformats.org/drawingml/2006/chartDrawing">
    <cdr:from>
      <cdr:x>0.1</cdr:x>
      <cdr:y>0.90925</cdr:y>
    </cdr:from>
    <cdr:to>
      <cdr:x>0.861</cdr:x>
      <cdr:y>0.99225</cdr:y>
    </cdr:to>
    <cdr:sp macro="" textlink="">
      <cdr:nvSpPr>
        <cdr:cNvPr id="16390" name="Text Box 6"/>
        <cdr:cNvSpPr txBox="1">
          <a:spLocks xmlns:a="http://schemas.openxmlformats.org/drawingml/2006/main" noChangeArrowheads="1"/>
        </cdr:cNvSpPr>
      </cdr:nvSpPr>
      <cdr:spPr bwMode="auto">
        <a:xfrm xmlns:a="http://schemas.openxmlformats.org/drawingml/2006/main">
          <a:off x="920750" y="5103984"/>
          <a:ext cx="7006908" cy="465912"/>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22860" rIns="0" bIns="22860" anchor="ctr" upright="1"/>
        <a:lstStyle xmlns:a="http://schemas.openxmlformats.org/drawingml/2006/main"/>
        <a:p xmlns:a="http://schemas.openxmlformats.org/drawingml/2006/main">
          <a:pPr algn="l" rtl="0">
            <a:defRPr sz="1000"/>
          </a:pPr>
          <a:r>
            <a:rPr lang="de-DE" sz="1200" b="0" i="0" u="none" strike="noStrike" baseline="30000">
              <a:solidFill>
                <a:srgbClr val="000000"/>
              </a:solidFill>
              <a:latin typeface="Arial"/>
              <a:ea typeface="Arial"/>
              <a:cs typeface="Arial"/>
            </a:rPr>
            <a:t>1)</a:t>
          </a:r>
          <a:r>
            <a:rPr lang="de-DE" sz="1200" b="0" i="0" u="none" strike="noStrike" baseline="0">
              <a:solidFill>
                <a:srgbClr val="000000"/>
              </a:solidFill>
              <a:latin typeface="Arial"/>
              <a:ea typeface="Arial"/>
              <a:cs typeface="Arial"/>
            </a:rPr>
            <a:t> Realer privater Verbrauch in nationaler Währung, Index 1999 = 100.</a:t>
          </a:r>
        </a:p>
        <a:p xmlns:a="http://schemas.openxmlformats.org/drawingml/2006/main">
          <a:pPr algn="l" rtl="0">
            <a:defRPr sz="1000"/>
          </a:pPr>
          <a:r>
            <a:rPr lang="de-DE" sz="1200" b="0" i="0" u="none" strike="noStrike" baseline="0">
              <a:solidFill>
                <a:srgbClr val="000000"/>
              </a:solidFill>
              <a:latin typeface="Arial"/>
              <a:ea typeface="Arial"/>
              <a:cs typeface="Arial"/>
            </a:rPr>
            <a:t>Quelle: Ameco Datenbank (Stand Mai 2013); Werte für 2013 Prognose der EU-Kommission.</a:t>
          </a:r>
        </a:p>
      </cdr:txBody>
    </cdr:sp>
  </cdr:relSizeAnchor>
  <cdr:relSizeAnchor xmlns:cdr="http://schemas.openxmlformats.org/drawingml/2006/chartDrawing">
    <cdr:from>
      <cdr:x>0.468</cdr:x>
      <cdr:y>0.456</cdr:y>
    </cdr:from>
    <cdr:to>
      <cdr:x>0.7225</cdr:x>
      <cdr:y>0.554</cdr:y>
    </cdr:to>
    <cdr:sp macro="" textlink="">
      <cdr:nvSpPr>
        <cdr:cNvPr id="16391" name="Text Box 7"/>
        <cdr:cNvSpPr txBox="1">
          <a:spLocks xmlns:a="http://schemas.openxmlformats.org/drawingml/2006/main" noChangeArrowheads="1"/>
        </cdr:cNvSpPr>
      </cdr:nvSpPr>
      <cdr:spPr bwMode="auto">
        <a:xfrm xmlns:a="http://schemas.openxmlformats.org/drawingml/2006/main">
          <a:off x="4309110" y="2559710"/>
          <a:ext cx="2343309" cy="550114"/>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3300"/>
              </a:solidFill>
              <a:latin typeface="Arial"/>
              <a:ea typeface="Arial"/>
              <a:cs typeface="Arial"/>
            </a:rPr>
            <a:t>Italien</a:t>
          </a:r>
        </a:p>
      </cdr:txBody>
    </cdr:sp>
  </cdr:relSizeAnchor>
</c:userShapes>
</file>

<file path=ppt/drawings/drawing4.xml><?xml version="1.0" encoding="utf-8"?>
<c:userShapes xmlns:c="http://schemas.openxmlformats.org/drawingml/2006/chart">
  <cdr:relSizeAnchor xmlns:cdr="http://schemas.openxmlformats.org/drawingml/2006/chartDrawing">
    <cdr:from>
      <cdr:x>0.6145</cdr:x>
      <cdr:y>0.37145</cdr:y>
    </cdr:from>
    <cdr:to>
      <cdr:x>0.91225</cdr:x>
      <cdr:y>0.50003</cdr:y>
    </cdr:to>
    <cdr:sp macro="" textlink="">
      <cdr:nvSpPr>
        <cdr:cNvPr id="1025" name="Text Box 1"/>
        <cdr:cNvSpPr txBox="1">
          <a:spLocks xmlns:a="http://schemas.openxmlformats.org/drawingml/2006/main" noChangeArrowheads="1"/>
        </cdr:cNvSpPr>
      </cdr:nvSpPr>
      <cdr:spPr bwMode="auto">
        <a:xfrm xmlns:a="http://schemas.openxmlformats.org/drawingml/2006/main">
          <a:off x="4255213" y="1872186"/>
          <a:ext cx="2061822" cy="64809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dirty="0">
              <a:solidFill>
                <a:srgbClr val="000090"/>
              </a:solidFill>
              <a:latin typeface="Arial"/>
              <a:ea typeface="Arial"/>
              <a:cs typeface="Arial"/>
            </a:rPr>
            <a:t>inländische Verwendung</a:t>
          </a:r>
          <a:r>
            <a:rPr lang="de-DE" sz="1600" b="1" i="0" u="none" strike="noStrike" baseline="30000" dirty="0">
              <a:solidFill>
                <a:srgbClr val="000090"/>
              </a:solidFill>
              <a:latin typeface="Arial"/>
              <a:ea typeface="Arial"/>
              <a:cs typeface="Arial"/>
            </a:rPr>
            <a:t>1,2)</a:t>
          </a:r>
        </a:p>
      </cdr:txBody>
    </cdr:sp>
  </cdr:relSizeAnchor>
  <cdr:relSizeAnchor xmlns:cdr="http://schemas.openxmlformats.org/drawingml/2006/chartDrawing">
    <cdr:from>
      <cdr:x>0.648</cdr:x>
      <cdr:y>0.6429</cdr:y>
    </cdr:from>
    <cdr:to>
      <cdr:x>0.945</cdr:x>
      <cdr:y>0.71669</cdr:y>
    </cdr:to>
    <cdr:sp macro="" textlink="">
      <cdr:nvSpPr>
        <cdr:cNvPr id="1026" name="Text Box 2"/>
        <cdr:cNvSpPr txBox="1">
          <a:spLocks xmlns:a="http://schemas.openxmlformats.org/drawingml/2006/main" noChangeArrowheads="1"/>
        </cdr:cNvSpPr>
      </cdr:nvSpPr>
      <cdr:spPr bwMode="auto">
        <a:xfrm xmlns:a="http://schemas.openxmlformats.org/drawingml/2006/main">
          <a:off x="4487189" y="3240360"/>
          <a:ext cx="2056629" cy="371902"/>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dirty="0">
              <a:solidFill>
                <a:srgbClr val="006411"/>
              </a:solidFill>
              <a:latin typeface="Arial"/>
              <a:ea typeface="Arial"/>
              <a:cs typeface="Arial"/>
            </a:rPr>
            <a:t>privater Konsum</a:t>
          </a:r>
          <a:r>
            <a:rPr lang="de-DE" sz="1600" b="1" i="0" u="none" strike="noStrike" baseline="30000" dirty="0">
              <a:solidFill>
                <a:srgbClr val="006411"/>
              </a:solidFill>
              <a:latin typeface="Arial"/>
              <a:ea typeface="Arial"/>
              <a:cs typeface="Arial"/>
            </a:rPr>
            <a:t>1)</a:t>
          </a:r>
        </a:p>
      </cdr:txBody>
    </cdr:sp>
  </cdr:relSizeAnchor>
  <cdr:relSizeAnchor xmlns:cdr="http://schemas.openxmlformats.org/drawingml/2006/chartDrawing">
    <cdr:from>
      <cdr:x>0.17125</cdr:x>
      <cdr:y>0.36175</cdr:y>
    </cdr:from>
    <cdr:to>
      <cdr:x>0.46725</cdr:x>
      <cdr:y>0.4385</cdr:y>
    </cdr:to>
    <cdr:sp macro="" textlink="">
      <cdr:nvSpPr>
        <cdr:cNvPr id="1027" name="Text Box 3"/>
        <cdr:cNvSpPr txBox="1">
          <a:spLocks xmlns:a="http://schemas.openxmlformats.org/drawingml/2006/main" noChangeArrowheads="1"/>
        </cdr:cNvSpPr>
      </cdr:nvSpPr>
      <cdr:spPr bwMode="auto">
        <a:xfrm xmlns:a="http://schemas.openxmlformats.org/drawingml/2006/main">
          <a:off x="1576784" y="2030647"/>
          <a:ext cx="2725420" cy="430829"/>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DD0806"/>
              </a:solidFill>
              <a:latin typeface="Arial"/>
              <a:ea typeface="Arial"/>
              <a:cs typeface="Arial"/>
            </a:rPr>
            <a:t>Exporte</a:t>
          </a:r>
          <a:r>
            <a:rPr lang="de-DE" sz="1600" b="1" i="0" u="none" strike="noStrike" baseline="30000">
              <a:solidFill>
                <a:srgbClr val="DD0806"/>
              </a:solidFill>
              <a:latin typeface="Arial"/>
              <a:ea typeface="Arial"/>
              <a:cs typeface="Arial"/>
            </a:rPr>
            <a:t>1)</a:t>
          </a:r>
        </a:p>
      </cdr:txBody>
    </cdr:sp>
  </cdr:relSizeAnchor>
  <cdr:relSizeAnchor xmlns:cdr="http://schemas.openxmlformats.org/drawingml/2006/chartDrawing">
    <cdr:from>
      <cdr:x>0.09275</cdr:x>
      <cdr:y>0.90006</cdr:y>
    </cdr:from>
    <cdr:to>
      <cdr:x>0.9835</cdr:x>
      <cdr:y>0.985</cdr:y>
    </cdr:to>
    <cdr:sp macro="" textlink="">
      <cdr:nvSpPr>
        <cdr:cNvPr id="1028" name="Text Box 4"/>
        <cdr:cNvSpPr txBox="1">
          <a:spLocks xmlns:a="http://schemas.openxmlformats.org/drawingml/2006/main" noChangeArrowheads="1"/>
        </cdr:cNvSpPr>
      </cdr:nvSpPr>
      <cdr:spPr bwMode="auto">
        <a:xfrm xmlns:a="http://schemas.openxmlformats.org/drawingml/2006/main">
          <a:off x="642264" y="3887886"/>
          <a:ext cx="6168154" cy="36690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22860" rIns="0" bIns="22860" anchor="ctr" upright="1"/>
        <a:lstStyle xmlns:a="http://schemas.openxmlformats.org/drawingml/2006/main"/>
        <a:p xmlns:a="http://schemas.openxmlformats.org/drawingml/2006/main">
          <a:pPr algn="l" rtl="0">
            <a:defRPr sz="1000"/>
          </a:pPr>
          <a:r>
            <a:rPr lang="de-DE" b="0" i="0" u="none" strike="noStrike" baseline="30000" dirty="0">
              <a:solidFill>
                <a:srgbClr val="000000"/>
              </a:solidFill>
              <a:latin typeface="Arial"/>
              <a:ea typeface="Arial"/>
              <a:cs typeface="Arial"/>
            </a:rPr>
            <a:t>1)</a:t>
          </a:r>
          <a:r>
            <a:rPr lang="de-DE" b="0" i="0" u="none" strike="noStrike" baseline="0" dirty="0">
              <a:solidFill>
                <a:srgbClr val="000000"/>
              </a:solidFill>
              <a:latin typeface="Arial"/>
              <a:ea typeface="Arial"/>
              <a:cs typeface="Arial"/>
            </a:rPr>
            <a:t> Preisbereinigt, kalender- und saisonbereinigt, Index 2005 = 100. </a:t>
          </a:r>
          <a:r>
            <a:rPr lang="de-DE" b="0" i="0" u="none" strike="noStrike" baseline="30000" dirty="0">
              <a:solidFill>
                <a:srgbClr val="000000"/>
              </a:solidFill>
              <a:latin typeface="Arial"/>
              <a:ea typeface="Arial"/>
              <a:cs typeface="Arial"/>
            </a:rPr>
            <a:t>2)</a:t>
          </a:r>
          <a:r>
            <a:rPr lang="de-DE" b="0" i="0" u="none" strike="noStrike" baseline="0" dirty="0">
              <a:solidFill>
                <a:srgbClr val="000000"/>
              </a:solidFill>
              <a:latin typeface="Arial"/>
              <a:ea typeface="Arial"/>
              <a:cs typeface="Arial"/>
            </a:rPr>
            <a:t> Privater und öffentlicher Konsum, Investitionen.</a:t>
          </a:r>
        </a:p>
        <a:p xmlns:a="http://schemas.openxmlformats.org/drawingml/2006/main">
          <a:pPr algn="l" rtl="0">
            <a:defRPr sz="1000"/>
          </a:pPr>
          <a:r>
            <a:rPr lang="de-DE" b="0" i="0" u="none" strike="noStrike" baseline="0" dirty="0">
              <a:solidFill>
                <a:srgbClr val="000000"/>
              </a:solidFill>
              <a:latin typeface="Arial"/>
              <a:ea typeface="Arial"/>
              <a:cs typeface="Arial"/>
            </a:rPr>
            <a:t>Quelle: Deutsche Bundesbank.</a:t>
          </a:r>
        </a:p>
      </cdr:txBody>
    </cdr:sp>
  </cdr:relSizeAnchor>
</c:userShapes>
</file>

<file path=ppt/drawings/drawing5.xml><?xml version="1.0" encoding="utf-8"?>
<c:userShapes xmlns:c="http://schemas.openxmlformats.org/drawingml/2006/chart">
  <cdr:relSizeAnchor xmlns:cdr="http://schemas.openxmlformats.org/drawingml/2006/chartDrawing">
    <cdr:from>
      <cdr:x>0.4725</cdr:x>
      <cdr:y>0.34675</cdr:y>
    </cdr:from>
    <cdr:to>
      <cdr:x>0.72825</cdr:x>
      <cdr:y>0.44275</cdr:y>
    </cdr:to>
    <cdr:sp macro="" textlink="">
      <cdr:nvSpPr>
        <cdr:cNvPr id="70657" name="Text Box 1"/>
        <cdr:cNvSpPr txBox="1">
          <a:spLocks xmlns:a="http://schemas.openxmlformats.org/drawingml/2006/main" noChangeArrowheads="1"/>
        </cdr:cNvSpPr>
      </cdr:nvSpPr>
      <cdr:spPr bwMode="auto">
        <a:xfrm xmlns:a="http://schemas.openxmlformats.org/drawingml/2006/main">
          <a:off x="4350544" y="1946446"/>
          <a:ext cx="2354818" cy="53888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D4"/>
              </a:solidFill>
              <a:latin typeface="Arial"/>
              <a:ea typeface="Arial"/>
              <a:cs typeface="Arial"/>
            </a:rPr>
            <a:t>Großbritannien</a:t>
          </a:r>
        </a:p>
      </cdr:txBody>
    </cdr:sp>
  </cdr:relSizeAnchor>
  <cdr:relSizeAnchor xmlns:cdr="http://schemas.openxmlformats.org/drawingml/2006/chartDrawing">
    <cdr:from>
      <cdr:x>0.245</cdr:x>
      <cdr:y>0.237</cdr:y>
    </cdr:from>
    <cdr:to>
      <cdr:x>0.5005</cdr:x>
      <cdr:y>0.3345</cdr:y>
    </cdr:to>
    <cdr:sp macro="" textlink="">
      <cdr:nvSpPr>
        <cdr:cNvPr id="70658" name="Text Box 2"/>
        <cdr:cNvSpPr txBox="1">
          <a:spLocks xmlns:a="http://schemas.openxmlformats.org/drawingml/2006/main" noChangeArrowheads="1"/>
        </cdr:cNvSpPr>
      </cdr:nvSpPr>
      <cdr:spPr bwMode="auto">
        <a:xfrm xmlns:a="http://schemas.openxmlformats.org/drawingml/2006/main">
          <a:off x="2255838" y="1330376"/>
          <a:ext cx="2352516" cy="54730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DD0806"/>
              </a:solidFill>
              <a:latin typeface="Arial"/>
              <a:ea typeface="Arial"/>
              <a:cs typeface="Arial"/>
            </a:rPr>
            <a:t>Deutschland</a:t>
          </a:r>
        </a:p>
      </cdr:txBody>
    </cdr:sp>
  </cdr:relSizeAnchor>
  <cdr:relSizeAnchor xmlns:cdr="http://schemas.openxmlformats.org/drawingml/2006/chartDrawing">
    <cdr:from>
      <cdr:x>0.63825</cdr:x>
      <cdr:y>0.62575</cdr:y>
    </cdr:from>
    <cdr:to>
      <cdr:x>0.89375</cdr:x>
      <cdr:y>0.723</cdr:y>
    </cdr:to>
    <cdr:sp macro="" textlink="">
      <cdr:nvSpPr>
        <cdr:cNvPr id="70659" name="Text Box 3"/>
        <cdr:cNvSpPr txBox="1">
          <a:spLocks xmlns:a="http://schemas.openxmlformats.org/drawingml/2006/main" noChangeArrowheads="1"/>
        </cdr:cNvSpPr>
      </cdr:nvSpPr>
      <cdr:spPr bwMode="auto">
        <a:xfrm xmlns:a="http://schemas.openxmlformats.org/drawingml/2006/main">
          <a:off x="5876687" y="3512585"/>
          <a:ext cx="2352516" cy="54590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CC00"/>
              </a:solidFill>
              <a:latin typeface="Arial"/>
              <a:ea typeface="Arial"/>
              <a:cs typeface="Arial"/>
            </a:rPr>
            <a:t>Frankreich</a:t>
          </a:r>
        </a:p>
      </cdr:txBody>
    </cdr:sp>
  </cdr:relSizeAnchor>
  <cdr:relSizeAnchor xmlns:cdr="http://schemas.openxmlformats.org/drawingml/2006/chartDrawing">
    <cdr:from>
      <cdr:x>0.561</cdr:x>
      <cdr:y>0.412</cdr:y>
    </cdr:from>
    <cdr:to>
      <cdr:x>0.59225</cdr:x>
      <cdr:y>0.47875</cdr:y>
    </cdr:to>
    <cdr:sp macro="" textlink="">
      <cdr:nvSpPr>
        <cdr:cNvPr id="70660" name="Line 4"/>
        <cdr:cNvSpPr>
          <a:spLocks xmlns:a="http://schemas.openxmlformats.org/drawingml/2006/main" noChangeShapeType="1"/>
        </cdr:cNvSpPr>
      </cdr:nvSpPr>
      <cdr:spPr bwMode="auto">
        <a:xfrm xmlns:a="http://schemas.openxmlformats.org/drawingml/2006/main" flipH="1">
          <a:off x="5165408" y="2312721"/>
          <a:ext cx="287734" cy="374694"/>
        </a:xfrm>
        <a:prstGeom xmlns:a="http://schemas.openxmlformats.org/drawingml/2006/main" prst="line">
          <a:avLst/>
        </a:prstGeom>
        <a:noFill xmlns:a="http://schemas.openxmlformats.org/drawingml/2006/main"/>
        <a:ln xmlns:a="http://schemas.openxmlformats.org/drawingml/2006/main" w="19050">
          <a:solidFill>
            <a:srgbClr xmlns:mc="http://schemas.openxmlformats.org/markup-compatibility/2006" xmlns:a14="http://schemas.microsoft.com/office/drawing/2010/main" val="0000D4" mc:Ignorable="a14" a14:legacySpreadsheetColorIndex="12"/>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sp>
  </cdr:relSizeAnchor>
  <cdr:relSizeAnchor xmlns:cdr="http://schemas.openxmlformats.org/drawingml/2006/chartDrawing">
    <cdr:from>
      <cdr:x>0.8215</cdr:x>
      <cdr:y>0.237</cdr:y>
    </cdr:from>
    <cdr:to>
      <cdr:x>0.9065</cdr:x>
      <cdr:y>0.3345</cdr:y>
    </cdr:to>
    <cdr:sp macro="" textlink="">
      <cdr:nvSpPr>
        <cdr:cNvPr id="70661" name="Text Box 5"/>
        <cdr:cNvSpPr txBox="1">
          <a:spLocks xmlns:a="http://schemas.openxmlformats.org/drawingml/2006/main" noChangeArrowheads="1"/>
        </cdr:cNvSpPr>
      </cdr:nvSpPr>
      <cdr:spPr bwMode="auto">
        <a:xfrm xmlns:a="http://schemas.openxmlformats.org/drawingml/2006/main">
          <a:off x="7563961" y="1330376"/>
          <a:ext cx="782638" cy="54730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00"/>
              </a:solidFill>
              <a:latin typeface="Arial"/>
              <a:ea typeface="Arial"/>
              <a:cs typeface="Arial"/>
            </a:rPr>
            <a:t>USA</a:t>
          </a:r>
        </a:p>
      </cdr:txBody>
    </cdr:sp>
  </cdr:relSizeAnchor>
  <cdr:relSizeAnchor xmlns:cdr="http://schemas.openxmlformats.org/drawingml/2006/chartDrawing">
    <cdr:from>
      <cdr:x>0.095</cdr:x>
      <cdr:y>0.91275</cdr:y>
    </cdr:from>
    <cdr:to>
      <cdr:x>0.859</cdr:x>
      <cdr:y>0.99225</cdr:y>
    </cdr:to>
    <cdr:sp macro="" textlink="">
      <cdr:nvSpPr>
        <cdr:cNvPr id="70662" name="Text Box 6"/>
        <cdr:cNvSpPr txBox="1">
          <a:spLocks xmlns:a="http://schemas.openxmlformats.org/drawingml/2006/main" noChangeArrowheads="1"/>
        </cdr:cNvSpPr>
      </cdr:nvSpPr>
      <cdr:spPr bwMode="auto">
        <a:xfrm xmlns:a="http://schemas.openxmlformats.org/drawingml/2006/main">
          <a:off x="874713" y="5123631"/>
          <a:ext cx="7034530" cy="44626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22860" rIns="0" bIns="22860" anchor="ctr" upright="1"/>
        <a:lstStyle xmlns:a="http://schemas.openxmlformats.org/drawingml/2006/main"/>
        <a:p xmlns:a="http://schemas.openxmlformats.org/drawingml/2006/main">
          <a:pPr algn="l" rtl="0">
            <a:defRPr sz="1000"/>
          </a:pPr>
          <a:r>
            <a:rPr lang="de-DE" sz="1200" b="0" i="0" u="none" strike="noStrike" baseline="30000">
              <a:solidFill>
                <a:srgbClr val="000000"/>
              </a:solidFill>
              <a:latin typeface="Arial"/>
              <a:ea typeface="Arial"/>
              <a:cs typeface="Arial"/>
            </a:rPr>
            <a:t>1)</a:t>
          </a:r>
          <a:r>
            <a:rPr lang="de-DE" sz="1200" b="0" i="0" u="none" strike="noStrike" baseline="0">
              <a:solidFill>
                <a:srgbClr val="000000"/>
              </a:solidFill>
              <a:latin typeface="Arial"/>
              <a:ea typeface="Arial"/>
              <a:cs typeface="Arial"/>
            </a:rPr>
            <a:t> Reale Exporte in nationaler Währung, Index 1999 = 100.</a:t>
          </a:r>
        </a:p>
        <a:p xmlns:a="http://schemas.openxmlformats.org/drawingml/2006/main">
          <a:pPr algn="l" rtl="0">
            <a:defRPr sz="1000"/>
          </a:pPr>
          <a:r>
            <a:rPr lang="de-DE" sz="1200" b="0" i="0" u="none" strike="noStrike" baseline="0">
              <a:solidFill>
                <a:srgbClr val="000000"/>
              </a:solidFill>
              <a:latin typeface="Arial"/>
              <a:ea typeface="Arial"/>
              <a:cs typeface="Arial"/>
            </a:rPr>
            <a:t>Quelle: Ameco Datenbank (Stand Mai 2013); Werte für 2013 Prognose der EU-Kommission.</a:t>
          </a:r>
        </a:p>
      </cdr:txBody>
    </cdr:sp>
  </cdr:relSizeAnchor>
  <cdr:relSizeAnchor xmlns:cdr="http://schemas.openxmlformats.org/drawingml/2006/chartDrawing">
    <cdr:from>
      <cdr:x>0.42</cdr:x>
      <cdr:y>0.63675</cdr:y>
    </cdr:from>
    <cdr:to>
      <cdr:x>0.67475</cdr:x>
      <cdr:y>0.734</cdr:y>
    </cdr:to>
    <cdr:sp macro="" textlink="">
      <cdr:nvSpPr>
        <cdr:cNvPr id="70663" name="Text Box 7"/>
        <cdr:cNvSpPr txBox="1">
          <a:spLocks xmlns:a="http://schemas.openxmlformats.org/drawingml/2006/main" noChangeArrowheads="1"/>
        </cdr:cNvSpPr>
      </cdr:nvSpPr>
      <cdr:spPr bwMode="auto">
        <a:xfrm xmlns:a="http://schemas.openxmlformats.org/drawingml/2006/main">
          <a:off x="3867150" y="3574332"/>
          <a:ext cx="2345611" cy="545904"/>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3300"/>
              </a:solidFill>
              <a:latin typeface="Arial"/>
              <a:ea typeface="Arial"/>
              <a:cs typeface="Arial"/>
            </a:rPr>
            <a:t>Italien</a:t>
          </a:r>
        </a:p>
      </cdr:txBody>
    </cdr:sp>
  </cdr:relSizeAnchor>
  <cdr:relSizeAnchor xmlns:cdr="http://schemas.openxmlformats.org/drawingml/2006/chartDrawing">
    <cdr:from>
      <cdr:x>0.59225</cdr:x>
      <cdr:y>0.65175</cdr:y>
    </cdr:from>
    <cdr:to>
      <cdr:x>0.67475</cdr:x>
      <cdr:y>0.68225</cdr:y>
    </cdr:to>
    <cdr:sp macro="" textlink="">
      <cdr:nvSpPr>
        <cdr:cNvPr id="70664" name="Line 8"/>
        <cdr:cNvSpPr>
          <a:spLocks xmlns:a="http://schemas.openxmlformats.org/drawingml/2006/main" noChangeShapeType="1"/>
        </cdr:cNvSpPr>
      </cdr:nvSpPr>
      <cdr:spPr bwMode="auto">
        <a:xfrm xmlns:a="http://schemas.openxmlformats.org/drawingml/2006/main" flipV="1">
          <a:off x="5453142" y="3658533"/>
          <a:ext cx="759619" cy="171209"/>
        </a:xfrm>
        <a:prstGeom xmlns:a="http://schemas.openxmlformats.org/drawingml/2006/main" prst="line">
          <a:avLst/>
        </a:prstGeom>
        <a:noFill xmlns:a="http://schemas.openxmlformats.org/drawingml/2006/main"/>
        <a:ln xmlns:a="http://schemas.openxmlformats.org/drawingml/2006/main" w="9525">
          <a:solidFill>
            <a:srgbClr xmlns:mc="http://schemas.openxmlformats.org/markup-compatibility/2006" xmlns:a14="http://schemas.microsoft.com/office/drawing/2010/main" val="000000" mc:Ignorable="a14" a14:legacySpreadsheetColorIndex="64"/>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sp>
  </cdr:relSizeAnchor>
</c:userShapes>
</file>

<file path=ppt/drawings/drawing6.xml><?xml version="1.0" encoding="utf-8"?>
<c:userShapes xmlns:c="http://schemas.openxmlformats.org/drawingml/2006/chart">
  <cdr:relSizeAnchor xmlns:cdr="http://schemas.openxmlformats.org/drawingml/2006/chartDrawing">
    <cdr:from>
      <cdr:x>0.6065</cdr:x>
      <cdr:y>0.53925</cdr:y>
    </cdr:from>
    <cdr:to>
      <cdr:x>0.86075</cdr:x>
      <cdr:y>0.62975</cdr:y>
    </cdr:to>
    <cdr:sp macro="" textlink="">
      <cdr:nvSpPr>
        <cdr:cNvPr id="96257" name="Text Box 1"/>
        <cdr:cNvSpPr txBox="1">
          <a:spLocks xmlns:a="http://schemas.openxmlformats.org/drawingml/2006/main" noChangeArrowheads="1"/>
        </cdr:cNvSpPr>
      </cdr:nvSpPr>
      <cdr:spPr bwMode="auto">
        <a:xfrm xmlns:a="http://schemas.openxmlformats.org/drawingml/2006/main">
          <a:off x="5584349" y="3027026"/>
          <a:ext cx="2341007" cy="50801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D4"/>
              </a:solidFill>
              <a:latin typeface="Arial"/>
              <a:ea typeface="Arial"/>
              <a:cs typeface="Arial"/>
            </a:rPr>
            <a:t>Großbritannien</a:t>
          </a:r>
        </a:p>
      </cdr:txBody>
    </cdr:sp>
  </cdr:relSizeAnchor>
  <cdr:relSizeAnchor xmlns:cdr="http://schemas.openxmlformats.org/drawingml/2006/chartDrawing">
    <cdr:from>
      <cdr:x>0.465</cdr:x>
      <cdr:y>0.13775</cdr:y>
    </cdr:from>
    <cdr:to>
      <cdr:x>0.72025</cdr:x>
      <cdr:y>0.2295</cdr:y>
    </cdr:to>
    <cdr:sp macro="" textlink="">
      <cdr:nvSpPr>
        <cdr:cNvPr id="96258" name="Text Box 2"/>
        <cdr:cNvSpPr txBox="1">
          <a:spLocks xmlns:a="http://schemas.openxmlformats.org/drawingml/2006/main" noChangeArrowheads="1"/>
        </cdr:cNvSpPr>
      </cdr:nvSpPr>
      <cdr:spPr bwMode="auto">
        <a:xfrm xmlns:a="http://schemas.openxmlformats.org/drawingml/2006/main">
          <a:off x="4281488" y="773246"/>
          <a:ext cx="2350214" cy="515029"/>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DD0806"/>
              </a:solidFill>
              <a:latin typeface="Arial"/>
              <a:ea typeface="Arial"/>
              <a:cs typeface="Arial"/>
            </a:rPr>
            <a:t>Deutschland</a:t>
          </a:r>
        </a:p>
      </cdr:txBody>
    </cdr:sp>
  </cdr:relSizeAnchor>
  <cdr:relSizeAnchor xmlns:cdr="http://schemas.openxmlformats.org/drawingml/2006/chartDrawing">
    <cdr:from>
      <cdr:x>0.35975</cdr:x>
      <cdr:y>0.47675</cdr:y>
    </cdr:from>
    <cdr:to>
      <cdr:x>0.526</cdr:x>
      <cdr:y>0.55025</cdr:y>
    </cdr:to>
    <cdr:sp macro="" textlink="">
      <cdr:nvSpPr>
        <cdr:cNvPr id="96259" name="Text Box 3"/>
        <cdr:cNvSpPr txBox="1">
          <a:spLocks xmlns:a="http://schemas.openxmlformats.org/drawingml/2006/main" noChangeArrowheads="1"/>
        </cdr:cNvSpPr>
      </cdr:nvSpPr>
      <cdr:spPr bwMode="auto">
        <a:xfrm xmlns:a="http://schemas.openxmlformats.org/drawingml/2006/main">
          <a:off x="3312398" y="2676188"/>
          <a:ext cx="1530747" cy="41258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CC00"/>
              </a:solidFill>
              <a:latin typeface="Arial"/>
              <a:ea typeface="Arial"/>
              <a:cs typeface="Arial"/>
            </a:rPr>
            <a:t>Frankreich</a:t>
          </a:r>
        </a:p>
      </cdr:txBody>
    </cdr:sp>
  </cdr:relSizeAnchor>
  <cdr:relSizeAnchor xmlns:cdr="http://schemas.openxmlformats.org/drawingml/2006/chartDrawing">
    <cdr:from>
      <cdr:x>0.18675</cdr:x>
      <cdr:y>0.721</cdr:y>
    </cdr:from>
    <cdr:to>
      <cdr:x>0.2715</cdr:x>
      <cdr:y>0.81275</cdr:y>
    </cdr:to>
    <cdr:sp macro="" textlink="">
      <cdr:nvSpPr>
        <cdr:cNvPr id="96260" name="Text Box 4"/>
        <cdr:cNvSpPr txBox="1">
          <a:spLocks xmlns:a="http://schemas.openxmlformats.org/drawingml/2006/main" noChangeArrowheads="1"/>
        </cdr:cNvSpPr>
      </cdr:nvSpPr>
      <cdr:spPr bwMode="auto">
        <a:xfrm xmlns:a="http://schemas.openxmlformats.org/drawingml/2006/main">
          <a:off x="1719501" y="4047261"/>
          <a:ext cx="780335" cy="51503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00"/>
              </a:solidFill>
              <a:latin typeface="Arial"/>
              <a:ea typeface="Arial"/>
              <a:cs typeface="Arial"/>
            </a:rPr>
            <a:t>USA</a:t>
          </a:r>
        </a:p>
      </cdr:txBody>
    </cdr:sp>
  </cdr:relSizeAnchor>
  <cdr:relSizeAnchor xmlns:cdr="http://schemas.openxmlformats.org/drawingml/2006/chartDrawing">
    <cdr:from>
      <cdr:x>0.09675</cdr:x>
      <cdr:y>0.9005</cdr:y>
    </cdr:from>
    <cdr:to>
      <cdr:x>0.86175</cdr:x>
      <cdr:y>1</cdr:y>
    </cdr:to>
    <cdr:sp macro="" textlink="">
      <cdr:nvSpPr>
        <cdr:cNvPr id="96261" name="Text Box 5"/>
        <cdr:cNvSpPr txBox="1">
          <a:spLocks xmlns:a="http://schemas.openxmlformats.org/drawingml/2006/main" noChangeArrowheads="1"/>
        </cdr:cNvSpPr>
      </cdr:nvSpPr>
      <cdr:spPr bwMode="auto">
        <a:xfrm xmlns:a="http://schemas.openxmlformats.org/drawingml/2006/main">
          <a:off x="890826" y="5054867"/>
          <a:ext cx="7043737" cy="55853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22860" rIns="0" bIns="22860" anchor="ctr" upright="1"/>
        <a:lstStyle xmlns:a="http://schemas.openxmlformats.org/drawingml/2006/main"/>
        <a:p xmlns:a="http://schemas.openxmlformats.org/drawingml/2006/main">
          <a:pPr algn="l" rtl="0">
            <a:defRPr sz="1000"/>
          </a:pPr>
          <a:r>
            <a:rPr lang="de-DE" sz="1200" b="0" i="0" u="none" strike="noStrike" baseline="30000">
              <a:solidFill>
                <a:srgbClr val="000000"/>
              </a:solidFill>
              <a:latin typeface="Arial"/>
              <a:ea typeface="Arial"/>
              <a:cs typeface="Arial"/>
            </a:rPr>
            <a:t>1)</a:t>
          </a:r>
          <a:r>
            <a:rPr lang="de-DE" sz="1200" b="0" i="0" u="none" strike="noStrike" baseline="0">
              <a:solidFill>
                <a:srgbClr val="000000"/>
              </a:solidFill>
              <a:latin typeface="Arial"/>
              <a:ea typeface="Arial"/>
              <a:cs typeface="Arial"/>
            </a:rPr>
            <a:t> Saldo der Leistungsbilanz in Prozent des BIP; negative Werte: Defizit.</a:t>
          </a:r>
        </a:p>
        <a:p xmlns:a="http://schemas.openxmlformats.org/drawingml/2006/main">
          <a:pPr algn="l" rtl="0">
            <a:defRPr sz="1000"/>
          </a:pPr>
          <a:r>
            <a:rPr lang="de-DE" sz="1200" b="0" i="0" u="none" strike="noStrike" baseline="0">
              <a:solidFill>
                <a:srgbClr val="000000"/>
              </a:solidFill>
              <a:latin typeface="Arial"/>
              <a:ea typeface="Arial"/>
              <a:cs typeface="Arial"/>
            </a:rPr>
            <a:t>Quelle: Ameco Datenbank (Stand Mai 2013); Werte für 2013 Prognose der EU-Kommission.</a:t>
          </a:r>
        </a:p>
      </cdr:txBody>
    </cdr:sp>
  </cdr:relSizeAnchor>
  <cdr:relSizeAnchor xmlns:cdr="http://schemas.openxmlformats.org/drawingml/2006/chartDrawing">
    <cdr:from>
      <cdr:x>0.79325</cdr:x>
      <cdr:y>0.46175</cdr:y>
    </cdr:from>
    <cdr:to>
      <cdr:x>0.91725</cdr:x>
      <cdr:y>0.5535</cdr:y>
    </cdr:to>
    <cdr:sp macro="" textlink="">
      <cdr:nvSpPr>
        <cdr:cNvPr id="96262" name="Text Box 6"/>
        <cdr:cNvSpPr txBox="1">
          <a:spLocks xmlns:a="http://schemas.openxmlformats.org/drawingml/2006/main" noChangeArrowheads="1"/>
        </cdr:cNvSpPr>
      </cdr:nvSpPr>
      <cdr:spPr bwMode="auto">
        <a:xfrm xmlns:a="http://schemas.openxmlformats.org/drawingml/2006/main">
          <a:off x="7303849" y="2591987"/>
          <a:ext cx="1141730" cy="51503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3300"/>
              </a:solidFill>
              <a:latin typeface="Arial"/>
              <a:ea typeface="Arial"/>
              <a:cs typeface="Arial"/>
            </a:rPr>
            <a:t>Italien</a:t>
          </a:r>
        </a:p>
      </cdr:txBody>
    </cdr:sp>
  </cdr:relSizeAnchor>
</c:userShapes>
</file>

<file path=ppt/drawings/drawing7.xml><?xml version="1.0" encoding="utf-8"?>
<c:userShapes xmlns:c="http://schemas.openxmlformats.org/drawingml/2006/chart">
  <cdr:relSizeAnchor xmlns:cdr="http://schemas.openxmlformats.org/drawingml/2006/chartDrawing">
    <cdr:from>
      <cdr:x>0.44925</cdr:x>
      <cdr:y>0.185</cdr:y>
    </cdr:from>
    <cdr:to>
      <cdr:x>0.70425</cdr:x>
      <cdr:y>0.28125</cdr:y>
    </cdr:to>
    <cdr:sp macro="" textlink="">
      <cdr:nvSpPr>
        <cdr:cNvPr id="3073" name="Text Box 1"/>
        <cdr:cNvSpPr txBox="1">
          <a:spLocks xmlns:a="http://schemas.openxmlformats.org/drawingml/2006/main" noChangeArrowheads="1"/>
        </cdr:cNvSpPr>
      </cdr:nvSpPr>
      <cdr:spPr bwMode="auto">
        <a:xfrm xmlns:a="http://schemas.openxmlformats.org/drawingml/2006/main">
          <a:off x="4136469" y="1038479"/>
          <a:ext cx="2347913" cy="54029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D4"/>
              </a:solidFill>
              <a:latin typeface="Arial"/>
              <a:ea typeface="Arial"/>
              <a:cs typeface="Arial"/>
            </a:rPr>
            <a:t>Großbritannien</a:t>
          </a:r>
        </a:p>
      </cdr:txBody>
    </cdr:sp>
  </cdr:relSizeAnchor>
  <cdr:relSizeAnchor xmlns:cdr="http://schemas.openxmlformats.org/drawingml/2006/chartDrawing">
    <cdr:from>
      <cdr:x>0.70425</cdr:x>
      <cdr:y>0.45425</cdr:y>
    </cdr:from>
    <cdr:to>
      <cdr:x>0.95975</cdr:x>
      <cdr:y>0.55175</cdr:y>
    </cdr:to>
    <cdr:sp macro="" textlink="">
      <cdr:nvSpPr>
        <cdr:cNvPr id="3074" name="Text Box 2"/>
        <cdr:cNvSpPr txBox="1">
          <a:spLocks xmlns:a="http://schemas.openxmlformats.org/drawingml/2006/main" noChangeArrowheads="1"/>
        </cdr:cNvSpPr>
      </cdr:nvSpPr>
      <cdr:spPr bwMode="auto">
        <a:xfrm xmlns:a="http://schemas.openxmlformats.org/drawingml/2006/main">
          <a:off x="6484382" y="2549887"/>
          <a:ext cx="2352516" cy="54730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DD0806"/>
              </a:solidFill>
              <a:latin typeface="Arial"/>
              <a:ea typeface="Arial"/>
              <a:cs typeface="Arial"/>
            </a:rPr>
            <a:t>Deutschland</a:t>
          </a:r>
        </a:p>
      </cdr:txBody>
    </cdr:sp>
  </cdr:relSizeAnchor>
  <cdr:relSizeAnchor xmlns:cdr="http://schemas.openxmlformats.org/drawingml/2006/chartDrawing">
    <cdr:from>
      <cdr:x>0.2475</cdr:x>
      <cdr:y>0.69075</cdr:y>
    </cdr:from>
    <cdr:to>
      <cdr:x>0.5025</cdr:x>
      <cdr:y>0.7875</cdr:y>
    </cdr:to>
    <cdr:sp macro="" textlink="">
      <cdr:nvSpPr>
        <cdr:cNvPr id="3075" name="Text Box 3"/>
        <cdr:cNvSpPr txBox="1">
          <a:spLocks xmlns:a="http://schemas.openxmlformats.org/drawingml/2006/main" noChangeArrowheads="1"/>
        </cdr:cNvSpPr>
      </cdr:nvSpPr>
      <cdr:spPr bwMode="auto">
        <a:xfrm xmlns:a="http://schemas.openxmlformats.org/drawingml/2006/main">
          <a:off x="2278856" y="3877456"/>
          <a:ext cx="2347913" cy="54309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CC00"/>
              </a:solidFill>
              <a:latin typeface="Arial"/>
              <a:ea typeface="Arial"/>
              <a:cs typeface="Arial"/>
            </a:rPr>
            <a:t>Frankreich</a:t>
          </a:r>
        </a:p>
      </cdr:txBody>
    </cdr:sp>
  </cdr:relSizeAnchor>
  <cdr:relSizeAnchor xmlns:cdr="http://schemas.openxmlformats.org/drawingml/2006/chartDrawing">
    <cdr:from>
      <cdr:x>0.39</cdr:x>
      <cdr:y>0.526</cdr:y>
    </cdr:from>
    <cdr:to>
      <cdr:x>0.42725</cdr:x>
      <cdr:y>0.7035</cdr:y>
    </cdr:to>
    <cdr:sp macro="" textlink="">
      <cdr:nvSpPr>
        <cdr:cNvPr id="3076" name="Line 4"/>
        <cdr:cNvSpPr>
          <a:spLocks xmlns:a="http://schemas.openxmlformats.org/drawingml/2006/main" noChangeShapeType="1"/>
        </cdr:cNvSpPr>
      </cdr:nvSpPr>
      <cdr:spPr bwMode="auto">
        <a:xfrm xmlns:a="http://schemas.openxmlformats.org/drawingml/2006/main" flipV="1">
          <a:off x="3590925" y="2952648"/>
          <a:ext cx="342979" cy="996379"/>
        </a:xfrm>
        <a:prstGeom xmlns:a="http://schemas.openxmlformats.org/drawingml/2006/main" prst="line">
          <a:avLst/>
        </a:prstGeom>
        <a:noFill xmlns:a="http://schemas.openxmlformats.org/drawingml/2006/main"/>
        <a:ln xmlns:a="http://schemas.openxmlformats.org/drawingml/2006/main" w="19050">
          <a:solidFill>
            <a:srgbClr xmlns:mc="http://schemas.openxmlformats.org/markup-compatibility/2006" xmlns:a14="http://schemas.microsoft.com/office/drawing/2010/main" val="99CC00" mc:Ignorable="a14" a14:legacySpreadsheetColorIndex="50"/>
          </a:solidFill>
          <a:round/>
          <a:headEnd/>
          <a:tailEnd type="triangle" w="med" len="med"/>
        </a:ln>
        <a:extLst xmlns:a="http://schemas.openxmlformats.org/drawingml/2006/main">
          <a:ext uri="{909E8E84-426E-40dd-AFC4-6F175D3DCCD1}">
            <a14:hiddenFill xmlns:a14="http://schemas.microsoft.com/office/drawing/2010/main">
              <a:noFill/>
            </a14:hiddenFill>
          </a:ext>
        </a:extLst>
      </cdr:spPr>
    </cdr:sp>
  </cdr:relSizeAnchor>
  <cdr:relSizeAnchor xmlns:cdr="http://schemas.openxmlformats.org/drawingml/2006/chartDrawing">
    <cdr:from>
      <cdr:x>0.85175</cdr:x>
      <cdr:y>0.1695</cdr:y>
    </cdr:from>
    <cdr:to>
      <cdr:x>0.9365</cdr:x>
      <cdr:y>0.2665</cdr:y>
    </cdr:to>
    <cdr:sp macro="" textlink="">
      <cdr:nvSpPr>
        <cdr:cNvPr id="3077" name="Text Box 5"/>
        <cdr:cNvSpPr txBox="1">
          <a:spLocks xmlns:a="http://schemas.openxmlformats.org/drawingml/2006/main" noChangeArrowheads="1"/>
        </cdr:cNvSpPr>
      </cdr:nvSpPr>
      <cdr:spPr bwMode="auto">
        <a:xfrm xmlns:a="http://schemas.openxmlformats.org/drawingml/2006/main">
          <a:off x="7842488" y="951471"/>
          <a:ext cx="780336" cy="54450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00"/>
              </a:solidFill>
              <a:latin typeface="Arial"/>
              <a:ea typeface="Arial"/>
              <a:cs typeface="Arial"/>
            </a:rPr>
            <a:t>USA</a:t>
          </a:r>
        </a:p>
      </cdr:txBody>
    </cdr:sp>
  </cdr:relSizeAnchor>
  <cdr:relSizeAnchor xmlns:cdr="http://schemas.openxmlformats.org/drawingml/2006/chartDrawing">
    <cdr:from>
      <cdr:x>0.097</cdr:x>
      <cdr:y>0.91125</cdr:y>
    </cdr:from>
    <cdr:to>
      <cdr:x>0.861</cdr:x>
      <cdr:y>0.992</cdr:y>
    </cdr:to>
    <cdr:sp macro="" textlink="">
      <cdr:nvSpPr>
        <cdr:cNvPr id="3078" name="Text Box 6"/>
        <cdr:cNvSpPr txBox="1">
          <a:spLocks xmlns:a="http://schemas.openxmlformats.org/drawingml/2006/main" noChangeArrowheads="1"/>
        </cdr:cNvSpPr>
      </cdr:nvSpPr>
      <cdr:spPr bwMode="auto">
        <a:xfrm xmlns:a="http://schemas.openxmlformats.org/drawingml/2006/main">
          <a:off x="893128" y="5115211"/>
          <a:ext cx="7034530" cy="453282"/>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22860" rIns="0" bIns="22860" anchor="ctr" upright="1"/>
        <a:lstStyle xmlns:a="http://schemas.openxmlformats.org/drawingml/2006/main"/>
        <a:p xmlns:a="http://schemas.openxmlformats.org/drawingml/2006/main">
          <a:pPr algn="l" rtl="0">
            <a:defRPr sz="1000"/>
          </a:pPr>
          <a:r>
            <a:rPr lang="de-DE" sz="1200" b="0" i="0" u="none" strike="noStrike" baseline="30000">
              <a:solidFill>
                <a:srgbClr val="000000"/>
              </a:solidFill>
              <a:latin typeface="Arial"/>
              <a:ea typeface="Arial"/>
              <a:cs typeface="Arial"/>
            </a:rPr>
            <a:t>1)</a:t>
          </a:r>
          <a:r>
            <a:rPr lang="de-DE" sz="1200" b="0" i="0" u="none" strike="noStrike" baseline="0">
              <a:solidFill>
                <a:srgbClr val="000000"/>
              </a:solidFill>
              <a:latin typeface="Arial"/>
              <a:ea typeface="Arial"/>
              <a:cs typeface="Arial"/>
            </a:rPr>
            <a:t> Reales Bruttoinlandsprodukt in nationaler Währung, Index 1999 = 100.</a:t>
          </a:r>
        </a:p>
        <a:p xmlns:a="http://schemas.openxmlformats.org/drawingml/2006/main">
          <a:pPr algn="l" rtl="0">
            <a:defRPr sz="1000"/>
          </a:pPr>
          <a:r>
            <a:rPr lang="de-DE" sz="1200" b="0" i="0" u="none" strike="noStrike" baseline="0">
              <a:solidFill>
                <a:srgbClr val="000000"/>
              </a:solidFill>
              <a:latin typeface="Arial"/>
              <a:ea typeface="Arial"/>
              <a:cs typeface="Arial"/>
            </a:rPr>
            <a:t>Quelle: Ameco Datenbank (Stand Mai 2013); Werte für 2013 Prognose der EU-Kommission.</a:t>
          </a:r>
        </a:p>
      </cdr:txBody>
    </cdr:sp>
  </cdr:relSizeAnchor>
  <cdr:relSizeAnchor xmlns:cdr="http://schemas.openxmlformats.org/drawingml/2006/chartDrawing">
    <cdr:from>
      <cdr:x>0.64575</cdr:x>
      <cdr:y>0.5925</cdr:y>
    </cdr:from>
    <cdr:to>
      <cdr:x>0.9</cdr:x>
      <cdr:y>0.68925</cdr:y>
    </cdr:to>
    <cdr:sp macro="" textlink="">
      <cdr:nvSpPr>
        <cdr:cNvPr id="3079" name="Text Box 7"/>
        <cdr:cNvSpPr txBox="1">
          <a:spLocks xmlns:a="http://schemas.openxmlformats.org/drawingml/2006/main" noChangeArrowheads="1"/>
        </cdr:cNvSpPr>
      </cdr:nvSpPr>
      <cdr:spPr bwMode="auto">
        <a:xfrm xmlns:a="http://schemas.openxmlformats.org/drawingml/2006/main">
          <a:off x="5945743" y="3325940"/>
          <a:ext cx="2341007" cy="54309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3300"/>
              </a:solidFill>
              <a:latin typeface="Arial"/>
              <a:ea typeface="Arial"/>
              <a:cs typeface="Arial"/>
            </a:rPr>
            <a:t>Italien</a:t>
          </a:r>
        </a:p>
      </cdr:txBody>
    </cdr:sp>
  </cdr:relSizeAnchor>
</c:userShapes>
</file>

<file path=ppt/drawings/drawing8.xml><?xml version="1.0" encoding="utf-8"?>
<c:userShapes xmlns:c="http://schemas.openxmlformats.org/drawingml/2006/chart">
  <cdr:relSizeAnchor xmlns:cdr="http://schemas.openxmlformats.org/drawingml/2006/chartDrawing">
    <cdr:from>
      <cdr:x>0.28275</cdr:x>
      <cdr:y>0.152</cdr:y>
    </cdr:from>
    <cdr:to>
      <cdr:x>0.537</cdr:x>
      <cdr:y>0.24725</cdr:y>
    </cdr:to>
    <cdr:sp macro="" textlink="">
      <cdr:nvSpPr>
        <cdr:cNvPr id="71681" name="Text Box 1"/>
        <cdr:cNvSpPr txBox="1">
          <a:spLocks xmlns:a="http://schemas.openxmlformats.org/drawingml/2006/main" noChangeArrowheads="1"/>
        </cdr:cNvSpPr>
      </cdr:nvSpPr>
      <cdr:spPr bwMode="auto">
        <a:xfrm xmlns:a="http://schemas.openxmlformats.org/drawingml/2006/main">
          <a:off x="2603421" y="853237"/>
          <a:ext cx="2341007" cy="53467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D4"/>
              </a:solidFill>
              <a:latin typeface="Arial"/>
              <a:ea typeface="Arial"/>
              <a:cs typeface="Arial"/>
            </a:rPr>
            <a:t>Großbritannien</a:t>
          </a:r>
        </a:p>
      </cdr:txBody>
    </cdr:sp>
  </cdr:relSizeAnchor>
  <cdr:relSizeAnchor xmlns:cdr="http://schemas.openxmlformats.org/drawingml/2006/chartDrawing">
    <cdr:from>
      <cdr:x>0.28275</cdr:x>
      <cdr:y>0.68575</cdr:y>
    </cdr:from>
    <cdr:to>
      <cdr:x>0.537</cdr:x>
      <cdr:y>0.78225</cdr:y>
    </cdr:to>
    <cdr:sp macro="" textlink="">
      <cdr:nvSpPr>
        <cdr:cNvPr id="71682" name="Text Box 2"/>
        <cdr:cNvSpPr txBox="1">
          <a:spLocks xmlns:a="http://schemas.openxmlformats.org/drawingml/2006/main" noChangeArrowheads="1"/>
        </cdr:cNvSpPr>
      </cdr:nvSpPr>
      <cdr:spPr bwMode="auto">
        <a:xfrm xmlns:a="http://schemas.openxmlformats.org/drawingml/2006/main">
          <a:off x="2603421" y="3849389"/>
          <a:ext cx="2341007" cy="54169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DD0806"/>
              </a:solidFill>
              <a:latin typeface="Arial"/>
              <a:ea typeface="Arial"/>
              <a:cs typeface="Arial"/>
            </a:rPr>
            <a:t>Deutschland</a:t>
          </a:r>
        </a:p>
      </cdr:txBody>
    </cdr:sp>
  </cdr:relSizeAnchor>
  <cdr:relSizeAnchor xmlns:cdr="http://schemas.openxmlformats.org/drawingml/2006/chartDrawing">
    <cdr:from>
      <cdr:x>0.65825</cdr:x>
      <cdr:y>0.225</cdr:y>
    </cdr:from>
    <cdr:to>
      <cdr:x>0.91325</cdr:x>
      <cdr:y>0.322</cdr:y>
    </cdr:to>
    <cdr:sp macro="" textlink="">
      <cdr:nvSpPr>
        <cdr:cNvPr id="71683" name="Text Box 3"/>
        <cdr:cNvSpPr txBox="1">
          <a:spLocks xmlns:a="http://schemas.openxmlformats.org/drawingml/2006/main" noChangeArrowheads="1"/>
        </cdr:cNvSpPr>
      </cdr:nvSpPr>
      <cdr:spPr bwMode="auto">
        <a:xfrm xmlns:a="http://schemas.openxmlformats.org/drawingml/2006/main">
          <a:off x="6060837" y="1263015"/>
          <a:ext cx="2347912" cy="54450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CC00"/>
              </a:solidFill>
              <a:latin typeface="Arial"/>
              <a:ea typeface="Arial"/>
              <a:cs typeface="Arial"/>
            </a:rPr>
            <a:t>Frankreich</a:t>
          </a:r>
        </a:p>
      </cdr:txBody>
    </cdr:sp>
  </cdr:relSizeAnchor>
  <cdr:relSizeAnchor xmlns:cdr="http://schemas.openxmlformats.org/drawingml/2006/chartDrawing">
    <cdr:from>
      <cdr:x>0.79725</cdr:x>
      <cdr:y>0.45175</cdr:y>
    </cdr:from>
    <cdr:to>
      <cdr:x>0.882</cdr:x>
      <cdr:y>0.54825</cdr:y>
    </cdr:to>
    <cdr:sp macro="" textlink="">
      <cdr:nvSpPr>
        <cdr:cNvPr id="71685" name="Text Box 5"/>
        <cdr:cNvSpPr txBox="1">
          <a:spLocks xmlns:a="http://schemas.openxmlformats.org/drawingml/2006/main" noChangeArrowheads="1"/>
        </cdr:cNvSpPr>
      </cdr:nvSpPr>
      <cdr:spPr bwMode="auto">
        <a:xfrm xmlns:a="http://schemas.openxmlformats.org/drawingml/2006/main">
          <a:off x="7340679" y="2535853"/>
          <a:ext cx="780336" cy="541694"/>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00"/>
              </a:solidFill>
              <a:latin typeface="Arial"/>
              <a:ea typeface="Arial"/>
              <a:cs typeface="Arial"/>
            </a:rPr>
            <a:t>USA</a:t>
          </a:r>
        </a:p>
      </cdr:txBody>
    </cdr:sp>
  </cdr:relSizeAnchor>
  <cdr:relSizeAnchor xmlns:cdr="http://schemas.openxmlformats.org/drawingml/2006/chartDrawing">
    <cdr:from>
      <cdr:x>0.0945</cdr:x>
      <cdr:y>0.89425</cdr:y>
    </cdr:from>
    <cdr:to>
      <cdr:x>0.948</cdr:x>
      <cdr:y>0.992</cdr:y>
    </cdr:to>
    <cdr:sp macro="" textlink="">
      <cdr:nvSpPr>
        <cdr:cNvPr id="71686" name="Text Box 6"/>
        <cdr:cNvSpPr txBox="1">
          <a:spLocks xmlns:a="http://schemas.openxmlformats.org/drawingml/2006/main" noChangeArrowheads="1"/>
        </cdr:cNvSpPr>
      </cdr:nvSpPr>
      <cdr:spPr bwMode="auto">
        <a:xfrm xmlns:a="http://schemas.openxmlformats.org/drawingml/2006/main">
          <a:off x="870109" y="5019783"/>
          <a:ext cx="7858601" cy="54871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22860" rIns="0" bIns="22860" anchor="ctr" upright="1"/>
        <a:lstStyle xmlns:a="http://schemas.openxmlformats.org/drawingml/2006/main"/>
        <a:p xmlns:a="http://schemas.openxmlformats.org/drawingml/2006/main">
          <a:pPr algn="l" rtl="0">
            <a:defRPr sz="1000"/>
          </a:pPr>
          <a:r>
            <a:rPr lang="de-DE" sz="1200" b="0" i="0" u="none" strike="noStrike" baseline="30000">
              <a:solidFill>
                <a:srgbClr val="000000"/>
              </a:solidFill>
              <a:latin typeface="Arial"/>
              <a:ea typeface="Arial"/>
              <a:cs typeface="Arial"/>
            </a:rPr>
            <a:t>1)</a:t>
          </a:r>
          <a:r>
            <a:rPr lang="de-DE" sz="1200" b="0" i="0" u="none" strike="noStrike" baseline="0">
              <a:solidFill>
                <a:srgbClr val="000000"/>
              </a:solidFill>
              <a:latin typeface="Arial"/>
              <a:ea typeface="Arial"/>
              <a:cs typeface="Arial"/>
            </a:rPr>
            <a:t> Reale Bruttoanlageinvestitionen der Gesamtwirtschaft in nationaler Währung, Index 1999 = 100.</a:t>
          </a:r>
        </a:p>
        <a:p xmlns:a="http://schemas.openxmlformats.org/drawingml/2006/main">
          <a:pPr algn="l" rtl="0">
            <a:defRPr sz="1000"/>
          </a:pPr>
          <a:r>
            <a:rPr lang="de-DE" sz="1200" b="0" i="0" u="none" strike="noStrike" baseline="0">
              <a:solidFill>
                <a:srgbClr val="000000"/>
              </a:solidFill>
              <a:latin typeface="Arial"/>
              <a:ea typeface="Arial"/>
              <a:cs typeface="Arial"/>
            </a:rPr>
            <a:t>Quelle: Ameco Datenbank (Stand Mai 2013); Werte für 2013 Prognose der EU-Kommission.</a:t>
          </a:r>
        </a:p>
      </cdr:txBody>
    </cdr:sp>
  </cdr:relSizeAnchor>
  <cdr:relSizeAnchor xmlns:cdr="http://schemas.openxmlformats.org/drawingml/2006/chartDrawing">
    <cdr:from>
      <cdr:x>0.781</cdr:x>
      <cdr:y>0.68575</cdr:y>
    </cdr:from>
    <cdr:to>
      <cdr:x>0.947</cdr:x>
      <cdr:y>0.783</cdr:y>
    </cdr:to>
    <cdr:sp macro="" textlink="">
      <cdr:nvSpPr>
        <cdr:cNvPr id="71687" name="Text Box 7"/>
        <cdr:cNvSpPr txBox="1">
          <a:spLocks xmlns:a="http://schemas.openxmlformats.org/drawingml/2006/main" noChangeArrowheads="1"/>
        </cdr:cNvSpPr>
      </cdr:nvSpPr>
      <cdr:spPr bwMode="auto">
        <a:xfrm xmlns:a="http://schemas.openxmlformats.org/drawingml/2006/main">
          <a:off x="7191058" y="3849389"/>
          <a:ext cx="1528445" cy="54590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3300"/>
              </a:solidFill>
              <a:latin typeface="Arial"/>
              <a:ea typeface="Arial"/>
              <a:cs typeface="Arial"/>
            </a:rPr>
            <a:t>Italien</a:t>
          </a:r>
        </a:p>
      </cdr:txBody>
    </cdr:sp>
  </cdr:relSizeAnchor>
</c:userShapes>
</file>

<file path=ppt/drawings/drawing9.xml><?xml version="1.0" encoding="utf-8"?>
<c:userShapes xmlns:c="http://schemas.openxmlformats.org/drawingml/2006/chart">
  <cdr:relSizeAnchor xmlns:cdr="http://schemas.openxmlformats.org/drawingml/2006/chartDrawing">
    <cdr:from>
      <cdr:x>0.1145</cdr:x>
      <cdr:y>0.9</cdr:y>
    </cdr:from>
    <cdr:to>
      <cdr:x>0.95675</cdr:x>
      <cdr:y>1</cdr:y>
    </cdr:to>
    <cdr:sp macro="" textlink="">
      <cdr:nvSpPr>
        <cdr:cNvPr id="31745" name="Text Box 1"/>
        <cdr:cNvSpPr txBox="1">
          <a:spLocks xmlns:a="http://schemas.openxmlformats.org/drawingml/2006/main" noChangeArrowheads="1"/>
        </cdr:cNvSpPr>
      </cdr:nvSpPr>
      <cdr:spPr bwMode="auto">
        <a:xfrm xmlns:a="http://schemas.openxmlformats.org/drawingml/2006/main">
          <a:off x="1054259" y="5052060"/>
          <a:ext cx="7755017" cy="56134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18288" tIns="22860" rIns="0" bIns="22860" anchor="ctr" upright="1"/>
        <a:lstStyle xmlns:a="http://schemas.openxmlformats.org/drawingml/2006/main"/>
        <a:p xmlns:a="http://schemas.openxmlformats.org/drawingml/2006/main">
          <a:pPr algn="l" rtl="0">
            <a:defRPr sz="1000"/>
          </a:pPr>
          <a:r>
            <a:rPr lang="de-DE" sz="1200" b="0" i="0" u="none" strike="noStrike" baseline="30000">
              <a:solidFill>
                <a:srgbClr val="000000"/>
              </a:solidFill>
              <a:latin typeface="Arial"/>
              <a:ea typeface="Arial"/>
              <a:cs typeface="Arial"/>
            </a:rPr>
            <a:t>1)</a:t>
          </a:r>
          <a:r>
            <a:rPr lang="de-DE" sz="1200" b="0" i="0" u="none" strike="noStrike" baseline="0">
              <a:solidFill>
                <a:srgbClr val="000000"/>
              </a:solidFill>
              <a:latin typeface="Arial"/>
              <a:ea typeface="Arial"/>
              <a:cs typeface="Arial"/>
            </a:rPr>
            <a:t> Nominale Bruttoanlageinvestitionen in vH des nominalen Bruttoinlandsprodukts. </a:t>
          </a:r>
        </a:p>
        <a:p xmlns:a="http://schemas.openxmlformats.org/drawingml/2006/main">
          <a:pPr algn="l" rtl="0">
            <a:defRPr sz="1000"/>
          </a:pPr>
          <a:r>
            <a:rPr lang="de-DE" sz="1200" b="0" i="0" u="none" strike="noStrike" baseline="0">
              <a:solidFill>
                <a:srgbClr val="000000"/>
              </a:solidFill>
              <a:latin typeface="Arial"/>
              <a:ea typeface="Arial"/>
              <a:cs typeface="Arial"/>
            </a:rPr>
            <a:t>Quelle: Ameco Datenbank, Stand: November 2013.</a:t>
          </a:r>
        </a:p>
      </cdr:txBody>
    </cdr:sp>
  </cdr:relSizeAnchor>
  <cdr:relSizeAnchor xmlns:cdr="http://schemas.openxmlformats.org/drawingml/2006/chartDrawing">
    <cdr:from>
      <cdr:x>0.105</cdr:x>
      <cdr:y>0.13775</cdr:y>
    </cdr:from>
    <cdr:to>
      <cdr:x>0.29675</cdr:x>
      <cdr:y>0.23175</cdr:y>
    </cdr:to>
    <cdr:sp macro="" textlink="">
      <cdr:nvSpPr>
        <cdr:cNvPr id="31746" name="Text Box 2"/>
        <cdr:cNvSpPr txBox="1">
          <a:spLocks xmlns:a="http://schemas.openxmlformats.org/drawingml/2006/main" noChangeArrowheads="1"/>
        </cdr:cNvSpPr>
      </cdr:nvSpPr>
      <cdr:spPr bwMode="auto">
        <a:xfrm xmlns:a="http://schemas.openxmlformats.org/drawingml/2006/main">
          <a:off x="966788" y="773246"/>
          <a:ext cx="1765538" cy="527659"/>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00"/>
              </a:solidFill>
              <a:latin typeface="Arial"/>
              <a:ea typeface="Arial"/>
              <a:cs typeface="Arial"/>
            </a:rPr>
            <a:t>Deutschland</a:t>
          </a:r>
        </a:p>
      </cdr:txBody>
    </cdr:sp>
  </cdr:relSizeAnchor>
  <cdr:relSizeAnchor xmlns:cdr="http://schemas.openxmlformats.org/drawingml/2006/chartDrawing">
    <cdr:from>
      <cdr:x>0.105</cdr:x>
      <cdr:y>0.65625</cdr:y>
    </cdr:from>
    <cdr:to>
      <cdr:x>0.29925</cdr:x>
      <cdr:y>0.75675</cdr:y>
    </cdr:to>
    <cdr:sp macro="" textlink="">
      <cdr:nvSpPr>
        <cdr:cNvPr id="31747" name="Text Box 3"/>
        <cdr:cNvSpPr txBox="1">
          <a:spLocks xmlns:a="http://schemas.openxmlformats.org/drawingml/2006/main" noChangeArrowheads="1"/>
        </cdr:cNvSpPr>
      </cdr:nvSpPr>
      <cdr:spPr bwMode="auto">
        <a:xfrm xmlns:a="http://schemas.openxmlformats.org/drawingml/2006/main">
          <a:off x="966788" y="3683794"/>
          <a:ext cx="1788556" cy="56414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0000D4"/>
              </a:solidFill>
              <a:latin typeface="Arial"/>
              <a:ea typeface="Arial"/>
              <a:cs typeface="Arial"/>
            </a:rPr>
            <a:t>Dänemark</a:t>
          </a:r>
        </a:p>
      </cdr:txBody>
    </cdr:sp>
  </cdr:relSizeAnchor>
  <cdr:relSizeAnchor xmlns:cdr="http://schemas.openxmlformats.org/drawingml/2006/chartDrawing">
    <cdr:from>
      <cdr:x>0.366</cdr:x>
      <cdr:y>0.1525</cdr:y>
    </cdr:from>
    <cdr:to>
      <cdr:x>0.56315</cdr:x>
      <cdr:y>0.2765</cdr:y>
    </cdr:to>
    <cdr:sp macro="" textlink="">
      <cdr:nvSpPr>
        <cdr:cNvPr id="31748" name="Text Box 4"/>
        <cdr:cNvSpPr txBox="1">
          <a:spLocks xmlns:a="http://schemas.openxmlformats.org/drawingml/2006/main" noChangeArrowheads="1"/>
        </cdr:cNvSpPr>
      </cdr:nvSpPr>
      <cdr:spPr bwMode="auto">
        <a:xfrm xmlns:a="http://schemas.openxmlformats.org/drawingml/2006/main">
          <a:off x="2534430" y="658737"/>
          <a:ext cx="1365189" cy="535629"/>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400" b="1" i="0" u="none" strike="noStrike" baseline="0" dirty="0">
              <a:solidFill>
                <a:srgbClr val="DD0806"/>
              </a:solidFill>
              <a:latin typeface="Arial"/>
              <a:ea typeface="Arial"/>
              <a:cs typeface="Arial"/>
            </a:rPr>
            <a:t>Niederlande</a:t>
          </a:r>
        </a:p>
      </cdr:txBody>
    </cdr:sp>
  </cdr:relSizeAnchor>
  <cdr:relSizeAnchor xmlns:cdr="http://schemas.openxmlformats.org/drawingml/2006/chartDrawing">
    <cdr:from>
      <cdr:x>0.775</cdr:x>
      <cdr:y>0.29075</cdr:y>
    </cdr:from>
    <cdr:to>
      <cdr:x>0.9265</cdr:x>
      <cdr:y>0.404</cdr:y>
    </cdr:to>
    <cdr:sp macro="" textlink="">
      <cdr:nvSpPr>
        <cdr:cNvPr id="31749" name="Text Box 5"/>
        <cdr:cNvSpPr txBox="1">
          <a:spLocks xmlns:a="http://schemas.openxmlformats.org/drawingml/2006/main" noChangeArrowheads="1"/>
        </cdr:cNvSpPr>
      </cdr:nvSpPr>
      <cdr:spPr bwMode="auto">
        <a:xfrm xmlns:a="http://schemas.openxmlformats.org/drawingml/2006/main">
          <a:off x="7135813" y="1632096"/>
          <a:ext cx="1394936" cy="63571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vertOverflow="clip" wrap="square" lIns="36576" tIns="22860" rIns="36576" bIns="22860" anchor="ctr" upright="1"/>
        <a:lstStyle xmlns:a="http://schemas.openxmlformats.org/drawingml/2006/main"/>
        <a:p xmlns:a="http://schemas.openxmlformats.org/drawingml/2006/main">
          <a:pPr algn="ctr" rtl="0">
            <a:defRPr sz="1000"/>
          </a:pPr>
          <a:r>
            <a:rPr lang="de-DE" sz="1600" b="1" i="0" u="none" strike="noStrike" baseline="0">
              <a:solidFill>
                <a:srgbClr val="99CC00"/>
              </a:solidFill>
              <a:latin typeface="Arial"/>
              <a:ea typeface="Arial"/>
              <a:cs typeface="Arial"/>
            </a:rPr>
            <a:t>Belgien</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AC01BB-6EB4-4071-8389-1E0787E7898A}" type="datetimeFigureOut">
              <a:rPr lang="en-GB" smtClean="0"/>
              <a:pPr/>
              <a:t>25.03.14</a:t>
            </a:fld>
            <a:endParaRPr lang="en-GB"/>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0FEA299-E277-4825-BFFE-F3656C4FD512}" type="slidenum">
              <a:rPr lang="en-GB" smtClean="0"/>
              <a:pPr/>
              <a:t>‹Nr.›</a:t>
            </a:fld>
            <a:endParaRPr lang="en-GB"/>
          </a:p>
        </p:txBody>
      </p:sp>
    </p:spTree>
    <p:extLst>
      <p:ext uri="{BB962C8B-B14F-4D97-AF65-F5344CB8AC3E}">
        <p14:creationId xmlns:p14="http://schemas.microsoft.com/office/powerpoint/2010/main" val="30825323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16F7DF-B9AE-4BA7-AF2A-6D9BBDF56ECC}" type="datetimeFigureOut">
              <a:rPr lang="en-GB" smtClean="0"/>
              <a:pPr/>
              <a:t>25.03.14</a:t>
            </a:fld>
            <a:endParaRPr lang="en-GB"/>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37AF2B-DE3E-437F-85CD-996768B1B0E7}" type="slidenum">
              <a:rPr lang="en-GB" smtClean="0"/>
              <a:pPr/>
              <a:t>‹Nr.›</a:t>
            </a:fld>
            <a:endParaRPr lang="en-GB"/>
          </a:p>
        </p:txBody>
      </p:sp>
    </p:spTree>
    <p:extLst>
      <p:ext uri="{BB962C8B-B14F-4D97-AF65-F5344CB8AC3E}">
        <p14:creationId xmlns:p14="http://schemas.microsoft.com/office/powerpoint/2010/main" val="3847473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A72454F3-9E5E-4DFB-9B26-C3FA308DB747}" type="slidenum">
              <a:rPr lang="en-GB" smtClean="0"/>
              <a:pPr>
                <a:defRPr/>
              </a:pPr>
              <a:t>20</a:t>
            </a:fld>
            <a:endParaRPr lang="en-GB"/>
          </a:p>
        </p:txBody>
      </p:sp>
    </p:spTree>
    <p:extLst>
      <p:ext uri="{BB962C8B-B14F-4D97-AF65-F5344CB8AC3E}">
        <p14:creationId xmlns:p14="http://schemas.microsoft.com/office/powerpoint/2010/main" val="2699964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8" name="Rechteck 7"/>
          <p:cNvSpPr/>
          <p:nvPr userDrawn="1"/>
        </p:nvSpPr>
        <p:spPr>
          <a:xfrm>
            <a:off x="1115616" y="4075460"/>
            <a:ext cx="6912768" cy="36004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el 1"/>
          <p:cNvSpPr>
            <a:spLocks noGrp="1"/>
          </p:cNvSpPr>
          <p:nvPr>
            <p:ph type="ctrTitle"/>
          </p:nvPr>
        </p:nvSpPr>
        <p:spPr>
          <a:xfrm>
            <a:off x="1115616" y="3573016"/>
            <a:ext cx="6912768" cy="488977"/>
          </a:xfrm>
        </p:spPr>
        <p:txBody>
          <a:bodyPr>
            <a:noAutofit/>
          </a:bodyPr>
          <a:lstStyle>
            <a:lvl1pPr algn="l">
              <a:defRPr sz="2900" b="1">
                <a:solidFill>
                  <a:schemeClr val="tx1"/>
                </a:solidFill>
                <a:latin typeface="Book Antiqua" pitchFamily="18" charset="0"/>
              </a:defRPr>
            </a:lvl1pPr>
          </a:lstStyle>
          <a:p>
            <a:endParaRPr lang="en-GB" dirty="0"/>
          </a:p>
        </p:txBody>
      </p:sp>
      <p:sp>
        <p:nvSpPr>
          <p:cNvPr id="12" name="Textfeld 11"/>
          <p:cNvSpPr txBox="1"/>
          <p:nvPr userDrawn="1"/>
        </p:nvSpPr>
        <p:spPr>
          <a:xfrm>
            <a:off x="1115616" y="4485357"/>
            <a:ext cx="3240360" cy="461665"/>
          </a:xfrm>
          <a:prstGeom prst="rect">
            <a:avLst/>
          </a:prstGeom>
          <a:noFill/>
        </p:spPr>
        <p:txBody>
          <a:bodyPr wrap="square" rtlCol="0">
            <a:spAutoFit/>
          </a:bodyPr>
          <a:lstStyle/>
          <a:p>
            <a:r>
              <a:rPr lang="de-DE" sz="1200" dirty="0" smtClean="0">
                <a:solidFill>
                  <a:schemeClr val="tx1"/>
                </a:solidFill>
                <a:latin typeface="Book Antiqua" pitchFamily="18" charset="0"/>
              </a:rPr>
              <a:t>Professor Dr.</a:t>
            </a:r>
            <a:r>
              <a:rPr lang="de-DE" sz="1200" baseline="0" dirty="0" smtClean="0">
                <a:solidFill>
                  <a:schemeClr val="tx1"/>
                </a:solidFill>
                <a:latin typeface="Book Antiqua" pitchFamily="18" charset="0"/>
              </a:rPr>
              <a:t> </a:t>
            </a:r>
            <a:r>
              <a:rPr lang="de-DE" sz="1200" dirty="0" smtClean="0">
                <a:solidFill>
                  <a:schemeClr val="tx1"/>
                </a:solidFill>
                <a:latin typeface="Book Antiqua" pitchFamily="18" charset="0"/>
              </a:rPr>
              <a:t>Heiner Flassbeck</a:t>
            </a:r>
          </a:p>
          <a:p>
            <a:r>
              <a:rPr lang="de-DE" sz="1200" dirty="0" smtClean="0">
                <a:solidFill>
                  <a:schemeClr val="tx1"/>
                </a:solidFill>
                <a:latin typeface="Book Antiqua" pitchFamily="18" charset="0"/>
              </a:rPr>
              <a:t>flassbeck-economics.de</a:t>
            </a:r>
            <a:endParaRPr lang="en-GB" sz="1200" dirty="0">
              <a:solidFill>
                <a:schemeClr val="tx1"/>
              </a:solidFill>
              <a:latin typeface="Book Antiqua" pitchFamily="18" charset="0"/>
            </a:endParaRPr>
          </a:p>
        </p:txBody>
      </p:sp>
      <p:cxnSp>
        <p:nvCxnSpPr>
          <p:cNvPr id="21" name="Gerade Verbindung 20"/>
          <p:cNvCxnSpPr/>
          <p:nvPr userDrawn="1"/>
        </p:nvCxnSpPr>
        <p:spPr>
          <a:xfrm>
            <a:off x="1115616" y="4075460"/>
            <a:ext cx="6912768" cy="0"/>
          </a:xfrm>
          <a:prstGeom prst="line">
            <a:avLst/>
          </a:prstGeom>
          <a:ln w="12700">
            <a:solidFill>
              <a:schemeClr val="tx1"/>
            </a:solidFill>
            <a:prstDash val="solid"/>
          </a:ln>
        </p:spPr>
        <p:style>
          <a:lnRef idx="1">
            <a:schemeClr val="dk1"/>
          </a:lnRef>
          <a:fillRef idx="0">
            <a:schemeClr val="dk1"/>
          </a:fillRef>
          <a:effectRef idx="0">
            <a:schemeClr val="dk1"/>
          </a:effectRef>
          <a:fontRef idx="minor">
            <a:schemeClr val="tx1"/>
          </a:fontRef>
        </p:style>
      </p:cxnSp>
      <p:cxnSp>
        <p:nvCxnSpPr>
          <p:cNvPr id="28" name="Gerade Verbindung 27"/>
          <p:cNvCxnSpPr/>
          <p:nvPr userDrawn="1"/>
        </p:nvCxnSpPr>
        <p:spPr>
          <a:xfrm>
            <a:off x="1115616" y="4435500"/>
            <a:ext cx="6912768" cy="0"/>
          </a:xfrm>
          <a:prstGeom prst="line">
            <a:avLst/>
          </a:prstGeom>
          <a:ln w="12700">
            <a:solidFill>
              <a:schemeClr val="tx1"/>
            </a:solidFill>
            <a:prstDash val="solid"/>
          </a:ln>
        </p:spPr>
        <p:style>
          <a:lnRef idx="1">
            <a:schemeClr val="dk1"/>
          </a:lnRef>
          <a:fillRef idx="0">
            <a:schemeClr val="dk1"/>
          </a:fillRef>
          <a:effectRef idx="0">
            <a:schemeClr val="dk1"/>
          </a:effectRef>
          <a:fontRef idx="minor">
            <a:schemeClr val="tx1"/>
          </a:fontRef>
        </p:style>
      </p:cxnSp>
      <p:sp>
        <p:nvSpPr>
          <p:cNvPr id="30" name="Fußzeilenplatzhalter 5"/>
          <p:cNvSpPr>
            <a:spLocks noGrp="1"/>
          </p:cNvSpPr>
          <p:nvPr>
            <p:ph type="ftr" sz="quarter" idx="11"/>
          </p:nvPr>
        </p:nvSpPr>
        <p:spPr>
          <a:xfrm>
            <a:off x="1115616" y="4113913"/>
            <a:ext cx="6912768" cy="288032"/>
          </a:xfrm>
          <a:noFill/>
          <a:ln>
            <a:noFill/>
          </a:ln>
        </p:spPr>
        <p:style>
          <a:lnRef idx="2">
            <a:schemeClr val="dk1"/>
          </a:lnRef>
          <a:fillRef idx="1">
            <a:schemeClr val="lt1"/>
          </a:fillRef>
          <a:effectRef idx="0">
            <a:schemeClr val="dk1"/>
          </a:effectRef>
          <a:fontRef idx="none"/>
        </p:style>
        <p:txBody>
          <a:bodyPr/>
          <a:lstStyle>
            <a:lvl1pPr algn="l">
              <a:defRPr sz="1400">
                <a:solidFill>
                  <a:schemeClr val="bg1"/>
                </a:solidFill>
                <a:latin typeface="Book Antiqua" pitchFamily="18" charset="0"/>
              </a:defRPr>
            </a:lvl1pPr>
          </a:lstStyle>
          <a:p>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endParaRPr lang="en-GB"/>
          </a:p>
        </p:txBody>
      </p:sp>
      <p:sp>
        <p:nvSpPr>
          <p:cNvPr id="5" name="Fußzeilenplatzhalter 4"/>
          <p:cNvSpPr>
            <a:spLocks noGrp="1"/>
          </p:cNvSpPr>
          <p:nvPr>
            <p:ph type="ftr" sz="quarter" idx="11"/>
          </p:nvPr>
        </p:nvSpPr>
        <p:spPr/>
        <p:txBody>
          <a:bodyPr/>
          <a:lstStyle/>
          <a:p>
            <a:r>
              <a:rPr lang="en-GB" smtClean="0"/>
              <a:t>kk, dd</a:t>
            </a:r>
            <a:endParaRPr lang="en-GB"/>
          </a:p>
        </p:txBody>
      </p:sp>
      <p:sp>
        <p:nvSpPr>
          <p:cNvPr id="6" name="Foliennummernplatzhalter 5"/>
          <p:cNvSpPr>
            <a:spLocks noGrp="1"/>
          </p:cNvSpPr>
          <p:nvPr>
            <p:ph type="sldNum" sz="quarter" idx="12"/>
          </p:nvPr>
        </p:nvSpPr>
        <p:spPr/>
        <p:txBody>
          <a:bodyPr/>
          <a:lstStyle/>
          <a:p>
            <a:fld id="{A490E2CD-F9D3-4AB5-982D-D7AA95439D11}" type="slidenum">
              <a:rPr lang="en-GB" smtClean="0"/>
              <a:pPr/>
              <a:t>‹Nr.›</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GB"/>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endParaRPr lang="en-GB"/>
          </a:p>
        </p:txBody>
      </p:sp>
      <p:sp>
        <p:nvSpPr>
          <p:cNvPr id="5" name="Fußzeilenplatzhalter 4"/>
          <p:cNvSpPr>
            <a:spLocks noGrp="1"/>
          </p:cNvSpPr>
          <p:nvPr>
            <p:ph type="ftr" sz="quarter" idx="11"/>
          </p:nvPr>
        </p:nvSpPr>
        <p:spPr/>
        <p:txBody>
          <a:bodyPr/>
          <a:lstStyle/>
          <a:p>
            <a:r>
              <a:rPr lang="en-GB" smtClean="0"/>
              <a:t>kk, dd</a:t>
            </a:r>
            <a:endParaRPr lang="en-GB"/>
          </a:p>
        </p:txBody>
      </p:sp>
      <p:sp>
        <p:nvSpPr>
          <p:cNvPr id="6" name="Foliennummernplatzhalter 5"/>
          <p:cNvSpPr>
            <a:spLocks noGrp="1"/>
          </p:cNvSpPr>
          <p:nvPr>
            <p:ph type="sldNum" sz="quarter" idx="12"/>
          </p:nvPr>
        </p:nvSpPr>
        <p:spPr/>
        <p:txBody>
          <a:bodyPr/>
          <a:lstStyle/>
          <a:p>
            <a:fld id="{A490E2CD-F9D3-4AB5-982D-D7AA95439D11}" type="slidenum">
              <a:rPr lang="en-GB" smtClean="0"/>
              <a:pPr/>
              <a:t>‹Nr.›</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Titel und Inhalt">
    <p:spTree>
      <p:nvGrpSpPr>
        <p:cNvPr id="1" name=""/>
        <p:cNvGrpSpPr/>
        <p:nvPr/>
      </p:nvGrpSpPr>
      <p:grpSpPr>
        <a:xfrm>
          <a:off x="0" y="0"/>
          <a:ext cx="0" cy="0"/>
          <a:chOff x="0" y="0"/>
          <a:chExt cx="0" cy="0"/>
        </a:xfrm>
      </p:grpSpPr>
      <p:sp>
        <p:nvSpPr>
          <p:cNvPr id="6" name="Rechteck 8"/>
          <p:cNvSpPr/>
          <p:nvPr userDrawn="1"/>
        </p:nvSpPr>
        <p:spPr>
          <a:xfrm>
            <a:off x="0" y="6524625"/>
            <a:ext cx="9144000" cy="333375"/>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7" name="Gerade Verbindung 7"/>
          <p:cNvCxnSpPr/>
          <p:nvPr userDrawn="1"/>
        </p:nvCxnSpPr>
        <p:spPr>
          <a:xfrm>
            <a:off x="1116013" y="1171575"/>
            <a:ext cx="6911975" cy="0"/>
          </a:xfrm>
          <a:prstGeom prst="line">
            <a:avLst/>
          </a:prstGeom>
          <a:ln w="12700">
            <a:solidFill>
              <a:schemeClr val="bg1">
                <a:lumMod val="50000"/>
              </a:schemeClr>
            </a:solidFill>
            <a:prstDash val="solid"/>
          </a:ln>
        </p:spPr>
        <p:style>
          <a:lnRef idx="1">
            <a:schemeClr val="dk1"/>
          </a:lnRef>
          <a:fillRef idx="0">
            <a:schemeClr val="dk1"/>
          </a:fillRef>
          <a:effectRef idx="0">
            <a:schemeClr val="dk1"/>
          </a:effectRef>
          <a:fontRef idx="minor">
            <a:schemeClr val="tx1"/>
          </a:fontRef>
        </p:style>
      </p:cxnSp>
      <p:cxnSp>
        <p:nvCxnSpPr>
          <p:cNvPr id="8" name="Gerade Verbindung 9"/>
          <p:cNvCxnSpPr/>
          <p:nvPr userDrawn="1"/>
        </p:nvCxnSpPr>
        <p:spPr>
          <a:xfrm>
            <a:off x="1116013" y="5883275"/>
            <a:ext cx="6911975" cy="0"/>
          </a:xfrm>
          <a:prstGeom prst="line">
            <a:avLst/>
          </a:prstGeom>
          <a:ln w="12700">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9" name="Textfeld 10"/>
          <p:cNvSpPr txBox="1"/>
          <p:nvPr userDrawn="1"/>
        </p:nvSpPr>
        <p:spPr>
          <a:xfrm>
            <a:off x="5435600" y="6548438"/>
            <a:ext cx="1800225" cy="276225"/>
          </a:xfrm>
          <a:prstGeom prst="rect">
            <a:avLst/>
          </a:prstGeom>
          <a:noFill/>
        </p:spPr>
        <p:txBody>
          <a:bodyPr>
            <a:spAutoFit/>
          </a:bodyPr>
          <a:lstStyle/>
          <a:p>
            <a:pPr fontAlgn="auto">
              <a:spcBef>
                <a:spcPts val="0"/>
              </a:spcBef>
              <a:spcAft>
                <a:spcPts val="0"/>
              </a:spcAft>
              <a:defRPr/>
            </a:pPr>
            <a:r>
              <a:rPr lang="de-DE" sz="1200" dirty="0">
                <a:solidFill>
                  <a:schemeClr val="bg1"/>
                </a:solidFill>
                <a:latin typeface="Book Antiqua" pitchFamily="18" charset="0"/>
              </a:rPr>
              <a:t>flassbeck-economics.de</a:t>
            </a:r>
            <a:endParaRPr lang="en-GB" sz="1200" dirty="0">
              <a:solidFill>
                <a:schemeClr val="bg1"/>
              </a:solidFill>
              <a:latin typeface="Book Antiqua" pitchFamily="18" charset="0"/>
            </a:endParaRPr>
          </a:p>
        </p:txBody>
      </p:sp>
      <p:cxnSp>
        <p:nvCxnSpPr>
          <p:cNvPr id="10" name="Gerade Verbindung 12"/>
          <p:cNvCxnSpPr/>
          <p:nvPr userDrawn="1"/>
        </p:nvCxnSpPr>
        <p:spPr>
          <a:xfrm>
            <a:off x="0" y="6524625"/>
            <a:ext cx="9144000" cy="0"/>
          </a:xfrm>
          <a:prstGeom prst="line">
            <a:avLst/>
          </a:prstGeom>
          <a:ln w="12700"/>
        </p:spPr>
        <p:style>
          <a:lnRef idx="1">
            <a:schemeClr val="dk1"/>
          </a:lnRef>
          <a:fillRef idx="0">
            <a:schemeClr val="dk1"/>
          </a:fillRef>
          <a:effectRef idx="0">
            <a:schemeClr val="dk1"/>
          </a:effectRef>
          <a:fontRef idx="minor">
            <a:schemeClr val="tx1"/>
          </a:fontRef>
        </p:style>
      </p:cxnSp>
      <p:sp>
        <p:nvSpPr>
          <p:cNvPr id="16" name="Untertitel 2"/>
          <p:cNvSpPr>
            <a:spLocks noGrp="1"/>
          </p:cNvSpPr>
          <p:nvPr>
            <p:ph type="subTitle" idx="13"/>
          </p:nvPr>
        </p:nvSpPr>
        <p:spPr>
          <a:xfrm>
            <a:off x="1115616" y="1176481"/>
            <a:ext cx="6912768" cy="338366"/>
          </a:xfrm>
        </p:spPr>
        <p:txBody>
          <a:bodyPr tIns="0">
            <a:noAutofit/>
          </a:bodyPr>
          <a:lstStyle>
            <a:lvl1pPr marL="0" indent="0" algn="l">
              <a:buNone/>
              <a:defRPr sz="2000">
                <a:solidFill>
                  <a:schemeClr val="tx2">
                    <a:lumMod val="60000"/>
                    <a:lumOff val="40000"/>
                  </a:schemeClr>
                </a:solidFill>
                <a:latin typeface="Cambr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GB" dirty="0"/>
          </a:p>
        </p:txBody>
      </p:sp>
      <p:sp>
        <p:nvSpPr>
          <p:cNvPr id="2" name="Titel 1"/>
          <p:cNvSpPr>
            <a:spLocks noGrp="1"/>
          </p:cNvSpPr>
          <p:nvPr>
            <p:ph type="title"/>
          </p:nvPr>
        </p:nvSpPr>
        <p:spPr>
          <a:xfrm>
            <a:off x="1110444" y="791292"/>
            <a:ext cx="6923112" cy="346050"/>
          </a:xfrm>
        </p:spPr>
        <p:txBody>
          <a:bodyPr>
            <a:noAutofit/>
          </a:bodyPr>
          <a:lstStyle>
            <a:lvl1pPr algn="l">
              <a:defRPr sz="2800">
                <a:latin typeface="Cambria" pitchFamily="18" charset="0"/>
              </a:defRPr>
            </a:lvl1pPr>
          </a:lstStyle>
          <a:p>
            <a:r>
              <a:rPr lang="de-DE" dirty="0" smtClean="0"/>
              <a:t>Titelmasterformat durch Klicken bearbeiten</a:t>
            </a:r>
            <a:endParaRPr lang="en-GB" dirty="0"/>
          </a:p>
        </p:txBody>
      </p:sp>
      <p:sp>
        <p:nvSpPr>
          <p:cNvPr id="3" name="Inhaltsplatzhalter 2"/>
          <p:cNvSpPr>
            <a:spLocks noGrp="1"/>
          </p:cNvSpPr>
          <p:nvPr>
            <p:ph idx="1"/>
          </p:nvPr>
        </p:nvSpPr>
        <p:spPr>
          <a:xfrm>
            <a:off x="1110444" y="1556793"/>
            <a:ext cx="6923112" cy="4320479"/>
          </a:xfrm>
        </p:spPr>
        <p:txBody>
          <a:bodyPr/>
          <a:lstStyle>
            <a:lvl1pPr>
              <a:buFont typeface="Wingdings" pitchFamily="2" charset="2"/>
              <a:buChar char="§"/>
              <a:defRPr sz="1600">
                <a:latin typeface="Cambria" pitchFamily="18" charset="0"/>
              </a:defRPr>
            </a:lvl1pPr>
            <a:lvl2pPr>
              <a:buSzPct val="90000"/>
              <a:defRPr sz="1600">
                <a:latin typeface="Cambria" pitchFamily="18" charset="0"/>
              </a:defRPr>
            </a:lvl2pPr>
            <a:lvl3pPr>
              <a:defRPr sz="1400">
                <a:latin typeface="Cambria" pitchFamily="18" charset="0"/>
              </a:defRPr>
            </a:lvl3pPr>
            <a:lvl4pPr>
              <a:defRPr sz="1400">
                <a:latin typeface="Cambria" pitchFamily="18" charset="0"/>
              </a:defRPr>
            </a:lvl4pPr>
            <a:lvl5pPr>
              <a:defRPr sz="1400">
                <a:latin typeface="Cambria" pitchFamily="18" charset="0"/>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GB" dirty="0"/>
          </a:p>
        </p:txBody>
      </p:sp>
      <p:sp>
        <p:nvSpPr>
          <p:cNvPr id="19" name="Inhaltsplatzhalter 2"/>
          <p:cNvSpPr>
            <a:spLocks noGrp="1"/>
          </p:cNvSpPr>
          <p:nvPr>
            <p:ph idx="14"/>
          </p:nvPr>
        </p:nvSpPr>
        <p:spPr>
          <a:xfrm>
            <a:off x="1110444" y="5892687"/>
            <a:ext cx="6923112" cy="360040"/>
          </a:xfrm>
        </p:spPr>
        <p:txBody>
          <a:bodyPr lIns="0" tIns="36000" bIns="36000">
            <a:noAutofit/>
          </a:bodyPr>
          <a:lstStyle>
            <a:lvl1pPr marL="0" indent="0">
              <a:spcBef>
                <a:spcPts val="0"/>
              </a:spcBef>
              <a:buFont typeface="Wingdings" pitchFamily="2" charset="2"/>
              <a:buNone/>
              <a:defRPr sz="900" baseline="0">
                <a:latin typeface="Cambria" pitchFamily="18" charset="0"/>
              </a:defRPr>
            </a:lvl1pPr>
            <a:lvl2pPr>
              <a:buSzPct val="90000"/>
              <a:defRPr sz="1050">
                <a:latin typeface="Cambria" pitchFamily="18" charset="0"/>
              </a:defRPr>
            </a:lvl2pPr>
            <a:lvl3pPr>
              <a:defRPr sz="1000">
                <a:latin typeface="Cambria" pitchFamily="18" charset="0"/>
              </a:defRPr>
            </a:lvl3pPr>
            <a:lvl4pPr>
              <a:defRPr sz="1000">
                <a:latin typeface="Cambria" pitchFamily="18" charset="0"/>
              </a:defRPr>
            </a:lvl4pPr>
            <a:lvl5pPr>
              <a:defRPr sz="1000">
                <a:latin typeface="Cambria" pitchFamily="18" charset="0"/>
              </a:defRPr>
            </a:lvl5pPr>
          </a:lstStyle>
          <a:p>
            <a:pPr lvl="0"/>
            <a:r>
              <a:rPr lang="en-US" dirty="0" smtClean="0"/>
              <a:t>Textmasterformate durch Klicken bearbeiten</a:t>
            </a:r>
          </a:p>
        </p:txBody>
      </p:sp>
      <p:sp>
        <p:nvSpPr>
          <p:cNvPr id="11" name="Foliennummernplatzhalter 5"/>
          <p:cNvSpPr>
            <a:spLocks noGrp="1"/>
          </p:cNvSpPr>
          <p:nvPr>
            <p:ph type="sldNum" sz="quarter" idx="15"/>
          </p:nvPr>
        </p:nvSpPr>
        <p:spPr>
          <a:xfrm>
            <a:off x="7524750" y="6548438"/>
            <a:ext cx="509588" cy="276225"/>
          </a:xfrm>
        </p:spPr>
        <p:txBody>
          <a:bodyPr rIns="0"/>
          <a:lstStyle>
            <a:lvl1pPr algn="r">
              <a:defRPr smtClean="0">
                <a:solidFill>
                  <a:schemeClr val="bg1"/>
                </a:solidFill>
                <a:latin typeface="Book Antiqua" pitchFamily="18" charset="0"/>
              </a:defRPr>
            </a:lvl1pPr>
          </a:lstStyle>
          <a:p>
            <a:pPr>
              <a:defRPr/>
            </a:pPr>
            <a:fld id="{DD8EAD7E-4575-479B-BB60-E4B88F2C3F41}" type="slidenum">
              <a:rPr lang="en-GB"/>
              <a:pPr>
                <a:defRPr/>
              </a:pPr>
              <a:t>‹Nr.›</a:t>
            </a:fld>
            <a:endParaRPr lang="en-GB" dirty="0"/>
          </a:p>
        </p:txBody>
      </p:sp>
      <p:sp>
        <p:nvSpPr>
          <p:cNvPr id="12" name="Fußzeilenplatzhalter 4"/>
          <p:cNvSpPr>
            <a:spLocks noGrp="1"/>
          </p:cNvSpPr>
          <p:nvPr>
            <p:ph type="ftr" sz="quarter" idx="16"/>
          </p:nvPr>
        </p:nvSpPr>
        <p:spPr>
          <a:xfrm>
            <a:off x="1109663" y="6548438"/>
            <a:ext cx="4183062" cy="276225"/>
          </a:xfrm>
        </p:spPr>
        <p:txBody>
          <a:bodyPr lIns="0"/>
          <a:lstStyle>
            <a:lvl1pPr algn="l">
              <a:defRPr smtClean="0">
                <a:solidFill>
                  <a:schemeClr val="bg1"/>
                </a:solidFill>
                <a:latin typeface="Book Antiqua" pitchFamily="18" charset="0"/>
              </a:defRPr>
            </a:lvl1pPr>
          </a:lstStyle>
          <a:p>
            <a:pPr>
              <a:defRPr/>
            </a:pPr>
            <a:endParaRPr lang="de-DE" dirty="0"/>
          </a:p>
        </p:txBody>
      </p:sp>
    </p:spTree>
    <p:extLst>
      <p:ext uri="{BB962C8B-B14F-4D97-AF65-F5344CB8AC3E}">
        <p14:creationId xmlns:p14="http://schemas.microsoft.com/office/powerpoint/2010/main" val="1710387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el und Inhalt">
    <p:spTree>
      <p:nvGrpSpPr>
        <p:cNvPr id="1" name=""/>
        <p:cNvGrpSpPr/>
        <p:nvPr/>
      </p:nvGrpSpPr>
      <p:grpSpPr>
        <a:xfrm>
          <a:off x="0" y="0"/>
          <a:ext cx="0" cy="0"/>
          <a:chOff x="0" y="0"/>
          <a:chExt cx="0" cy="0"/>
        </a:xfrm>
      </p:grpSpPr>
      <p:sp>
        <p:nvSpPr>
          <p:cNvPr id="6" name="Rechteck 8"/>
          <p:cNvSpPr/>
          <p:nvPr userDrawn="1"/>
        </p:nvSpPr>
        <p:spPr>
          <a:xfrm>
            <a:off x="0" y="6524625"/>
            <a:ext cx="9144000" cy="333375"/>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7" name="Gerade Verbindung 7"/>
          <p:cNvCxnSpPr/>
          <p:nvPr userDrawn="1"/>
        </p:nvCxnSpPr>
        <p:spPr>
          <a:xfrm>
            <a:off x="1116013" y="1171575"/>
            <a:ext cx="6911975" cy="0"/>
          </a:xfrm>
          <a:prstGeom prst="line">
            <a:avLst/>
          </a:prstGeom>
          <a:ln w="12700">
            <a:solidFill>
              <a:schemeClr val="bg1">
                <a:lumMod val="50000"/>
              </a:schemeClr>
            </a:solidFill>
            <a:prstDash val="solid"/>
          </a:ln>
        </p:spPr>
        <p:style>
          <a:lnRef idx="1">
            <a:schemeClr val="dk1"/>
          </a:lnRef>
          <a:fillRef idx="0">
            <a:schemeClr val="dk1"/>
          </a:fillRef>
          <a:effectRef idx="0">
            <a:schemeClr val="dk1"/>
          </a:effectRef>
          <a:fontRef idx="minor">
            <a:schemeClr val="tx1"/>
          </a:fontRef>
        </p:style>
      </p:cxnSp>
      <p:cxnSp>
        <p:nvCxnSpPr>
          <p:cNvPr id="8" name="Gerade Verbindung 9"/>
          <p:cNvCxnSpPr/>
          <p:nvPr userDrawn="1"/>
        </p:nvCxnSpPr>
        <p:spPr>
          <a:xfrm>
            <a:off x="1116013" y="5883275"/>
            <a:ext cx="6911975" cy="0"/>
          </a:xfrm>
          <a:prstGeom prst="line">
            <a:avLst/>
          </a:prstGeom>
          <a:ln w="12700">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9" name="Textfeld 10"/>
          <p:cNvSpPr txBox="1"/>
          <p:nvPr userDrawn="1"/>
        </p:nvSpPr>
        <p:spPr>
          <a:xfrm>
            <a:off x="5435600" y="6548438"/>
            <a:ext cx="1800225" cy="276225"/>
          </a:xfrm>
          <a:prstGeom prst="rect">
            <a:avLst/>
          </a:prstGeom>
          <a:noFill/>
        </p:spPr>
        <p:txBody>
          <a:bodyPr>
            <a:spAutoFit/>
          </a:bodyPr>
          <a:lstStyle/>
          <a:p>
            <a:pPr fontAlgn="auto">
              <a:spcBef>
                <a:spcPts val="0"/>
              </a:spcBef>
              <a:spcAft>
                <a:spcPts val="0"/>
              </a:spcAft>
              <a:defRPr/>
            </a:pPr>
            <a:r>
              <a:rPr lang="de-DE" sz="1200" dirty="0">
                <a:solidFill>
                  <a:schemeClr val="bg1"/>
                </a:solidFill>
                <a:latin typeface="Book Antiqua" pitchFamily="18" charset="0"/>
              </a:rPr>
              <a:t>flassbeck-economics.de</a:t>
            </a:r>
            <a:endParaRPr lang="en-GB" sz="1200" dirty="0">
              <a:solidFill>
                <a:schemeClr val="bg1"/>
              </a:solidFill>
              <a:latin typeface="Book Antiqua" pitchFamily="18" charset="0"/>
            </a:endParaRPr>
          </a:p>
        </p:txBody>
      </p:sp>
      <p:cxnSp>
        <p:nvCxnSpPr>
          <p:cNvPr id="10" name="Gerade Verbindung 12"/>
          <p:cNvCxnSpPr/>
          <p:nvPr userDrawn="1"/>
        </p:nvCxnSpPr>
        <p:spPr>
          <a:xfrm>
            <a:off x="0" y="6524625"/>
            <a:ext cx="9144000" cy="0"/>
          </a:xfrm>
          <a:prstGeom prst="line">
            <a:avLst/>
          </a:prstGeom>
          <a:ln w="12700"/>
        </p:spPr>
        <p:style>
          <a:lnRef idx="1">
            <a:schemeClr val="dk1"/>
          </a:lnRef>
          <a:fillRef idx="0">
            <a:schemeClr val="dk1"/>
          </a:fillRef>
          <a:effectRef idx="0">
            <a:schemeClr val="dk1"/>
          </a:effectRef>
          <a:fontRef idx="minor">
            <a:schemeClr val="tx1"/>
          </a:fontRef>
        </p:style>
      </p:cxnSp>
      <p:sp>
        <p:nvSpPr>
          <p:cNvPr id="16" name="Untertitel 2"/>
          <p:cNvSpPr>
            <a:spLocks noGrp="1"/>
          </p:cNvSpPr>
          <p:nvPr>
            <p:ph type="subTitle" idx="13"/>
          </p:nvPr>
        </p:nvSpPr>
        <p:spPr>
          <a:xfrm>
            <a:off x="1115616" y="1176481"/>
            <a:ext cx="6912768" cy="338366"/>
          </a:xfrm>
        </p:spPr>
        <p:txBody>
          <a:bodyPr tIns="0">
            <a:noAutofit/>
          </a:bodyPr>
          <a:lstStyle>
            <a:lvl1pPr marL="0" indent="0" algn="l">
              <a:buNone/>
              <a:defRPr sz="2000">
                <a:solidFill>
                  <a:schemeClr val="tx2">
                    <a:lumMod val="60000"/>
                    <a:lumOff val="40000"/>
                  </a:schemeClr>
                </a:solidFill>
                <a:latin typeface="Cambr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GB" dirty="0"/>
          </a:p>
        </p:txBody>
      </p:sp>
      <p:sp>
        <p:nvSpPr>
          <p:cNvPr id="2" name="Titel 1"/>
          <p:cNvSpPr>
            <a:spLocks noGrp="1"/>
          </p:cNvSpPr>
          <p:nvPr>
            <p:ph type="title"/>
          </p:nvPr>
        </p:nvSpPr>
        <p:spPr>
          <a:xfrm>
            <a:off x="1110444" y="791292"/>
            <a:ext cx="6923112" cy="346050"/>
          </a:xfrm>
        </p:spPr>
        <p:txBody>
          <a:bodyPr>
            <a:noAutofit/>
          </a:bodyPr>
          <a:lstStyle>
            <a:lvl1pPr algn="l">
              <a:defRPr sz="2800">
                <a:latin typeface="Cambria" pitchFamily="18" charset="0"/>
              </a:defRPr>
            </a:lvl1pPr>
          </a:lstStyle>
          <a:p>
            <a:r>
              <a:rPr lang="de-DE" dirty="0" smtClean="0"/>
              <a:t>Titelmasterformat durch Klicken bearbeiten</a:t>
            </a:r>
            <a:endParaRPr lang="en-GB" dirty="0"/>
          </a:p>
        </p:txBody>
      </p:sp>
      <p:sp>
        <p:nvSpPr>
          <p:cNvPr id="3" name="Inhaltsplatzhalter 2"/>
          <p:cNvSpPr>
            <a:spLocks noGrp="1"/>
          </p:cNvSpPr>
          <p:nvPr>
            <p:ph idx="1"/>
          </p:nvPr>
        </p:nvSpPr>
        <p:spPr>
          <a:xfrm>
            <a:off x="1110444" y="1556793"/>
            <a:ext cx="6923112" cy="4320479"/>
          </a:xfrm>
        </p:spPr>
        <p:txBody>
          <a:bodyPr/>
          <a:lstStyle>
            <a:lvl1pPr>
              <a:buFont typeface="Wingdings" pitchFamily="2" charset="2"/>
              <a:buChar char="§"/>
              <a:defRPr sz="1600">
                <a:latin typeface="Cambria" pitchFamily="18" charset="0"/>
              </a:defRPr>
            </a:lvl1pPr>
            <a:lvl2pPr>
              <a:buSzPct val="90000"/>
              <a:defRPr sz="1600">
                <a:latin typeface="Cambria" pitchFamily="18" charset="0"/>
              </a:defRPr>
            </a:lvl2pPr>
            <a:lvl3pPr>
              <a:defRPr sz="1400">
                <a:latin typeface="Cambria" pitchFamily="18" charset="0"/>
              </a:defRPr>
            </a:lvl3pPr>
            <a:lvl4pPr>
              <a:defRPr sz="1400">
                <a:latin typeface="Cambria" pitchFamily="18" charset="0"/>
              </a:defRPr>
            </a:lvl4pPr>
            <a:lvl5pPr>
              <a:defRPr sz="1400">
                <a:latin typeface="Cambria" pitchFamily="18" charset="0"/>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GB" dirty="0"/>
          </a:p>
        </p:txBody>
      </p:sp>
      <p:sp>
        <p:nvSpPr>
          <p:cNvPr id="19" name="Inhaltsplatzhalter 2"/>
          <p:cNvSpPr>
            <a:spLocks noGrp="1"/>
          </p:cNvSpPr>
          <p:nvPr>
            <p:ph idx="14"/>
          </p:nvPr>
        </p:nvSpPr>
        <p:spPr>
          <a:xfrm>
            <a:off x="1110444" y="5892687"/>
            <a:ext cx="6923112" cy="360040"/>
          </a:xfrm>
        </p:spPr>
        <p:txBody>
          <a:bodyPr lIns="0" tIns="36000" bIns="36000">
            <a:noAutofit/>
          </a:bodyPr>
          <a:lstStyle>
            <a:lvl1pPr marL="0" indent="0">
              <a:spcBef>
                <a:spcPts val="0"/>
              </a:spcBef>
              <a:buFont typeface="Wingdings" pitchFamily="2" charset="2"/>
              <a:buNone/>
              <a:defRPr sz="900" baseline="0">
                <a:latin typeface="Cambria" pitchFamily="18" charset="0"/>
              </a:defRPr>
            </a:lvl1pPr>
            <a:lvl2pPr>
              <a:buSzPct val="90000"/>
              <a:defRPr sz="1050">
                <a:latin typeface="Cambria" pitchFamily="18" charset="0"/>
              </a:defRPr>
            </a:lvl2pPr>
            <a:lvl3pPr>
              <a:defRPr sz="1000">
                <a:latin typeface="Cambria" pitchFamily="18" charset="0"/>
              </a:defRPr>
            </a:lvl3pPr>
            <a:lvl4pPr>
              <a:defRPr sz="1000">
                <a:latin typeface="Cambria" pitchFamily="18" charset="0"/>
              </a:defRPr>
            </a:lvl4pPr>
            <a:lvl5pPr>
              <a:defRPr sz="1000">
                <a:latin typeface="Cambria" pitchFamily="18" charset="0"/>
              </a:defRPr>
            </a:lvl5pPr>
          </a:lstStyle>
          <a:p>
            <a:pPr lvl="0"/>
            <a:r>
              <a:rPr lang="en-US" dirty="0" smtClean="0"/>
              <a:t>Textmasterformate durch Klicken bearbeiten</a:t>
            </a:r>
          </a:p>
        </p:txBody>
      </p:sp>
      <p:sp>
        <p:nvSpPr>
          <p:cNvPr id="11" name="Foliennummernplatzhalter 5"/>
          <p:cNvSpPr>
            <a:spLocks noGrp="1"/>
          </p:cNvSpPr>
          <p:nvPr>
            <p:ph type="sldNum" sz="quarter" idx="15"/>
          </p:nvPr>
        </p:nvSpPr>
        <p:spPr>
          <a:xfrm>
            <a:off x="7524750" y="6548438"/>
            <a:ext cx="509588" cy="276225"/>
          </a:xfrm>
        </p:spPr>
        <p:txBody>
          <a:bodyPr rIns="0"/>
          <a:lstStyle>
            <a:lvl1pPr algn="r">
              <a:defRPr smtClean="0">
                <a:solidFill>
                  <a:schemeClr val="bg1"/>
                </a:solidFill>
                <a:latin typeface="Book Antiqua" pitchFamily="18" charset="0"/>
              </a:defRPr>
            </a:lvl1pPr>
          </a:lstStyle>
          <a:p>
            <a:pPr>
              <a:defRPr/>
            </a:pPr>
            <a:fld id="{DD8EAD7E-4575-479B-BB60-E4B88F2C3F41}" type="slidenum">
              <a:rPr lang="en-GB"/>
              <a:pPr>
                <a:defRPr/>
              </a:pPr>
              <a:t>‹Nr.›</a:t>
            </a:fld>
            <a:endParaRPr lang="en-GB" dirty="0"/>
          </a:p>
        </p:txBody>
      </p:sp>
      <p:sp>
        <p:nvSpPr>
          <p:cNvPr id="12" name="Fußzeilenplatzhalter 4"/>
          <p:cNvSpPr>
            <a:spLocks noGrp="1"/>
          </p:cNvSpPr>
          <p:nvPr>
            <p:ph type="ftr" sz="quarter" idx="16"/>
          </p:nvPr>
        </p:nvSpPr>
        <p:spPr>
          <a:xfrm>
            <a:off x="1109663" y="6548438"/>
            <a:ext cx="4183062" cy="276225"/>
          </a:xfrm>
        </p:spPr>
        <p:txBody>
          <a:bodyPr lIns="0"/>
          <a:lstStyle>
            <a:lvl1pPr algn="l">
              <a:defRPr smtClean="0">
                <a:solidFill>
                  <a:schemeClr val="bg1"/>
                </a:solidFill>
                <a:latin typeface="Book Antiqua" pitchFamily="18" charset="0"/>
              </a:defRPr>
            </a:lvl1pPr>
          </a:lstStyle>
          <a:p>
            <a:pPr>
              <a:defRPr/>
            </a:pPr>
            <a:endParaRPr lang="de-DE" dirty="0"/>
          </a:p>
        </p:txBody>
      </p:sp>
    </p:spTree>
    <p:extLst>
      <p:ext uri="{BB962C8B-B14F-4D97-AF65-F5344CB8AC3E}">
        <p14:creationId xmlns:p14="http://schemas.microsoft.com/office/powerpoint/2010/main" val="4025005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6_Titel und Inhalt">
    <p:spTree>
      <p:nvGrpSpPr>
        <p:cNvPr id="1" name=""/>
        <p:cNvGrpSpPr/>
        <p:nvPr/>
      </p:nvGrpSpPr>
      <p:grpSpPr>
        <a:xfrm>
          <a:off x="0" y="0"/>
          <a:ext cx="0" cy="0"/>
          <a:chOff x="0" y="0"/>
          <a:chExt cx="0" cy="0"/>
        </a:xfrm>
      </p:grpSpPr>
      <p:sp>
        <p:nvSpPr>
          <p:cNvPr id="6" name="Rechteck 8"/>
          <p:cNvSpPr/>
          <p:nvPr userDrawn="1"/>
        </p:nvSpPr>
        <p:spPr>
          <a:xfrm>
            <a:off x="0" y="6524625"/>
            <a:ext cx="9144000" cy="333375"/>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7" name="Gerade Verbindung 7"/>
          <p:cNvCxnSpPr/>
          <p:nvPr userDrawn="1"/>
        </p:nvCxnSpPr>
        <p:spPr>
          <a:xfrm>
            <a:off x="1116013" y="1171575"/>
            <a:ext cx="6911975" cy="0"/>
          </a:xfrm>
          <a:prstGeom prst="line">
            <a:avLst/>
          </a:prstGeom>
          <a:ln w="12700">
            <a:solidFill>
              <a:schemeClr val="bg1">
                <a:lumMod val="50000"/>
              </a:schemeClr>
            </a:solidFill>
            <a:prstDash val="solid"/>
          </a:ln>
        </p:spPr>
        <p:style>
          <a:lnRef idx="1">
            <a:schemeClr val="dk1"/>
          </a:lnRef>
          <a:fillRef idx="0">
            <a:schemeClr val="dk1"/>
          </a:fillRef>
          <a:effectRef idx="0">
            <a:schemeClr val="dk1"/>
          </a:effectRef>
          <a:fontRef idx="minor">
            <a:schemeClr val="tx1"/>
          </a:fontRef>
        </p:style>
      </p:cxnSp>
      <p:cxnSp>
        <p:nvCxnSpPr>
          <p:cNvPr id="8" name="Gerade Verbindung 9"/>
          <p:cNvCxnSpPr/>
          <p:nvPr userDrawn="1"/>
        </p:nvCxnSpPr>
        <p:spPr>
          <a:xfrm>
            <a:off x="1116013" y="5883275"/>
            <a:ext cx="6911975" cy="0"/>
          </a:xfrm>
          <a:prstGeom prst="line">
            <a:avLst/>
          </a:prstGeom>
          <a:ln w="12700">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9" name="Textfeld 10"/>
          <p:cNvSpPr txBox="1"/>
          <p:nvPr userDrawn="1"/>
        </p:nvSpPr>
        <p:spPr>
          <a:xfrm>
            <a:off x="5435600" y="6548438"/>
            <a:ext cx="1800225" cy="276225"/>
          </a:xfrm>
          <a:prstGeom prst="rect">
            <a:avLst/>
          </a:prstGeom>
          <a:noFill/>
        </p:spPr>
        <p:txBody>
          <a:bodyPr>
            <a:spAutoFit/>
          </a:bodyPr>
          <a:lstStyle/>
          <a:p>
            <a:pPr fontAlgn="auto">
              <a:spcBef>
                <a:spcPts val="0"/>
              </a:spcBef>
              <a:spcAft>
                <a:spcPts val="0"/>
              </a:spcAft>
              <a:defRPr/>
            </a:pPr>
            <a:r>
              <a:rPr lang="de-DE" sz="1200" dirty="0">
                <a:solidFill>
                  <a:schemeClr val="bg1"/>
                </a:solidFill>
                <a:latin typeface="Book Antiqua" pitchFamily="18" charset="0"/>
              </a:rPr>
              <a:t>flassbeck-economics.de</a:t>
            </a:r>
            <a:endParaRPr lang="en-GB" sz="1200" dirty="0">
              <a:solidFill>
                <a:schemeClr val="bg1"/>
              </a:solidFill>
              <a:latin typeface="Book Antiqua" pitchFamily="18" charset="0"/>
            </a:endParaRPr>
          </a:p>
        </p:txBody>
      </p:sp>
      <p:cxnSp>
        <p:nvCxnSpPr>
          <p:cNvPr id="10" name="Gerade Verbindung 12"/>
          <p:cNvCxnSpPr/>
          <p:nvPr userDrawn="1"/>
        </p:nvCxnSpPr>
        <p:spPr>
          <a:xfrm>
            <a:off x="0" y="6524625"/>
            <a:ext cx="9144000" cy="0"/>
          </a:xfrm>
          <a:prstGeom prst="line">
            <a:avLst/>
          </a:prstGeom>
          <a:ln w="12700"/>
        </p:spPr>
        <p:style>
          <a:lnRef idx="1">
            <a:schemeClr val="dk1"/>
          </a:lnRef>
          <a:fillRef idx="0">
            <a:schemeClr val="dk1"/>
          </a:fillRef>
          <a:effectRef idx="0">
            <a:schemeClr val="dk1"/>
          </a:effectRef>
          <a:fontRef idx="minor">
            <a:schemeClr val="tx1"/>
          </a:fontRef>
        </p:style>
      </p:cxnSp>
      <p:sp>
        <p:nvSpPr>
          <p:cNvPr id="16" name="Untertitel 2"/>
          <p:cNvSpPr>
            <a:spLocks noGrp="1"/>
          </p:cNvSpPr>
          <p:nvPr>
            <p:ph type="subTitle" idx="13"/>
          </p:nvPr>
        </p:nvSpPr>
        <p:spPr>
          <a:xfrm>
            <a:off x="1115616" y="1176481"/>
            <a:ext cx="6912768" cy="338366"/>
          </a:xfrm>
        </p:spPr>
        <p:txBody>
          <a:bodyPr tIns="0">
            <a:noAutofit/>
          </a:bodyPr>
          <a:lstStyle>
            <a:lvl1pPr marL="0" indent="0" algn="l">
              <a:buNone/>
              <a:defRPr sz="2000">
                <a:solidFill>
                  <a:schemeClr val="tx2">
                    <a:lumMod val="60000"/>
                    <a:lumOff val="40000"/>
                  </a:schemeClr>
                </a:solidFill>
                <a:latin typeface="Cambr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GB" dirty="0"/>
          </a:p>
        </p:txBody>
      </p:sp>
      <p:sp>
        <p:nvSpPr>
          <p:cNvPr id="2" name="Titel 1"/>
          <p:cNvSpPr>
            <a:spLocks noGrp="1"/>
          </p:cNvSpPr>
          <p:nvPr>
            <p:ph type="title"/>
          </p:nvPr>
        </p:nvSpPr>
        <p:spPr>
          <a:xfrm>
            <a:off x="1110444" y="791292"/>
            <a:ext cx="6923112" cy="346050"/>
          </a:xfrm>
        </p:spPr>
        <p:txBody>
          <a:bodyPr>
            <a:noAutofit/>
          </a:bodyPr>
          <a:lstStyle>
            <a:lvl1pPr algn="l">
              <a:defRPr sz="2800">
                <a:latin typeface="Cambria" pitchFamily="18" charset="0"/>
              </a:defRPr>
            </a:lvl1pPr>
          </a:lstStyle>
          <a:p>
            <a:r>
              <a:rPr lang="de-DE" dirty="0" smtClean="0"/>
              <a:t>Titelmasterformat durch Klicken bearbeiten</a:t>
            </a:r>
            <a:endParaRPr lang="en-GB" dirty="0"/>
          </a:p>
        </p:txBody>
      </p:sp>
      <p:sp>
        <p:nvSpPr>
          <p:cNvPr id="3" name="Inhaltsplatzhalter 2"/>
          <p:cNvSpPr>
            <a:spLocks noGrp="1"/>
          </p:cNvSpPr>
          <p:nvPr>
            <p:ph idx="1"/>
          </p:nvPr>
        </p:nvSpPr>
        <p:spPr>
          <a:xfrm>
            <a:off x="1110444" y="1556793"/>
            <a:ext cx="6923112" cy="4320479"/>
          </a:xfrm>
        </p:spPr>
        <p:txBody>
          <a:bodyPr/>
          <a:lstStyle>
            <a:lvl1pPr>
              <a:buFont typeface="Wingdings" pitchFamily="2" charset="2"/>
              <a:buChar char="§"/>
              <a:defRPr sz="1600">
                <a:latin typeface="Cambria" pitchFamily="18" charset="0"/>
              </a:defRPr>
            </a:lvl1pPr>
            <a:lvl2pPr>
              <a:buSzPct val="90000"/>
              <a:defRPr sz="1600">
                <a:latin typeface="Cambria" pitchFamily="18" charset="0"/>
              </a:defRPr>
            </a:lvl2pPr>
            <a:lvl3pPr>
              <a:defRPr sz="1400">
                <a:latin typeface="Cambria" pitchFamily="18" charset="0"/>
              </a:defRPr>
            </a:lvl3pPr>
            <a:lvl4pPr>
              <a:defRPr sz="1400">
                <a:latin typeface="Cambria" pitchFamily="18" charset="0"/>
              </a:defRPr>
            </a:lvl4pPr>
            <a:lvl5pPr>
              <a:defRPr sz="1400">
                <a:latin typeface="Cambria" pitchFamily="18" charset="0"/>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GB" dirty="0"/>
          </a:p>
        </p:txBody>
      </p:sp>
      <p:sp>
        <p:nvSpPr>
          <p:cNvPr id="19" name="Inhaltsplatzhalter 2"/>
          <p:cNvSpPr>
            <a:spLocks noGrp="1"/>
          </p:cNvSpPr>
          <p:nvPr>
            <p:ph idx="14"/>
          </p:nvPr>
        </p:nvSpPr>
        <p:spPr>
          <a:xfrm>
            <a:off x="1110444" y="5892687"/>
            <a:ext cx="6923112" cy="360040"/>
          </a:xfrm>
        </p:spPr>
        <p:txBody>
          <a:bodyPr lIns="0" tIns="36000" bIns="36000">
            <a:noAutofit/>
          </a:bodyPr>
          <a:lstStyle>
            <a:lvl1pPr marL="0" indent="0">
              <a:spcBef>
                <a:spcPts val="0"/>
              </a:spcBef>
              <a:buFont typeface="Wingdings" pitchFamily="2" charset="2"/>
              <a:buNone/>
              <a:defRPr sz="900" baseline="0">
                <a:latin typeface="Cambria" pitchFamily="18" charset="0"/>
              </a:defRPr>
            </a:lvl1pPr>
            <a:lvl2pPr>
              <a:buSzPct val="90000"/>
              <a:defRPr sz="1050">
                <a:latin typeface="Cambria" pitchFamily="18" charset="0"/>
              </a:defRPr>
            </a:lvl2pPr>
            <a:lvl3pPr>
              <a:defRPr sz="1000">
                <a:latin typeface="Cambria" pitchFamily="18" charset="0"/>
              </a:defRPr>
            </a:lvl3pPr>
            <a:lvl4pPr>
              <a:defRPr sz="1000">
                <a:latin typeface="Cambria" pitchFamily="18" charset="0"/>
              </a:defRPr>
            </a:lvl4pPr>
            <a:lvl5pPr>
              <a:defRPr sz="1000">
                <a:latin typeface="Cambria" pitchFamily="18" charset="0"/>
              </a:defRPr>
            </a:lvl5pPr>
          </a:lstStyle>
          <a:p>
            <a:pPr lvl="0"/>
            <a:r>
              <a:rPr lang="en-US" dirty="0" smtClean="0"/>
              <a:t>Textmasterformate durch Klicken bearbeiten</a:t>
            </a:r>
          </a:p>
        </p:txBody>
      </p:sp>
      <p:sp>
        <p:nvSpPr>
          <p:cNvPr id="11" name="Foliennummernplatzhalter 5"/>
          <p:cNvSpPr>
            <a:spLocks noGrp="1"/>
          </p:cNvSpPr>
          <p:nvPr>
            <p:ph type="sldNum" sz="quarter" idx="15"/>
          </p:nvPr>
        </p:nvSpPr>
        <p:spPr>
          <a:xfrm>
            <a:off x="7524750" y="6548438"/>
            <a:ext cx="509588" cy="276225"/>
          </a:xfrm>
        </p:spPr>
        <p:txBody>
          <a:bodyPr rIns="0"/>
          <a:lstStyle>
            <a:lvl1pPr algn="r">
              <a:defRPr smtClean="0">
                <a:solidFill>
                  <a:schemeClr val="bg1"/>
                </a:solidFill>
                <a:latin typeface="Book Antiqua" pitchFamily="18" charset="0"/>
              </a:defRPr>
            </a:lvl1pPr>
          </a:lstStyle>
          <a:p>
            <a:pPr>
              <a:defRPr/>
            </a:pPr>
            <a:fld id="{DD8EAD7E-4575-479B-BB60-E4B88F2C3F41}" type="slidenum">
              <a:rPr lang="en-GB"/>
              <a:pPr>
                <a:defRPr/>
              </a:pPr>
              <a:t>‹Nr.›</a:t>
            </a:fld>
            <a:endParaRPr lang="en-GB" dirty="0"/>
          </a:p>
        </p:txBody>
      </p:sp>
      <p:sp>
        <p:nvSpPr>
          <p:cNvPr id="12" name="Fußzeilenplatzhalter 4"/>
          <p:cNvSpPr>
            <a:spLocks noGrp="1"/>
          </p:cNvSpPr>
          <p:nvPr>
            <p:ph type="ftr" sz="quarter" idx="16"/>
          </p:nvPr>
        </p:nvSpPr>
        <p:spPr>
          <a:xfrm>
            <a:off x="1109663" y="6548438"/>
            <a:ext cx="4183062" cy="276225"/>
          </a:xfrm>
        </p:spPr>
        <p:txBody>
          <a:bodyPr lIns="0"/>
          <a:lstStyle>
            <a:lvl1pPr algn="l">
              <a:defRPr smtClean="0">
                <a:solidFill>
                  <a:schemeClr val="bg1"/>
                </a:solidFill>
                <a:latin typeface="Book Antiqua" pitchFamily="18" charset="0"/>
              </a:defRPr>
            </a:lvl1pPr>
          </a:lstStyle>
          <a:p>
            <a:pPr>
              <a:defRPr/>
            </a:pPr>
            <a:endParaRPr lang="de-DE" dirty="0"/>
          </a:p>
        </p:txBody>
      </p:sp>
    </p:spTree>
    <p:extLst>
      <p:ext uri="{BB962C8B-B14F-4D97-AF65-F5344CB8AC3E}">
        <p14:creationId xmlns:p14="http://schemas.microsoft.com/office/powerpoint/2010/main" val="4235150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16" name="Untertitel 2"/>
          <p:cNvSpPr>
            <a:spLocks noGrp="1"/>
          </p:cNvSpPr>
          <p:nvPr>
            <p:ph type="subTitle" idx="13"/>
          </p:nvPr>
        </p:nvSpPr>
        <p:spPr>
          <a:xfrm>
            <a:off x="1115616" y="1176481"/>
            <a:ext cx="6912768" cy="338366"/>
          </a:xfrm>
        </p:spPr>
        <p:txBody>
          <a:bodyPr tIns="0">
            <a:noAutofit/>
          </a:bodyPr>
          <a:lstStyle>
            <a:lvl1pPr marL="0" indent="0" algn="l">
              <a:buNone/>
              <a:defRPr sz="1800">
                <a:solidFill>
                  <a:schemeClr val="tx2">
                    <a:lumMod val="60000"/>
                    <a:lumOff val="40000"/>
                  </a:schemeClr>
                </a:solidFill>
                <a:latin typeface="Cambr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GB" dirty="0"/>
          </a:p>
        </p:txBody>
      </p:sp>
      <p:sp>
        <p:nvSpPr>
          <p:cNvPr id="9" name="Rechteck 8"/>
          <p:cNvSpPr/>
          <p:nvPr userDrawn="1"/>
        </p:nvSpPr>
        <p:spPr>
          <a:xfrm>
            <a:off x="0" y="6525344"/>
            <a:ext cx="9144000" cy="332656"/>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el 1"/>
          <p:cNvSpPr>
            <a:spLocks noGrp="1"/>
          </p:cNvSpPr>
          <p:nvPr>
            <p:ph type="title"/>
          </p:nvPr>
        </p:nvSpPr>
        <p:spPr>
          <a:xfrm>
            <a:off x="1110444" y="791292"/>
            <a:ext cx="6923112" cy="346050"/>
          </a:xfrm>
        </p:spPr>
        <p:txBody>
          <a:bodyPr>
            <a:noAutofit/>
          </a:bodyPr>
          <a:lstStyle>
            <a:lvl1pPr algn="l">
              <a:defRPr sz="2800">
                <a:latin typeface="Cambria" pitchFamily="18" charset="0"/>
              </a:defRPr>
            </a:lvl1pPr>
          </a:lstStyle>
          <a:p>
            <a:r>
              <a:rPr lang="de-DE" dirty="0" smtClean="0"/>
              <a:t>Titelmasterformat durch Klicken bearbeiten</a:t>
            </a:r>
            <a:endParaRPr lang="en-GB" dirty="0"/>
          </a:p>
        </p:txBody>
      </p:sp>
      <p:sp>
        <p:nvSpPr>
          <p:cNvPr id="3" name="Inhaltsplatzhalter 2"/>
          <p:cNvSpPr>
            <a:spLocks noGrp="1"/>
          </p:cNvSpPr>
          <p:nvPr>
            <p:ph idx="1"/>
          </p:nvPr>
        </p:nvSpPr>
        <p:spPr>
          <a:xfrm>
            <a:off x="1110444" y="1556793"/>
            <a:ext cx="6923112" cy="4392487"/>
          </a:xfrm>
        </p:spPr>
        <p:txBody>
          <a:bodyPr/>
          <a:lstStyle>
            <a:lvl1pPr>
              <a:buFont typeface="Wingdings" pitchFamily="2" charset="2"/>
              <a:buChar char="§"/>
              <a:defRPr sz="1600">
                <a:latin typeface="Cambria" pitchFamily="18" charset="0"/>
              </a:defRPr>
            </a:lvl1pPr>
            <a:lvl2pPr>
              <a:buSzPct val="90000"/>
              <a:defRPr sz="1600">
                <a:latin typeface="Cambria" pitchFamily="18" charset="0"/>
              </a:defRPr>
            </a:lvl2pPr>
            <a:lvl3pPr>
              <a:defRPr sz="1400">
                <a:latin typeface="Cambria" pitchFamily="18" charset="0"/>
              </a:defRPr>
            </a:lvl3pPr>
            <a:lvl4pPr>
              <a:defRPr sz="1400">
                <a:latin typeface="Cambria" pitchFamily="18" charset="0"/>
              </a:defRPr>
            </a:lvl4pPr>
            <a:lvl5pPr>
              <a:defRPr sz="1400">
                <a:latin typeface="Cambria" pitchFamily="18" charset="0"/>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GB" dirty="0"/>
          </a:p>
        </p:txBody>
      </p:sp>
      <p:sp>
        <p:nvSpPr>
          <p:cNvPr id="6" name="Foliennummernplatzhalter 5"/>
          <p:cNvSpPr>
            <a:spLocks noGrp="1"/>
          </p:cNvSpPr>
          <p:nvPr>
            <p:ph type="sldNum" sz="quarter" idx="12"/>
          </p:nvPr>
        </p:nvSpPr>
        <p:spPr>
          <a:xfrm>
            <a:off x="7524328" y="6548058"/>
            <a:ext cx="509228" cy="277200"/>
          </a:xfrm>
        </p:spPr>
        <p:txBody>
          <a:bodyPr rIns="0"/>
          <a:lstStyle>
            <a:lvl1pPr algn="r">
              <a:defRPr>
                <a:solidFill>
                  <a:schemeClr val="bg1"/>
                </a:solidFill>
                <a:latin typeface="Book Antiqua" pitchFamily="18" charset="0"/>
              </a:defRPr>
            </a:lvl1pPr>
          </a:lstStyle>
          <a:p>
            <a:fld id="{A490E2CD-F9D3-4AB5-982D-D7AA95439D11}" type="slidenum">
              <a:rPr lang="en-GB" smtClean="0"/>
              <a:pPr/>
              <a:t>‹Nr.›</a:t>
            </a:fld>
            <a:endParaRPr lang="en-GB" dirty="0"/>
          </a:p>
        </p:txBody>
      </p:sp>
      <p:cxnSp>
        <p:nvCxnSpPr>
          <p:cNvPr id="8" name="Gerade Verbindung 7"/>
          <p:cNvCxnSpPr/>
          <p:nvPr userDrawn="1"/>
        </p:nvCxnSpPr>
        <p:spPr>
          <a:xfrm>
            <a:off x="1115616" y="1170898"/>
            <a:ext cx="6912768" cy="0"/>
          </a:xfrm>
          <a:prstGeom prst="line">
            <a:avLst/>
          </a:prstGeom>
          <a:ln w="12700">
            <a:solidFill>
              <a:schemeClr val="bg1">
                <a:lumMod val="50000"/>
              </a:schemeClr>
            </a:solidFill>
            <a:prstDash val="solid"/>
          </a:ln>
        </p:spPr>
        <p:style>
          <a:lnRef idx="1">
            <a:schemeClr val="dk1"/>
          </a:lnRef>
          <a:fillRef idx="0">
            <a:schemeClr val="dk1"/>
          </a:fillRef>
          <a:effectRef idx="0">
            <a:schemeClr val="dk1"/>
          </a:effectRef>
          <a:fontRef idx="minor">
            <a:schemeClr val="tx1"/>
          </a:fontRef>
        </p:style>
      </p:cxnSp>
      <p:cxnSp>
        <p:nvCxnSpPr>
          <p:cNvPr id="10" name="Gerade Verbindung 9"/>
          <p:cNvCxnSpPr/>
          <p:nvPr userDrawn="1"/>
        </p:nvCxnSpPr>
        <p:spPr>
          <a:xfrm>
            <a:off x="1115616" y="5943745"/>
            <a:ext cx="6912768" cy="0"/>
          </a:xfrm>
          <a:prstGeom prst="line">
            <a:avLst/>
          </a:prstGeom>
          <a:ln w="12700">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11" name="Textfeld 10"/>
          <p:cNvSpPr txBox="1"/>
          <p:nvPr userDrawn="1"/>
        </p:nvSpPr>
        <p:spPr>
          <a:xfrm>
            <a:off x="5436096" y="6548058"/>
            <a:ext cx="1800200" cy="276999"/>
          </a:xfrm>
          <a:prstGeom prst="rect">
            <a:avLst/>
          </a:prstGeom>
          <a:noFill/>
        </p:spPr>
        <p:txBody>
          <a:bodyPr wrap="square" rtlCol="0">
            <a:spAutoFit/>
          </a:bodyPr>
          <a:lstStyle/>
          <a:p>
            <a:pPr algn="l"/>
            <a:r>
              <a:rPr lang="de-DE" sz="1200" dirty="0" smtClean="0">
                <a:solidFill>
                  <a:schemeClr val="bg1"/>
                </a:solidFill>
                <a:latin typeface="Book Antiqua" pitchFamily="18" charset="0"/>
              </a:rPr>
              <a:t>flassbeck-economics.de</a:t>
            </a:r>
            <a:endParaRPr lang="en-GB" sz="1200" dirty="0">
              <a:solidFill>
                <a:schemeClr val="bg1"/>
              </a:solidFill>
              <a:latin typeface="Book Antiqua" pitchFamily="18" charset="0"/>
            </a:endParaRPr>
          </a:p>
        </p:txBody>
      </p:sp>
      <p:cxnSp>
        <p:nvCxnSpPr>
          <p:cNvPr id="13" name="Gerade Verbindung 12"/>
          <p:cNvCxnSpPr/>
          <p:nvPr userDrawn="1"/>
        </p:nvCxnSpPr>
        <p:spPr>
          <a:xfrm>
            <a:off x="0" y="6525344"/>
            <a:ext cx="9144000" cy="0"/>
          </a:xfrm>
          <a:prstGeom prst="line">
            <a:avLst/>
          </a:prstGeom>
          <a:ln w="12700"/>
        </p:spPr>
        <p:style>
          <a:lnRef idx="1">
            <a:schemeClr val="dk1"/>
          </a:lnRef>
          <a:fillRef idx="0">
            <a:schemeClr val="dk1"/>
          </a:fillRef>
          <a:effectRef idx="0">
            <a:schemeClr val="dk1"/>
          </a:effectRef>
          <a:fontRef idx="minor">
            <a:schemeClr val="tx1"/>
          </a:fontRef>
        </p:style>
      </p:cxnSp>
      <p:sp>
        <p:nvSpPr>
          <p:cNvPr id="17" name="Fußzeilenplatzhalter 4"/>
          <p:cNvSpPr>
            <a:spLocks noGrp="1"/>
          </p:cNvSpPr>
          <p:nvPr>
            <p:ph type="ftr" sz="quarter" idx="11"/>
          </p:nvPr>
        </p:nvSpPr>
        <p:spPr>
          <a:xfrm>
            <a:off x="1110443" y="6547857"/>
            <a:ext cx="4186175" cy="277200"/>
          </a:xfrm>
        </p:spPr>
        <p:txBody>
          <a:bodyPr lIns="0"/>
          <a:lstStyle>
            <a:lvl1pPr algn="l">
              <a:defRPr/>
            </a:lvl1pPr>
          </a:lstStyle>
          <a:p>
            <a:r>
              <a:rPr lang="de-DE" smtClean="0">
                <a:solidFill>
                  <a:schemeClr val="bg1"/>
                </a:solidFill>
                <a:latin typeface="Book Antiqua" pitchFamily="18" charset="0"/>
              </a:rPr>
              <a:t>kk, dd</a:t>
            </a:r>
            <a:endParaRPr lang="de-DE" dirty="0" smtClean="0">
              <a:solidFill>
                <a:schemeClr val="bg1"/>
              </a:solidFill>
              <a:latin typeface="Book Antiqua" pitchFamily="18" charset="0"/>
            </a:endParaRPr>
          </a:p>
        </p:txBody>
      </p:sp>
      <p:sp>
        <p:nvSpPr>
          <p:cNvPr id="19" name="Inhaltsplatzhalter 2"/>
          <p:cNvSpPr>
            <a:spLocks noGrp="1"/>
          </p:cNvSpPr>
          <p:nvPr>
            <p:ph idx="14" hasCustomPrompt="1"/>
          </p:nvPr>
        </p:nvSpPr>
        <p:spPr>
          <a:xfrm>
            <a:off x="1110444" y="5948242"/>
            <a:ext cx="6923112" cy="360040"/>
          </a:xfrm>
        </p:spPr>
        <p:txBody>
          <a:bodyPr lIns="0" tIns="36000" bIns="36000">
            <a:noAutofit/>
          </a:bodyPr>
          <a:lstStyle>
            <a:lvl1pPr marL="0" indent="0">
              <a:spcBef>
                <a:spcPts val="0"/>
              </a:spcBef>
              <a:buFont typeface="Wingdings" pitchFamily="2" charset="2"/>
              <a:buNone/>
              <a:defRPr sz="900" baseline="0">
                <a:latin typeface="Cambria" pitchFamily="18" charset="0"/>
              </a:defRPr>
            </a:lvl1pPr>
            <a:lvl2pPr>
              <a:buSzPct val="90000"/>
              <a:defRPr sz="1050">
                <a:latin typeface="Cambria" pitchFamily="18" charset="0"/>
              </a:defRPr>
            </a:lvl2pPr>
            <a:lvl3pPr>
              <a:defRPr sz="1000">
                <a:latin typeface="Cambria" pitchFamily="18" charset="0"/>
              </a:defRPr>
            </a:lvl3pPr>
            <a:lvl4pPr>
              <a:defRPr sz="1000">
                <a:latin typeface="Cambria" pitchFamily="18" charset="0"/>
              </a:defRPr>
            </a:lvl4pPr>
            <a:lvl5pPr>
              <a:defRPr sz="1000">
                <a:latin typeface="Cambria" pitchFamily="18" charset="0"/>
              </a:defRPr>
            </a:lvl5pPr>
          </a:lstStyle>
          <a:p>
            <a:pPr lvl="0"/>
            <a:r>
              <a:rPr lang="de-DE" dirty="0" smtClean="0"/>
              <a:t>Anmerkungen/Quelle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überschrift">
    <p:spTree>
      <p:nvGrpSpPr>
        <p:cNvPr id="1" name=""/>
        <p:cNvGrpSpPr/>
        <p:nvPr/>
      </p:nvGrpSpPr>
      <p:grpSpPr>
        <a:xfrm>
          <a:off x="0" y="0"/>
          <a:ext cx="0" cy="0"/>
          <a:chOff x="0" y="0"/>
          <a:chExt cx="0" cy="0"/>
        </a:xfrm>
      </p:grpSpPr>
      <p:sp>
        <p:nvSpPr>
          <p:cNvPr id="7" name="Titel 1"/>
          <p:cNvSpPr>
            <a:spLocks noGrp="1"/>
          </p:cNvSpPr>
          <p:nvPr>
            <p:ph type="ctrTitle"/>
          </p:nvPr>
        </p:nvSpPr>
        <p:spPr>
          <a:xfrm>
            <a:off x="1115616" y="3606572"/>
            <a:ext cx="8064896" cy="461913"/>
          </a:xfrm>
        </p:spPr>
        <p:txBody>
          <a:bodyPr>
            <a:noAutofit/>
          </a:bodyPr>
          <a:lstStyle>
            <a:lvl1pPr algn="l">
              <a:defRPr sz="3200">
                <a:solidFill>
                  <a:schemeClr val="tx1"/>
                </a:solidFill>
                <a:latin typeface="Book Antiqua" pitchFamily="18" charset="0"/>
              </a:defRPr>
            </a:lvl1pPr>
          </a:lstStyle>
          <a:p>
            <a:r>
              <a:rPr lang="de-DE" dirty="0" smtClean="0"/>
              <a:t>Titel</a:t>
            </a:r>
            <a:endParaRPr lang="en-GB" dirty="0"/>
          </a:p>
        </p:txBody>
      </p:sp>
      <p:sp>
        <p:nvSpPr>
          <p:cNvPr id="8" name="Untertitel 2"/>
          <p:cNvSpPr>
            <a:spLocks noGrp="1"/>
          </p:cNvSpPr>
          <p:nvPr>
            <p:ph type="subTitle" idx="1" hasCustomPrompt="1"/>
          </p:nvPr>
        </p:nvSpPr>
        <p:spPr>
          <a:xfrm>
            <a:off x="1115616" y="4160962"/>
            <a:ext cx="8064896" cy="288032"/>
          </a:xfrm>
        </p:spPr>
        <p:txBody>
          <a:bodyPr>
            <a:noAutofit/>
          </a:bodyPr>
          <a:lstStyle>
            <a:lvl1pPr marL="0" indent="0" algn="l">
              <a:buNone/>
              <a:defRPr sz="1800">
                <a:solidFill>
                  <a:schemeClr val="tx2">
                    <a:lumMod val="60000"/>
                    <a:lumOff val="40000"/>
                  </a:schemeClr>
                </a:solidFill>
                <a:latin typeface="Book Antiqu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Untertitel</a:t>
            </a:r>
            <a:endParaRPr lang="en-GB" dirty="0"/>
          </a:p>
        </p:txBody>
      </p:sp>
      <p:sp>
        <p:nvSpPr>
          <p:cNvPr id="9" name="Rechteck 8"/>
          <p:cNvSpPr/>
          <p:nvPr userDrawn="1"/>
        </p:nvSpPr>
        <p:spPr>
          <a:xfrm>
            <a:off x="0" y="6525344"/>
            <a:ext cx="9144000" cy="332656"/>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feld 9"/>
          <p:cNvSpPr txBox="1"/>
          <p:nvPr userDrawn="1"/>
        </p:nvSpPr>
        <p:spPr>
          <a:xfrm>
            <a:off x="5436096" y="6548058"/>
            <a:ext cx="1800200" cy="276999"/>
          </a:xfrm>
          <a:prstGeom prst="rect">
            <a:avLst/>
          </a:prstGeom>
          <a:noFill/>
        </p:spPr>
        <p:txBody>
          <a:bodyPr wrap="square" rtlCol="0">
            <a:spAutoFit/>
          </a:bodyPr>
          <a:lstStyle/>
          <a:p>
            <a:r>
              <a:rPr lang="de-DE" sz="1200" dirty="0" smtClean="0">
                <a:solidFill>
                  <a:schemeClr val="bg1"/>
                </a:solidFill>
                <a:latin typeface="Book Antiqua" pitchFamily="18" charset="0"/>
              </a:rPr>
              <a:t>flassbeck-economics.de</a:t>
            </a:r>
            <a:endParaRPr lang="en-GB" sz="1200" dirty="0">
              <a:solidFill>
                <a:schemeClr val="bg1"/>
              </a:solidFill>
              <a:latin typeface="Book Antiqua" pitchFamily="18" charset="0"/>
            </a:endParaRPr>
          </a:p>
        </p:txBody>
      </p:sp>
      <p:cxnSp>
        <p:nvCxnSpPr>
          <p:cNvPr id="11" name="Gerade Verbindung 10"/>
          <p:cNvCxnSpPr/>
          <p:nvPr userDrawn="1"/>
        </p:nvCxnSpPr>
        <p:spPr>
          <a:xfrm>
            <a:off x="0" y="6525344"/>
            <a:ext cx="9144000" cy="0"/>
          </a:xfrm>
          <a:prstGeom prst="line">
            <a:avLst/>
          </a:prstGeom>
          <a:ln w="12700"/>
        </p:spPr>
        <p:style>
          <a:lnRef idx="1">
            <a:schemeClr val="dk1"/>
          </a:lnRef>
          <a:fillRef idx="0">
            <a:schemeClr val="dk1"/>
          </a:fillRef>
          <a:effectRef idx="0">
            <a:schemeClr val="dk1"/>
          </a:effectRef>
          <a:fontRef idx="minor">
            <a:schemeClr val="tx1"/>
          </a:fontRef>
        </p:style>
      </p:cxnSp>
      <p:sp>
        <p:nvSpPr>
          <p:cNvPr id="12" name="Fußzeilenplatzhalter 4"/>
          <p:cNvSpPr>
            <a:spLocks noGrp="1"/>
          </p:cNvSpPr>
          <p:nvPr>
            <p:ph type="ftr" sz="quarter" idx="11"/>
          </p:nvPr>
        </p:nvSpPr>
        <p:spPr>
          <a:xfrm>
            <a:off x="1110444" y="6547857"/>
            <a:ext cx="4253644" cy="277200"/>
          </a:xfrm>
        </p:spPr>
        <p:txBody>
          <a:bodyPr lIns="0"/>
          <a:lstStyle>
            <a:lvl1pPr algn="l">
              <a:defRPr/>
            </a:lvl1pPr>
          </a:lstStyle>
          <a:p>
            <a:r>
              <a:rPr lang="de-DE" smtClean="0">
                <a:solidFill>
                  <a:schemeClr val="bg1"/>
                </a:solidFill>
                <a:latin typeface="Book Antiqua" pitchFamily="18" charset="0"/>
              </a:rPr>
              <a:t>kk, dd</a:t>
            </a:r>
            <a:endParaRPr lang="de-DE" dirty="0" smtClean="0">
              <a:solidFill>
                <a:schemeClr val="bg1"/>
              </a:solidFill>
              <a:latin typeface="Book Antiqua" pitchFamily="18" charset="0"/>
            </a:endParaRPr>
          </a:p>
        </p:txBody>
      </p:sp>
      <p:cxnSp>
        <p:nvCxnSpPr>
          <p:cNvPr id="13" name="Gerade Verbindung 12"/>
          <p:cNvCxnSpPr/>
          <p:nvPr userDrawn="1"/>
        </p:nvCxnSpPr>
        <p:spPr>
          <a:xfrm>
            <a:off x="1115616" y="4110628"/>
            <a:ext cx="6912768" cy="0"/>
          </a:xfrm>
          <a:prstGeom prst="line">
            <a:avLst/>
          </a:prstGeom>
          <a:ln w="12700">
            <a:solidFill>
              <a:schemeClr val="bg1">
                <a:lumMod val="50000"/>
              </a:schemeClr>
            </a:solidFill>
            <a:prstDash val="solid"/>
          </a:ln>
        </p:spPr>
        <p:style>
          <a:lnRef idx="1">
            <a:schemeClr val="dk1"/>
          </a:lnRef>
          <a:fillRef idx="0">
            <a:schemeClr val="dk1"/>
          </a:fillRef>
          <a:effectRef idx="0">
            <a:schemeClr val="dk1"/>
          </a:effectRef>
          <a:fontRef idx="minor">
            <a:schemeClr val="tx1"/>
          </a:fontRef>
        </p:style>
      </p:cxnSp>
      <p:sp>
        <p:nvSpPr>
          <p:cNvPr id="15" name="Foliennummernplatzhalter 5"/>
          <p:cNvSpPr>
            <a:spLocks noGrp="1"/>
          </p:cNvSpPr>
          <p:nvPr>
            <p:ph type="sldNum" sz="quarter" idx="12"/>
          </p:nvPr>
        </p:nvSpPr>
        <p:spPr>
          <a:xfrm>
            <a:off x="7524328" y="6548058"/>
            <a:ext cx="509228" cy="277200"/>
          </a:xfrm>
        </p:spPr>
        <p:txBody>
          <a:bodyPr rIns="0"/>
          <a:lstStyle>
            <a:lvl1pPr algn="r">
              <a:defRPr>
                <a:solidFill>
                  <a:schemeClr val="bg1"/>
                </a:solidFill>
                <a:latin typeface="Book Antiqua" pitchFamily="18" charset="0"/>
              </a:defRPr>
            </a:lvl1pPr>
          </a:lstStyle>
          <a:p>
            <a:fld id="{A490E2CD-F9D3-4AB5-982D-D7AA95439D11}" type="slidenum">
              <a:rPr lang="en-GB" smtClean="0"/>
              <a:pPr/>
              <a:t>‹Nr.›</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Datumsplatzhalter 4"/>
          <p:cNvSpPr>
            <a:spLocks noGrp="1"/>
          </p:cNvSpPr>
          <p:nvPr>
            <p:ph type="dt" sz="half" idx="10"/>
          </p:nvPr>
        </p:nvSpPr>
        <p:spPr/>
        <p:txBody>
          <a:bodyPr/>
          <a:lstStyle/>
          <a:p>
            <a:endParaRPr lang="en-GB"/>
          </a:p>
        </p:txBody>
      </p:sp>
      <p:sp>
        <p:nvSpPr>
          <p:cNvPr id="6" name="Fußzeilenplatzhalter 5"/>
          <p:cNvSpPr>
            <a:spLocks noGrp="1"/>
          </p:cNvSpPr>
          <p:nvPr>
            <p:ph type="ftr" sz="quarter" idx="11"/>
          </p:nvPr>
        </p:nvSpPr>
        <p:spPr/>
        <p:txBody>
          <a:bodyPr/>
          <a:lstStyle/>
          <a:p>
            <a:r>
              <a:rPr lang="en-GB" smtClean="0"/>
              <a:t>kk, dd</a:t>
            </a:r>
            <a:endParaRPr lang="en-GB" dirty="0"/>
          </a:p>
        </p:txBody>
      </p:sp>
      <p:sp>
        <p:nvSpPr>
          <p:cNvPr id="7" name="Foliennummernplatzhalter 6"/>
          <p:cNvSpPr>
            <a:spLocks noGrp="1"/>
          </p:cNvSpPr>
          <p:nvPr>
            <p:ph type="sldNum" sz="quarter" idx="12"/>
          </p:nvPr>
        </p:nvSpPr>
        <p:spPr/>
        <p:txBody>
          <a:bodyPr/>
          <a:lstStyle/>
          <a:p>
            <a:fld id="{A490E2CD-F9D3-4AB5-982D-D7AA95439D11}" type="slidenum">
              <a:rPr lang="en-GB" smtClean="0"/>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en-GB"/>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7" name="Datumsplatzhalter 6"/>
          <p:cNvSpPr>
            <a:spLocks noGrp="1"/>
          </p:cNvSpPr>
          <p:nvPr>
            <p:ph type="dt" sz="half" idx="10"/>
          </p:nvPr>
        </p:nvSpPr>
        <p:spPr/>
        <p:txBody>
          <a:bodyPr/>
          <a:lstStyle/>
          <a:p>
            <a:endParaRPr lang="en-GB"/>
          </a:p>
        </p:txBody>
      </p:sp>
      <p:sp>
        <p:nvSpPr>
          <p:cNvPr id="8" name="Fußzeilenplatzhalter 7"/>
          <p:cNvSpPr>
            <a:spLocks noGrp="1"/>
          </p:cNvSpPr>
          <p:nvPr>
            <p:ph type="ftr" sz="quarter" idx="11"/>
          </p:nvPr>
        </p:nvSpPr>
        <p:spPr/>
        <p:txBody>
          <a:bodyPr/>
          <a:lstStyle/>
          <a:p>
            <a:r>
              <a:rPr lang="en-GB" smtClean="0"/>
              <a:t>kk, dd</a:t>
            </a:r>
            <a:endParaRPr lang="en-GB"/>
          </a:p>
        </p:txBody>
      </p:sp>
      <p:sp>
        <p:nvSpPr>
          <p:cNvPr id="9" name="Foliennummernplatzhalter 8"/>
          <p:cNvSpPr>
            <a:spLocks noGrp="1"/>
          </p:cNvSpPr>
          <p:nvPr>
            <p:ph type="sldNum" sz="quarter" idx="12"/>
          </p:nvPr>
        </p:nvSpPr>
        <p:spPr/>
        <p:txBody>
          <a:bodyPr/>
          <a:lstStyle/>
          <a:p>
            <a:fld id="{A490E2CD-F9D3-4AB5-982D-D7AA95439D11}" type="slidenum">
              <a:rPr lang="en-GB" smtClean="0"/>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Datumsplatzhalter 2"/>
          <p:cNvSpPr>
            <a:spLocks noGrp="1"/>
          </p:cNvSpPr>
          <p:nvPr>
            <p:ph type="dt" sz="half" idx="10"/>
          </p:nvPr>
        </p:nvSpPr>
        <p:spPr/>
        <p:txBody>
          <a:bodyPr/>
          <a:lstStyle/>
          <a:p>
            <a:endParaRPr lang="en-GB"/>
          </a:p>
        </p:txBody>
      </p:sp>
      <p:sp>
        <p:nvSpPr>
          <p:cNvPr id="4" name="Fußzeilenplatzhalter 3"/>
          <p:cNvSpPr>
            <a:spLocks noGrp="1"/>
          </p:cNvSpPr>
          <p:nvPr>
            <p:ph type="ftr" sz="quarter" idx="11"/>
          </p:nvPr>
        </p:nvSpPr>
        <p:spPr/>
        <p:txBody>
          <a:bodyPr/>
          <a:lstStyle/>
          <a:p>
            <a:r>
              <a:rPr lang="en-GB" smtClean="0"/>
              <a:t>kk, dd</a:t>
            </a:r>
            <a:endParaRPr lang="en-GB"/>
          </a:p>
        </p:txBody>
      </p:sp>
      <p:sp>
        <p:nvSpPr>
          <p:cNvPr id="5" name="Foliennummernplatzhalter 4"/>
          <p:cNvSpPr>
            <a:spLocks noGrp="1"/>
          </p:cNvSpPr>
          <p:nvPr>
            <p:ph type="sldNum" sz="quarter" idx="12"/>
          </p:nvPr>
        </p:nvSpPr>
        <p:spPr/>
        <p:txBody>
          <a:bodyPr/>
          <a:lstStyle/>
          <a:p>
            <a:fld id="{A490E2CD-F9D3-4AB5-982D-D7AA95439D11}" type="slidenum">
              <a:rPr lang="en-GB" smtClean="0"/>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endParaRPr lang="en-GB"/>
          </a:p>
        </p:txBody>
      </p:sp>
      <p:sp>
        <p:nvSpPr>
          <p:cNvPr id="3" name="Fußzeilenplatzhalter 2"/>
          <p:cNvSpPr>
            <a:spLocks noGrp="1"/>
          </p:cNvSpPr>
          <p:nvPr>
            <p:ph type="ftr" sz="quarter" idx="11"/>
          </p:nvPr>
        </p:nvSpPr>
        <p:spPr/>
        <p:txBody>
          <a:bodyPr/>
          <a:lstStyle/>
          <a:p>
            <a:r>
              <a:rPr lang="en-GB" smtClean="0"/>
              <a:t>kk, dd</a:t>
            </a:r>
            <a:endParaRPr lang="en-GB"/>
          </a:p>
        </p:txBody>
      </p:sp>
      <p:sp>
        <p:nvSpPr>
          <p:cNvPr id="4" name="Foliennummernplatzhalter 3"/>
          <p:cNvSpPr>
            <a:spLocks noGrp="1"/>
          </p:cNvSpPr>
          <p:nvPr>
            <p:ph type="sldNum" sz="quarter" idx="12"/>
          </p:nvPr>
        </p:nvSpPr>
        <p:spPr/>
        <p:txBody>
          <a:bodyPr/>
          <a:lstStyle/>
          <a:p>
            <a:fld id="{A490E2CD-F9D3-4AB5-982D-D7AA95439D11}" type="slidenum">
              <a:rPr lang="en-GB" smtClean="0"/>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GB"/>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endParaRPr lang="en-GB"/>
          </a:p>
        </p:txBody>
      </p:sp>
      <p:sp>
        <p:nvSpPr>
          <p:cNvPr id="6" name="Fußzeilenplatzhalter 5"/>
          <p:cNvSpPr>
            <a:spLocks noGrp="1"/>
          </p:cNvSpPr>
          <p:nvPr>
            <p:ph type="ftr" sz="quarter" idx="11"/>
          </p:nvPr>
        </p:nvSpPr>
        <p:spPr/>
        <p:txBody>
          <a:bodyPr/>
          <a:lstStyle/>
          <a:p>
            <a:r>
              <a:rPr lang="en-GB" smtClean="0"/>
              <a:t>kk, dd</a:t>
            </a:r>
            <a:endParaRPr lang="en-GB"/>
          </a:p>
        </p:txBody>
      </p:sp>
      <p:sp>
        <p:nvSpPr>
          <p:cNvPr id="7" name="Foliennummernplatzhalter 6"/>
          <p:cNvSpPr>
            <a:spLocks noGrp="1"/>
          </p:cNvSpPr>
          <p:nvPr>
            <p:ph type="sldNum" sz="quarter" idx="12"/>
          </p:nvPr>
        </p:nvSpPr>
        <p:spPr/>
        <p:txBody>
          <a:bodyPr/>
          <a:lstStyle/>
          <a:p>
            <a:fld id="{A490E2CD-F9D3-4AB5-982D-D7AA95439D11}" type="slidenum">
              <a:rPr lang="en-GB" smtClean="0"/>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GB"/>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endParaRPr lang="en-GB"/>
          </a:p>
        </p:txBody>
      </p:sp>
      <p:sp>
        <p:nvSpPr>
          <p:cNvPr id="6" name="Fußzeilenplatzhalter 5"/>
          <p:cNvSpPr>
            <a:spLocks noGrp="1"/>
          </p:cNvSpPr>
          <p:nvPr>
            <p:ph type="ftr" sz="quarter" idx="11"/>
          </p:nvPr>
        </p:nvSpPr>
        <p:spPr/>
        <p:txBody>
          <a:bodyPr/>
          <a:lstStyle/>
          <a:p>
            <a:r>
              <a:rPr lang="en-GB" smtClean="0"/>
              <a:t>kk, dd</a:t>
            </a:r>
            <a:endParaRPr lang="en-GB"/>
          </a:p>
        </p:txBody>
      </p:sp>
      <p:sp>
        <p:nvSpPr>
          <p:cNvPr id="7" name="Foliennummernplatzhalter 6"/>
          <p:cNvSpPr>
            <a:spLocks noGrp="1"/>
          </p:cNvSpPr>
          <p:nvPr>
            <p:ph type="sldNum" sz="quarter" idx="12"/>
          </p:nvPr>
        </p:nvSpPr>
        <p:spPr/>
        <p:txBody>
          <a:bodyPr/>
          <a:lstStyle/>
          <a:p>
            <a:fld id="{A490E2CD-F9D3-4AB5-982D-D7AA95439D11}" type="slidenum">
              <a:rPr lang="en-GB" smtClean="0"/>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GB"/>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GB"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kk, dd</a:t>
            </a:r>
            <a:endParaRPr lang="en-GB"/>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0E2CD-F9D3-4AB5-982D-D7AA95439D11}"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chart" Target="../charts/char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chart" Target="../charts/char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chart" Target="../charts/chart18.xml"/></Relationships>
</file>

<file path=ppt/slides/_rels/slide21.xml.rels><?xml version="1.0" encoding="UTF-8" standalone="yes"?>
<Relationships xmlns="http://schemas.openxmlformats.org/package/2006/relationships"><Relationship Id="rId3" Type="http://schemas.openxmlformats.org/officeDocument/2006/relationships/image" Target="../media/image2.wmf"/><Relationship Id="rId4" Type="http://schemas.openxmlformats.org/officeDocument/2006/relationships/chart" Target="../charts/chart20.xml"/><Relationship Id="rId1" Type="http://schemas.openxmlformats.org/officeDocument/2006/relationships/slideLayout" Target="../slideLayouts/slideLayout2.xml"/><Relationship Id="rId2" Type="http://schemas.openxmlformats.org/officeDocument/2006/relationships/chart" Target="../charts/chart19.xml"/></Relationships>
</file>

<file path=ppt/slides/_rels/slide22.xml.rels><?xml version="1.0" encoding="UTF-8" standalone="yes"?>
<Relationships xmlns="http://schemas.openxmlformats.org/package/2006/relationships"><Relationship Id="rId3" Type="http://schemas.openxmlformats.org/officeDocument/2006/relationships/chart" Target="../charts/chart22.xml"/><Relationship Id="rId4" Type="http://schemas.openxmlformats.org/officeDocument/2006/relationships/image" Target="../media/image3.wmf"/><Relationship Id="rId1" Type="http://schemas.openxmlformats.org/officeDocument/2006/relationships/slideLayout" Target="../slideLayouts/slideLayout2.xml"/><Relationship Id="rId2" Type="http://schemas.openxmlformats.org/officeDocument/2006/relationships/chart" Target="../charts/chart21.xml"/></Relationships>
</file>

<file path=ppt/slides/_rels/slide23.xml.rels><?xml version="1.0" encoding="UTF-8" standalone="yes"?>
<Relationships xmlns="http://schemas.openxmlformats.org/package/2006/relationships"><Relationship Id="rId3" Type="http://schemas.openxmlformats.org/officeDocument/2006/relationships/chart" Target="../charts/chart24.xml"/><Relationship Id="rId4"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chart" Target="../charts/char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chart" Target="../charts/char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chart" Target="../charts/char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a:xfrm>
            <a:off x="1029356" y="2996953"/>
            <a:ext cx="7344816" cy="811862"/>
          </a:xfrm>
        </p:spPr>
        <p:txBody>
          <a:bodyPr/>
          <a:lstStyle/>
          <a:p>
            <a:r>
              <a:rPr lang="en-GB" dirty="0" smtClean="0"/>
              <a:t/>
            </a:r>
            <a:br>
              <a:rPr lang="en-GB" dirty="0" smtClean="0"/>
            </a:br>
            <a:r>
              <a:rPr lang="en-GB" dirty="0" smtClean="0"/>
              <a:t>Europa in der</a:t>
            </a:r>
            <a:r>
              <a:rPr lang="en-GB" dirty="0" smtClean="0"/>
              <a:t> </a:t>
            </a:r>
            <a:r>
              <a:rPr lang="en-GB" dirty="0" err="1" smtClean="0"/>
              <a:t>Krise</a:t>
            </a:r>
            <a:endParaRPr lang="de-DE" dirty="0"/>
          </a:p>
        </p:txBody>
      </p:sp>
      <p:sp>
        <p:nvSpPr>
          <p:cNvPr id="4" name="Fußzeilenplatzhalter 3"/>
          <p:cNvSpPr>
            <a:spLocks noGrp="1"/>
          </p:cNvSpPr>
          <p:nvPr>
            <p:ph type="ftr" sz="quarter" idx="11"/>
          </p:nvPr>
        </p:nvSpPr>
        <p:spPr/>
        <p:txBody>
          <a:bodyPr/>
          <a:lstStyle/>
          <a:p>
            <a:r>
              <a:rPr lang="en-GB" dirty="0" smtClean="0"/>
              <a:t>Kiel</a:t>
            </a:r>
            <a:r>
              <a:rPr lang="en-GB" dirty="0" smtClean="0"/>
              <a:t>, 25.03.2014</a:t>
            </a:r>
            <a:endParaRPr lang="de-DE" dirty="0" smtClean="0">
              <a:solidFill>
                <a:schemeClr val="bg1"/>
              </a:solidFill>
              <a:latin typeface="Book Antiqua"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 1"/>
          <p:cNvGraphicFramePr>
            <a:graphicFrameLocks noGrp="1"/>
          </p:cNvGraphicFramePr>
          <p:nvPr>
            <p:extLst>
              <p:ext uri="{D42A27DB-BD31-4B8C-83A1-F6EECF244321}">
                <p14:modId xmlns:p14="http://schemas.microsoft.com/office/powerpoint/2010/main" val="3599636836"/>
              </p:ext>
            </p:extLst>
          </p:nvPr>
        </p:nvGraphicFramePr>
        <p:xfrm>
          <a:off x="-33866" y="618066"/>
          <a:ext cx="9211733" cy="562186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feld 2"/>
          <p:cNvSpPr txBox="1"/>
          <p:nvPr/>
        </p:nvSpPr>
        <p:spPr>
          <a:xfrm>
            <a:off x="0" y="0"/>
            <a:ext cx="9144000" cy="461665"/>
          </a:xfrm>
          <a:prstGeom prst="rect">
            <a:avLst/>
          </a:prstGeom>
          <a:noFill/>
        </p:spPr>
        <p:txBody>
          <a:bodyPr wrap="square" rtlCol="0">
            <a:spAutoFit/>
          </a:bodyPr>
          <a:lstStyle/>
          <a:p>
            <a:r>
              <a:rPr lang="de-DE" sz="2400" dirty="0" smtClean="0"/>
              <a:t>Und schon gar nicht bei den Investitionen</a:t>
            </a:r>
            <a:endParaRPr lang="de-DE" sz="2400" dirty="0"/>
          </a:p>
        </p:txBody>
      </p:sp>
      <p:sp>
        <p:nvSpPr>
          <p:cNvPr id="4" name="Fußzeilenplatzhalter 3"/>
          <p:cNvSpPr>
            <a:spLocks noGrp="1"/>
          </p:cNvSpPr>
          <p:nvPr>
            <p:ph type="ftr" sz="quarter" idx="11"/>
          </p:nvPr>
        </p:nvSpPr>
        <p:spPr/>
        <p:txBody>
          <a:bodyPr/>
          <a:lstStyle/>
          <a:p>
            <a:pPr>
              <a:defRPr/>
            </a:pPr>
            <a:endParaRPr lang="en-GB"/>
          </a:p>
        </p:txBody>
      </p:sp>
      <p:sp>
        <p:nvSpPr>
          <p:cNvPr id="5" name="Foliennummernplatzhalter 4"/>
          <p:cNvSpPr>
            <a:spLocks noGrp="1"/>
          </p:cNvSpPr>
          <p:nvPr>
            <p:ph type="sldNum" sz="quarter" idx="12"/>
          </p:nvPr>
        </p:nvSpPr>
        <p:spPr/>
        <p:txBody>
          <a:bodyPr/>
          <a:lstStyle/>
          <a:p>
            <a:pPr>
              <a:defRPr/>
            </a:pPr>
            <a:fld id="{811E5EF6-86FE-4201-8816-5A7B72362328}" type="slidenum">
              <a:rPr lang="en-GB" smtClean="0"/>
              <a:pPr>
                <a:defRPr/>
              </a:pPr>
              <a:t>10</a:t>
            </a:fld>
            <a:endParaRPr lang="en-GB" dirty="0"/>
          </a:p>
        </p:txBody>
      </p:sp>
    </p:spTree>
    <p:extLst>
      <p:ext uri="{BB962C8B-B14F-4D97-AF65-F5344CB8AC3E}">
        <p14:creationId xmlns:p14="http://schemas.microsoft.com/office/powerpoint/2010/main" val="342196755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Auch die Investitionsquote fällt</a:t>
            </a:r>
            <a:endParaRPr lang="de-DE" dirty="0"/>
          </a:p>
        </p:txBody>
      </p:sp>
      <p:sp>
        <p:nvSpPr>
          <p:cNvPr id="5" name="Inhaltsplatzhalter 4"/>
          <p:cNvSpPr>
            <a:spLocks noGrp="1"/>
          </p:cNvSpPr>
          <p:nvPr>
            <p:ph idx="14"/>
          </p:nvPr>
        </p:nvSpPr>
        <p:spPr/>
        <p:txBody>
          <a:bodyPr/>
          <a:lstStyle/>
          <a:p>
            <a:endParaRPr lang="de-DE"/>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3987624272"/>
              </p:ext>
            </p:extLst>
          </p:nvPr>
        </p:nvGraphicFramePr>
        <p:xfrm>
          <a:off x="1109663" y="1222858"/>
          <a:ext cx="6924675" cy="46540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498500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 1"/>
          <p:cNvGraphicFramePr>
            <a:graphicFrameLocks noGrp="1"/>
          </p:cNvGraphicFramePr>
          <p:nvPr>
            <p:extLst>
              <p:ext uri="{D42A27DB-BD31-4B8C-83A1-F6EECF244321}">
                <p14:modId xmlns:p14="http://schemas.microsoft.com/office/powerpoint/2010/main" val="59699487"/>
              </p:ext>
            </p:extLst>
          </p:nvPr>
        </p:nvGraphicFramePr>
        <p:xfrm>
          <a:off x="-33866" y="618066"/>
          <a:ext cx="9211733" cy="562186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feld 2"/>
          <p:cNvSpPr txBox="1"/>
          <p:nvPr/>
        </p:nvSpPr>
        <p:spPr>
          <a:xfrm>
            <a:off x="107504" y="0"/>
            <a:ext cx="8928992" cy="461665"/>
          </a:xfrm>
          <a:prstGeom prst="rect">
            <a:avLst/>
          </a:prstGeom>
          <a:noFill/>
        </p:spPr>
        <p:txBody>
          <a:bodyPr wrap="square" rtlCol="0">
            <a:spAutoFit/>
          </a:bodyPr>
          <a:lstStyle/>
          <a:p>
            <a:r>
              <a:rPr lang="de-DE" sz="2400" dirty="0" smtClean="0"/>
              <a:t>Und auch nicht bei der Beschäftigung (Arbeitsvolumen)</a:t>
            </a:r>
            <a:r>
              <a:rPr lang="de-DE" sz="2400" dirty="0" smtClean="0"/>
              <a:t> </a:t>
            </a:r>
            <a:endParaRPr lang="de-DE" sz="2400" dirty="0"/>
          </a:p>
        </p:txBody>
      </p:sp>
      <p:sp>
        <p:nvSpPr>
          <p:cNvPr id="4" name="Fußzeilenplatzhalter 3"/>
          <p:cNvSpPr>
            <a:spLocks noGrp="1"/>
          </p:cNvSpPr>
          <p:nvPr>
            <p:ph type="ftr" sz="quarter" idx="11"/>
          </p:nvPr>
        </p:nvSpPr>
        <p:spPr/>
        <p:txBody>
          <a:bodyPr/>
          <a:lstStyle/>
          <a:p>
            <a:pPr>
              <a:defRPr/>
            </a:pPr>
            <a:endParaRPr lang="en-GB"/>
          </a:p>
        </p:txBody>
      </p:sp>
      <p:sp>
        <p:nvSpPr>
          <p:cNvPr id="5" name="Foliennummernplatzhalter 4"/>
          <p:cNvSpPr>
            <a:spLocks noGrp="1"/>
          </p:cNvSpPr>
          <p:nvPr>
            <p:ph type="sldNum" sz="quarter" idx="12"/>
          </p:nvPr>
        </p:nvSpPr>
        <p:spPr/>
        <p:txBody>
          <a:bodyPr/>
          <a:lstStyle/>
          <a:p>
            <a:pPr>
              <a:defRPr/>
            </a:pPr>
            <a:fld id="{811E5EF6-86FE-4201-8816-5A7B72362328}" type="slidenum">
              <a:rPr lang="en-GB" smtClean="0"/>
              <a:pPr>
                <a:defRPr/>
              </a:pPr>
              <a:t>12</a:t>
            </a:fld>
            <a:endParaRPr lang="en-GB" dirty="0"/>
          </a:p>
        </p:txBody>
      </p:sp>
    </p:spTree>
    <p:extLst>
      <p:ext uri="{BB962C8B-B14F-4D97-AF65-F5344CB8AC3E}">
        <p14:creationId xmlns:p14="http://schemas.microsoft.com/office/powerpoint/2010/main" val="167080016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1110444" y="476672"/>
            <a:ext cx="6923112" cy="1152128"/>
          </a:xfrm>
        </p:spPr>
        <p:txBody>
          <a:bodyPr/>
          <a:lstStyle/>
          <a:p>
            <a:r>
              <a:rPr lang="de-DE" dirty="0" smtClean="0"/>
              <a:t>Nur bei der offiziellen Arbeitslosigkeit sieht es besser aus</a:t>
            </a:r>
            <a:endParaRPr lang="de-DE" dirty="0"/>
          </a:p>
        </p:txBody>
      </p:sp>
      <p:sp>
        <p:nvSpPr>
          <p:cNvPr id="5" name="Inhaltsplatzhalter 4"/>
          <p:cNvSpPr>
            <a:spLocks noGrp="1"/>
          </p:cNvSpPr>
          <p:nvPr>
            <p:ph idx="14"/>
          </p:nvPr>
        </p:nvSpPr>
        <p:spPr/>
        <p:txBody>
          <a:bodyPr/>
          <a:lstStyle/>
          <a:p>
            <a:endParaRPr lang="de-DE"/>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2475295054"/>
              </p:ext>
            </p:extLst>
          </p:nvPr>
        </p:nvGraphicFramePr>
        <p:xfrm>
          <a:off x="1259632" y="1412776"/>
          <a:ext cx="7250901" cy="47395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4909371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In der EWU setzt sich die </a:t>
            </a:r>
            <a:r>
              <a:rPr lang="de-DE" dirty="0"/>
              <a:t>K</a:t>
            </a:r>
            <a:r>
              <a:rPr lang="de-DE" dirty="0" smtClean="0"/>
              <a:t>atastrophe fort</a:t>
            </a:r>
            <a:endParaRPr lang="de-DE" dirty="0"/>
          </a:p>
        </p:txBody>
      </p:sp>
      <p:sp>
        <p:nvSpPr>
          <p:cNvPr id="5" name="Foliennummernplatzhalter 4"/>
          <p:cNvSpPr>
            <a:spLocks noGrp="1"/>
          </p:cNvSpPr>
          <p:nvPr>
            <p:ph type="sldNum" sz="quarter" idx="12"/>
          </p:nvPr>
        </p:nvSpPr>
        <p:spPr/>
        <p:txBody>
          <a:bodyPr/>
          <a:lstStyle/>
          <a:p>
            <a:fld id="{A490E2CD-F9D3-4AB5-982D-D7AA95439D11}" type="slidenum">
              <a:rPr lang="en-GB" smtClean="0"/>
              <a:pPr/>
              <a:t>14</a:t>
            </a:fld>
            <a:endParaRPr lang="en-GB" dirty="0"/>
          </a:p>
        </p:txBody>
      </p:sp>
      <p:sp>
        <p:nvSpPr>
          <p:cNvPr id="6" name="Fußzeilenplatzhalter 5"/>
          <p:cNvSpPr>
            <a:spLocks noGrp="1"/>
          </p:cNvSpPr>
          <p:nvPr>
            <p:ph type="ftr" sz="quarter" idx="11"/>
          </p:nvPr>
        </p:nvSpPr>
        <p:spPr/>
        <p:txBody>
          <a:bodyPr/>
          <a:lstStyle/>
          <a:p>
            <a:r>
              <a:rPr lang="de-DE" smtClean="0">
                <a:solidFill>
                  <a:schemeClr val="bg1"/>
                </a:solidFill>
                <a:latin typeface="Book Antiqua" pitchFamily="18" charset="0"/>
              </a:rPr>
              <a:t>kk, dd</a:t>
            </a:r>
            <a:endParaRPr lang="de-DE" dirty="0" smtClean="0">
              <a:solidFill>
                <a:schemeClr val="bg1"/>
              </a:solidFill>
              <a:latin typeface="Book Antiqua" pitchFamily="18" charset="0"/>
            </a:endParaRPr>
          </a:p>
        </p:txBody>
      </p:sp>
      <p:sp>
        <p:nvSpPr>
          <p:cNvPr id="7" name="Inhaltsplatzhalter 6"/>
          <p:cNvSpPr>
            <a:spLocks noGrp="1"/>
          </p:cNvSpPr>
          <p:nvPr>
            <p:ph idx="14"/>
          </p:nvPr>
        </p:nvSpPr>
        <p:spPr/>
        <p:txBody>
          <a:bodyPr/>
          <a:lstStyle/>
          <a:p>
            <a:endParaRPr lang="de-DE"/>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3664313712"/>
              </p:ext>
            </p:extLst>
          </p:nvPr>
        </p:nvGraphicFramePr>
        <p:xfrm>
          <a:off x="1109663" y="1196752"/>
          <a:ext cx="6924675" cy="47531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7401851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Preisentwicklung in </a:t>
            </a:r>
            <a:r>
              <a:rPr lang="de-DE" dirty="0"/>
              <a:t>R</a:t>
            </a:r>
            <a:r>
              <a:rPr lang="de-DE" dirty="0" smtClean="0"/>
              <a:t>ichtung Deflation</a:t>
            </a:r>
            <a:endParaRPr lang="de-DE" dirty="0"/>
          </a:p>
        </p:txBody>
      </p:sp>
      <p:sp>
        <p:nvSpPr>
          <p:cNvPr id="5" name="Foliennummernplatzhalter 4"/>
          <p:cNvSpPr>
            <a:spLocks noGrp="1"/>
          </p:cNvSpPr>
          <p:nvPr>
            <p:ph type="sldNum" sz="quarter" idx="12"/>
          </p:nvPr>
        </p:nvSpPr>
        <p:spPr/>
        <p:txBody>
          <a:bodyPr/>
          <a:lstStyle/>
          <a:p>
            <a:fld id="{A490E2CD-F9D3-4AB5-982D-D7AA95439D11}" type="slidenum">
              <a:rPr lang="en-GB" smtClean="0"/>
              <a:pPr/>
              <a:t>15</a:t>
            </a:fld>
            <a:endParaRPr lang="en-GB" dirty="0"/>
          </a:p>
        </p:txBody>
      </p:sp>
      <p:sp>
        <p:nvSpPr>
          <p:cNvPr id="6" name="Fußzeilenplatzhalter 5"/>
          <p:cNvSpPr>
            <a:spLocks noGrp="1"/>
          </p:cNvSpPr>
          <p:nvPr>
            <p:ph type="ftr" sz="quarter" idx="11"/>
          </p:nvPr>
        </p:nvSpPr>
        <p:spPr/>
        <p:txBody>
          <a:bodyPr/>
          <a:lstStyle/>
          <a:p>
            <a:r>
              <a:rPr lang="de-DE" smtClean="0">
                <a:solidFill>
                  <a:schemeClr val="bg1"/>
                </a:solidFill>
                <a:latin typeface="Book Antiqua" pitchFamily="18" charset="0"/>
              </a:rPr>
              <a:t>kk, dd</a:t>
            </a:r>
            <a:endParaRPr lang="de-DE" dirty="0" smtClean="0">
              <a:solidFill>
                <a:schemeClr val="bg1"/>
              </a:solidFill>
              <a:latin typeface="Book Antiqua" pitchFamily="18" charset="0"/>
            </a:endParaRPr>
          </a:p>
        </p:txBody>
      </p:sp>
      <p:sp>
        <p:nvSpPr>
          <p:cNvPr id="7" name="Inhaltsplatzhalter 6"/>
          <p:cNvSpPr>
            <a:spLocks noGrp="1"/>
          </p:cNvSpPr>
          <p:nvPr>
            <p:ph idx="14"/>
          </p:nvPr>
        </p:nvSpPr>
        <p:spPr/>
        <p:txBody>
          <a:bodyPr/>
          <a:lstStyle/>
          <a:p>
            <a:endParaRPr lang="de-DE"/>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3042737186"/>
              </p:ext>
            </p:extLst>
          </p:nvPr>
        </p:nvGraphicFramePr>
        <p:xfrm>
          <a:off x="1109663" y="1196752"/>
          <a:ext cx="6924675" cy="47531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1765334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Bisherige </a:t>
            </a:r>
            <a:r>
              <a:rPr lang="de-DE" dirty="0"/>
              <a:t>A</a:t>
            </a:r>
            <a:r>
              <a:rPr lang="de-DE" dirty="0" smtClean="0"/>
              <a:t>npassungsversuche gescheitert</a:t>
            </a:r>
            <a:endParaRPr lang="de-DE" dirty="0"/>
          </a:p>
        </p:txBody>
      </p:sp>
      <p:sp>
        <p:nvSpPr>
          <p:cNvPr id="5" name="Foliennummernplatzhalter 4"/>
          <p:cNvSpPr>
            <a:spLocks noGrp="1"/>
          </p:cNvSpPr>
          <p:nvPr>
            <p:ph type="sldNum" sz="quarter" idx="12"/>
          </p:nvPr>
        </p:nvSpPr>
        <p:spPr/>
        <p:txBody>
          <a:bodyPr/>
          <a:lstStyle/>
          <a:p>
            <a:fld id="{A490E2CD-F9D3-4AB5-982D-D7AA95439D11}" type="slidenum">
              <a:rPr lang="en-GB" smtClean="0"/>
              <a:pPr/>
              <a:t>16</a:t>
            </a:fld>
            <a:endParaRPr lang="en-GB" dirty="0"/>
          </a:p>
        </p:txBody>
      </p:sp>
      <p:sp>
        <p:nvSpPr>
          <p:cNvPr id="6" name="Fußzeilenplatzhalter 5"/>
          <p:cNvSpPr>
            <a:spLocks noGrp="1"/>
          </p:cNvSpPr>
          <p:nvPr>
            <p:ph type="ftr" sz="quarter" idx="11"/>
          </p:nvPr>
        </p:nvSpPr>
        <p:spPr/>
        <p:txBody>
          <a:bodyPr/>
          <a:lstStyle/>
          <a:p>
            <a:r>
              <a:rPr lang="de-DE" smtClean="0">
                <a:solidFill>
                  <a:schemeClr val="bg1"/>
                </a:solidFill>
                <a:latin typeface="Book Antiqua" pitchFamily="18" charset="0"/>
              </a:rPr>
              <a:t>kk, dd</a:t>
            </a:r>
            <a:endParaRPr lang="de-DE" dirty="0" smtClean="0">
              <a:solidFill>
                <a:schemeClr val="bg1"/>
              </a:solidFill>
              <a:latin typeface="Book Antiqua" pitchFamily="18" charset="0"/>
            </a:endParaRPr>
          </a:p>
        </p:txBody>
      </p:sp>
      <p:sp>
        <p:nvSpPr>
          <p:cNvPr id="7" name="Inhaltsplatzhalter 6"/>
          <p:cNvSpPr>
            <a:spLocks noGrp="1"/>
          </p:cNvSpPr>
          <p:nvPr>
            <p:ph idx="14"/>
          </p:nvPr>
        </p:nvSpPr>
        <p:spPr/>
        <p:txBody>
          <a:bodyPr/>
          <a:lstStyle/>
          <a:p>
            <a:endParaRPr lang="de-DE"/>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4037266422"/>
              </p:ext>
            </p:extLst>
          </p:nvPr>
        </p:nvGraphicFramePr>
        <p:xfrm>
          <a:off x="1109663" y="1196752"/>
          <a:ext cx="6924675" cy="47531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428433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Mit Lohnsenkung steigt die Arbeitslosigkeit </a:t>
            </a:r>
            <a:endParaRPr lang="de-DE" dirty="0"/>
          </a:p>
        </p:txBody>
      </p:sp>
      <p:sp>
        <p:nvSpPr>
          <p:cNvPr id="5" name="Foliennummernplatzhalter 4"/>
          <p:cNvSpPr>
            <a:spLocks noGrp="1"/>
          </p:cNvSpPr>
          <p:nvPr>
            <p:ph type="sldNum" sz="quarter" idx="12"/>
          </p:nvPr>
        </p:nvSpPr>
        <p:spPr/>
        <p:txBody>
          <a:bodyPr/>
          <a:lstStyle/>
          <a:p>
            <a:fld id="{A490E2CD-F9D3-4AB5-982D-D7AA95439D11}" type="slidenum">
              <a:rPr lang="en-GB" smtClean="0"/>
              <a:pPr/>
              <a:t>17</a:t>
            </a:fld>
            <a:endParaRPr lang="en-GB" dirty="0"/>
          </a:p>
        </p:txBody>
      </p:sp>
      <p:sp>
        <p:nvSpPr>
          <p:cNvPr id="6" name="Fußzeilenplatzhalter 5"/>
          <p:cNvSpPr>
            <a:spLocks noGrp="1"/>
          </p:cNvSpPr>
          <p:nvPr>
            <p:ph type="ftr" sz="quarter" idx="11"/>
          </p:nvPr>
        </p:nvSpPr>
        <p:spPr/>
        <p:txBody>
          <a:bodyPr/>
          <a:lstStyle/>
          <a:p>
            <a:r>
              <a:rPr lang="de-DE" smtClean="0">
                <a:solidFill>
                  <a:schemeClr val="bg1"/>
                </a:solidFill>
                <a:latin typeface="Book Antiqua" pitchFamily="18" charset="0"/>
              </a:rPr>
              <a:t>kk, dd</a:t>
            </a:r>
            <a:endParaRPr lang="de-DE" dirty="0" smtClean="0">
              <a:solidFill>
                <a:schemeClr val="bg1"/>
              </a:solidFill>
              <a:latin typeface="Book Antiqua" pitchFamily="18" charset="0"/>
            </a:endParaRPr>
          </a:p>
        </p:txBody>
      </p:sp>
      <p:sp>
        <p:nvSpPr>
          <p:cNvPr id="7" name="Inhaltsplatzhalter 6"/>
          <p:cNvSpPr>
            <a:spLocks noGrp="1"/>
          </p:cNvSpPr>
          <p:nvPr>
            <p:ph idx="14"/>
          </p:nvPr>
        </p:nvSpPr>
        <p:spPr/>
        <p:txBody>
          <a:bodyPr/>
          <a:lstStyle/>
          <a:p>
            <a:endParaRPr lang="de-DE"/>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435701215"/>
              </p:ext>
            </p:extLst>
          </p:nvPr>
        </p:nvGraphicFramePr>
        <p:xfrm>
          <a:off x="1109663" y="1196752"/>
          <a:ext cx="6924675" cy="47531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4841920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In allen Südländern</a:t>
            </a:r>
            <a:endParaRPr lang="de-DE" dirty="0"/>
          </a:p>
        </p:txBody>
      </p:sp>
      <p:sp>
        <p:nvSpPr>
          <p:cNvPr id="5" name="Foliennummernplatzhalter 4"/>
          <p:cNvSpPr>
            <a:spLocks noGrp="1"/>
          </p:cNvSpPr>
          <p:nvPr>
            <p:ph type="sldNum" sz="quarter" idx="12"/>
          </p:nvPr>
        </p:nvSpPr>
        <p:spPr/>
        <p:txBody>
          <a:bodyPr/>
          <a:lstStyle/>
          <a:p>
            <a:fld id="{A490E2CD-F9D3-4AB5-982D-D7AA95439D11}" type="slidenum">
              <a:rPr lang="en-GB" smtClean="0"/>
              <a:pPr/>
              <a:t>18</a:t>
            </a:fld>
            <a:endParaRPr lang="en-GB" dirty="0"/>
          </a:p>
        </p:txBody>
      </p:sp>
      <p:sp>
        <p:nvSpPr>
          <p:cNvPr id="6" name="Fußzeilenplatzhalter 5"/>
          <p:cNvSpPr>
            <a:spLocks noGrp="1"/>
          </p:cNvSpPr>
          <p:nvPr>
            <p:ph type="ftr" sz="quarter" idx="11"/>
          </p:nvPr>
        </p:nvSpPr>
        <p:spPr/>
        <p:txBody>
          <a:bodyPr/>
          <a:lstStyle/>
          <a:p>
            <a:r>
              <a:rPr lang="de-DE" smtClean="0">
                <a:solidFill>
                  <a:schemeClr val="bg1"/>
                </a:solidFill>
                <a:latin typeface="Book Antiqua" pitchFamily="18" charset="0"/>
              </a:rPr>
              <a:t>kk, dd</a:t>
            </a:r>
            <a:endParaRPr lang="de-DE" dirty="0" smtClean="0">
              <a:solidFill>
                <a:schemeClr val="bg1"/>
              </a:solidFill>
              <a:latin typeface="Book Antiqua" pitchFamily="18" charset="0"/>
            </a:endParaRPr>
          </a:p>
        </p:txBody>
      </p:sp>
      <p:sp>
        <p:nvSpPr>
          <p:cNvPr id="7" name="Inhaltsplatzhalter 6"/>
          <p:cNvSpPr>
            <a:spLocks noGrp="1"/>
          </p:cNvSpPr>
          <p:nvPr>
            <p:ph idx="14"/>
          </p:nvPr>
        </p:nvSpPr>
        <p:spPr/>
        <p:txBody>
          <a:bodyPr/>
          <a:lstStyle/>
          <a:p>
            <a:endParaRPr lang="de-DE"/>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4262895626"/>
              </p:ext>
            </p:extLst>
          </p:nvPr>
        </p:nvGraphicFramePr>
        <p:xfrm>
          <a:off x="1109663" y="1196752"/>
          <a:ext cx="6924675" cy="47531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6149161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Ist </a:t>
            </a:r>
            <a:r>
              <a:rPr lang="de-DE" dirty="0" smtClean="0"/>
              <a:t>Angebotspolitik </a:t>
            </a:r>
            <a:r>
              <a:rPr lang="de-DE" dirty="0" smtClean="0"/>
              <a:t>die </a:t>
            </a:r>
            <a:r>
              <a:rPr lang="de-DE" dirty="0" smtClean="0"/>
              <a:t>Lösung?</a:t>
            </a:r>
            <a:endParaRPr lang="de-DE" dirty="0"/>
          </a:p>
        </p:txBody>
      </p:sp>
      <p:sp>
        <p:nvSpPr>
          <p:cNvPr id="5" name="Foliennummernplatzhalter 4"/>
          <p:cNvSpPr>
            <a:spLocks noGrp="1"/>
          </p:cNvSpPr>
          <p:nvPr>
            <p:ph type="sldNum" sz="quarter" idx="12"/>
          </p:nvPr>
        </p:nvSpPr>
        <p:spPr/>
        <p:txBody>
          <a:bodyPr/>
          <a:lstStyle/>
          <a:p>
            <a:fld id="{A490E2CD-F9D3-4AB5-982D-D7AA95439D11}" type="slidenum">
              <a:rPr lang="en-GB" smtClean="0"/>
              <a:pPr/>
              <a:t>19</a:t>
            </a:fld>
            <a:endParaRPr lang="en-GB" dirty="0"/>
          </a:p>
        </p:txBody>
      </p:sp>
      <p:sp>
        <p:nvSpPr>
          <p:cNvPr id="6" name="Fußzeilenplatzhalter 5"/>
          <p:cNvSpPr>
            <a:spLocks noGrp="1"/>
          </p:cNvSpPr>
          <p:nvPr>
            <p:ph type="ftr" sz="quarter" idx="11"/>
          </p:nvPr>
        </p:nvSpPr>
        <p:spPr/>
        <p:txBody>
          <a:bodyPr/>
          <a:lstStyle/>
          <a:p>
            <a:r>
              <a:rPr lang="de-DE" smtClean="0">
                <a:solidFill>
                  <a:schemeClr val="bg1"/>
                </a:solidFill>
                <a:latin typeface="Book Antiqua" pitchFamily="18" charset="0"/>
              </a:rPr>
              <a:t>kk, dd</a:t>
            </a:r>
            <a:endParaRPr lang="de-DE" dirty="0" smtClean="0">
              <a:solidFill>
                <a:schemeClr val="bg1"/>
              </a:solidFill>
              <a:latin typeface="Book Antiqua" pitchFamily="18" charset="0"/>
            </a:endParaRPr>
          </a:p>
        </p:txBody>
      </p:sp>
      <p:sp>
        <p:nvSpPr>
          <p:cNvPr id="7" name="Inhaltsplatzhalter 6"/>
          <p:cNvSpPr>
            <a:spLocks noGrp="1"/>
          </p:cNvSpPr>
          <p:nvPr>
            <p:ph idx="14"/>
          </p:nvPr>
        </p:nvSpPr>
        <p:spPr/>
        <p:txBody>
          <a:bodyPr/>
          <a:lstStyle/>
          <a:p>
            <a:endParaRPr lang="de-DE"/>
          </a:p>
        </p:txBody>
      </p:sp>
      <p:graphicFrame>
        <p:nvGraphicFramePr>
          <p:cNvPr id="8" name="Shape"/>
          <p:cNvGraphicFramePr>
            <a:graphicFrameLocks noGrp="1"/>
          </p:cNvGraphicFramePr>
          <p:nvPr>
            <p:ph idx="1"/>
            <p:extLst>
              <p:ext uri="{D42A27DB-BD31-4B8C-83A1-F6EECF244321}">
                <p14:modId xmlns:p14="http://schemas.microsoft.com/office/powerpoint/2010/main" val="3737508305"/>
              </p:ext>
            </p:extLst>
          </p:nvPr>
        </p:nvGraphicFramePr>
        <p:xfrm>
          <a:off x="1109663" y="1196752"/>
          <a:ext cx="6924675" cy="47531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5647385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Kein Ende der Krise</a:t>
            </a:r>
            <a:endParaRPr lang="de-DE" dirty="0"/>
          </a:p>
        </p:txBody>
      </p:sp>
      <p:pic>
        <p:nvPicPr>
          <p:cNvPr id="8" name="Inhaltsplatzhalter 7"/>
          <p:cNvPicPr>
            <a:picLocks noGrp="1" noChangeAspect="1"/>
          </p:cNvPicPr>
          <p:nvPr>
            <p:ph idx="1"/>
          </p:nvPr>
        </p:nvPicPr>
        <p:blipFill>
          <a:blip r:embed="rId2"/>
          <a:srcRect l="2736" r="2736"/>
          <a:stretch>
            <a:fillRect/>
          </a:stretch>
        </p:blipFill>
        <p:spPr>
          <a:xfrm>
            <a:off x="1110444" y="1124745"/>
            <a:ext cx="6923112" cy="4824536"/>
          </a:xfrm>
        </p:spPr>
      </p:pic>
      <p:sp>
        <p:nvSpPr>
          <p:cNvPr id="5" name="Foliennummernplatzhalter 4"/>
          <p:cNvSpPr>
            <a:spLocks noGrp="1"/>
          </p:cNvSpPr>
          <p:nvPr>
            <p:ph type="sldNum" sz="quarter" idx="12"/>
          </p:nvPr>
        </p:nvSpPr>
        <p:spPr/>
        <p:txBody>
          <a:bodyPr/>
          <a:lstStyle/>
          <a:p>
            <a:fld id="{A490E2CD-F9D3-4AB5-982D-D7AA95439D11}" type="slidenum">
              <a:rPr lang="en-GB" smtClean="0"/>
              <a:pPr/>
              <a:t>2</a:t>
            </a:fld>
            <a:endParaRPr lang="en-GB" dirty="0"/>
          </a:p>
        </p:txBody>
      </p:sp>
      <p:sp>
        <p:nvSpPr>
          <p:cNvPr id="6" name="Fußzeilenplatzhalter 5"/>
          <p:cNvSpPr>
            <a:spLocks noGrp="1"/>
          </p:cNvSpPr>
          <p:nvPr>
            <p:ph type="ftr" sz="quarter" idx="11"/>
          </p:nvPr>
        </p:nvSpPr>
        <p:spPr/>
        <p:txBody>
          <a:bodyPr/>
          <a:lstStyle/>
          <a:p>
            <a:r>
              <a:rPr lang="de-DE" smtClean="0">
                <a:solidFill>
                  <a:schemeClr val="bg1"/>
                </a:solidFill>
                <a:latin typeface="Book Antiqua" pitchFamily="18" charset="0"/>
              </a:rPr>
              <a:t>kk, dd</a:t>
            </a:r>
            <a:endParaRPr lang="de-DE" dirty="0" smtClean="0">
              <a:solidFill>
                <a:schemeClr val="bg1"/>
              </a:solidFill>
              <a:latin typeface="Book Antiqua" pitchFamily="18" charset="0"/>
            </a:endParaRPr>
          </a:p>
        </p:txBody>
      </p:sp>
      <p:sp>
        <p:nvSpPr>
          <p:cNvPr id="7" name="Inhaltsplatzhalter 6"/>
          <p:cNvSpPr>
            <a:spLocks noGrp="1"/>
          </p:cNvSpPr>
          <p:nvPr>
            <p:ph idx="14"/>
          </p:nvPr>
        </p:nvSpPr>
        <p:spPr/>
        <p:txBody>
          <a:bodyPr/>
          <a:lstStyle/>
          <a:p>
            <a:endParaRPr lang="de-DE"/>
          </a:p>
        </p:txBody>
      </p:sp>
    </p:spTree>
    <p:extLst>
      <p:ext uri="{BB962C8B-B14F-4D97-AF65-F5344CB8AC3E}">
        <p14:creationId xmlns:p14="http://schemas.microsoft.com/office/powerpoint/2010/main" val="16922137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39552" y="332656"/>
            <a:ext cx="8280920" cy="792088"/>
          </a:xfrm>
        </p:spPr>
        <p:txBody>
          <a:bodyPr/>
          <a:lstStyle/>
          <a:p>
            <a:r>
              <a:rPr lang="de-DE" sz="2400" dirty="0" smtClean="0"/>
              <a:t>Nein!!!</a:t>
            </a:r>
            <a:endParaRPr lang="de-DE" sz="2400" dirty="0"/>
          </a:p>
        </p:txBody>
      </p:sp>
      <p:sp>
        <p:nvSpPr>
          <p:cNvPr id="5" name="Inhaltsplatzhalter 4"/>
          <p:cNvSpPr>
            <a:spLocks noGrp="1"/>
          </p:cNvSpPr>
          <p:nvPr>
            <p:ph idx="14"/>
          </p:nvPr>
        </p:nvSpPr>
        <p:spPr>
          <a:xfrm>
            <a:off x="1110444" y="5085185"/>
            <a:ext cx="6923112" cy="864096"/>
          </a:xfrm>
        </p:spPr>
        <p:txBody>
          <a:bodyPr/>
          <a:lstStyle/>
          <a:p>
            <a:r>
              <a:rPr lang="de-DE" sz="2800" dirty="0" smtClean="0"/>
              <a:t>Who </a:t>
            </a:r>
            <a:r>
              <a:rPr lang="de-DE" sz="2800" dirty="0" err="1" smtClean="0"/>
              <a:t>is</a:t>
            </a:r>
            <a:r>
              <a:rPr lang="de-DE" sz="2800" dirty="0" smtClean="0"/>
              <a:t> Who? </a:t>
            </a:r>
            <a:r>
              <a:rPr lang="de-DE" sz="1800" dirty="0" smtClean="0"/>
              <a:t>(</a:t>
            </a:r>
            <a:r>
              <a:rPr lang="de-DE" sz="1800" dirty="0" err="1" smtClean="0"/>
              <a:t>Government</a:t>
            </a:r>
            <a:r>
              <a:rPr lang="de-DE" sz="1800" dirty="0" smtClean="0"/>
              <a:t>, private </a:t>
            </a:r>
            <a:r>
              <a:rPr lang="de-DE" sz="1800" dirty="0" err="1" smtClean="0"/>
              <a:t>households,non-financial</a:t>
            </a:r>
            <a:r>
              <a:rPr lang="de-DE" sz="1800" dirty="0" smtClean="0"/>
              <a:t> </a:t>
            </a:r>
            <a:r>
              <a:rPr lang="de-DE" sz="1800" dirty="0" err="1" smtClean="0"/>
              <a:t>and</a:t>
            </a:r>
            <a:r>
              <a:rPr lang="de-DE" sz="1800" dirty="0" smtClean="0"/>
              <a:t> </a:t>
            </a:r>
            <a:r>
              <a:rPr lang="de-DE" sz="1800" dirty="0" err="1" smtClean="0"/>
              <a:t>financial</a:t>
            </a:r>
            <a:r>
              <a:rPr lang="de-DE" sz="1800" dirty="0" smtClean="0"/>
              <a:t> </a:t>
            </a:r>
            <a:r>
              <a:rPr lang="de-DE" sz="1800" dirty="0" err="1" smtClean="0"/>
              <a:t>companies</a:t>
            </a:r>
            <a:r>
              <a:rPr lang="de-DE" sz="1800" dirty="0" smtClean="0"/>
              <a:t>, ROW)</a:t>
            </a:r>
            <a:endParaRPr lang="de-DE" sz="1800" dirty="0"/>
          </a:p>
        </p:txBody>
      </p:sp>
      <p:sp>
        <p:nvSpPr>
          <p:cNvPr id="6" name="Foliennummernplatzhalter 5"/>
          <p:cNvSpPr>
            <a:spLocks noGrp="1"/>
          </p:cNvSpPr>
          <p:nvPr>
            <p:ph type="sldNum" sz="quarter" idx="15"/>
          </p:nvPr>
        </p:nvSpPr>
        <p:spPr/>
        <p:txBody>
          <a:bodyPr/>
          <a:lstStyle/>
          <a:p>
            <a:pPr>
              <a:defRPr/>
            </a:pPr>
            <a:fld id="{DD8EAD7E-4575-479B-BB60-E4B88F2C3F41}" type="slidenum">
              <a:rPr lang="en-GB" smtClean="0"/>
              <a:pPr>
                <a:defRPr/>
              </a:pPr>
              <a:t>20</a:t>
            </a:fld>
            <a:endParaRPr lang="en-GB" dirty="0"/>
          </a:p>
        </p:txBody>
      </p:sp>
      <p:sp>
        <p:nvSpPr>
          <p:cNvPr id="7" name="Fußzeilenplatzhalter 6"/>
          <p:cNvSpPr>
            <a:spLocks noGrp="1"/>
          </p:cNvSpPr>
          <p:nvPr>
            <p:ph type="ftr" sz="quarter" idx="16"/>
          </p:nvPr>
        </p:nvSpPr>
        <p:spPr/>
        <p:txBody>
          <a:bodyPr/>
          <a:lstStyle/>
          <a:p>
            <a:pPr>
              <a:defRPr/>
            </a:pPr>
            <a:endParaRPr lang="de-DE" dirty="0"/>
          </a:p>
        </p:txBody>
      </p:sp>
      <p:graphicFrame>
        <p:nvGraphicFramePr>
          <p:cNvPr id="8" name="Chart 1"/>
          <p:cNvGraphicFramePr>
            <a:graphicFrameLocks noGrp="1"/>
          </p:cNvGraphicFramePr>
          <p:nvPr>
            <p:ph idx="1"/>
            <p:extLst>
              <p:ext uri="{D42A27DB-BD31-4B8C-83A1-F6EECF244321}">
                <p14:modId xmlns:p14="http://schemas.microsoft.com/office/powerpoint/2010/main" val="1034820357"/>
              </p:ext>
            </p:extLst>
          </p:nvPr>
        </p:nvGraphicFramePr>
        <p:xfrm>
          <a:off x="467544" y="1268760"/>
          <a:ext cx="7566794" cy="40319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8567145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3"/>
          </p:nvPr>
        </p:nvSpPr>
        <p:spPr/>
        <p:txBody>
          <a:bodyPr/>
          <a:lstStyle/>
          <a:p>
            <a:r>
              <a:rPr lang="en-GB" dirty="0" smtClean="0"/>
              <a:t>Net financial flows</a:t>
            </a:r>
            <a:r>
              <a:rPr lang="en-GB" baseline="30000" dirty="0" smtClean="0"/>
              <a:t>1)</a:t>
            </a:r>
            <a:r>
              <a:rPr lang="en-GB" dirty="0" smtClean="0"/>
              <a:t> in Germany</a:t>
            </a:r>
            <a:r>
              <a:rPr lang="en-GB" baseline="30000" dirty="0" smtClean="0"/>
              <a:t>2)</a:t>
            </a:r>
            <a:endParaRPr lang="en-GB" dirty="0"/>
          </a:p>
        </p:txBody>
      </p:sp>
      <p:sp>
        <p:nvSpPr>
          <p:cNvPr id="3" name="Titel 2"/>
          <p:cNvSpPr>
            <a:spLocks noGrp="1"/>
          </p:cNvSpPr>
          <p:nvPr>
            <p:ph type="title"/>
          </p:nvPr>
        </p:nvSpPr>
        <p:spPr/>
        <p:txBody>
          <a:bodyPr/>
          <a:lstStyle/>
          <a:p>
            <a:r>
              <a:rPr lang="de-DE" dirty="0" smtClean="0"/>
              <a:t>Der deutsche Weg ins nirgendwo</a:t>
            </a:r>
            <a:endParaRPr lang="en-GB" dirty="0"/>
          </a:p>
        </p:txBody>
      </p:sp>
      <p:sp>
        <p:nvSpPr>
          <p:cNvPr id="6" name="Fußzeilenplatzhalter 5"/>
          <p:cNvSpPr>
            <a:spLocks noGrp="1"/>
          </p:cNvSpPr>
          <p:nvPr>
            <p:ph type="ftr" sz="quarter" idx="11"/>
          </p:nvPr>
        </p:nvSpPr>
        <p:spPr/>
        <p:txBody>
          <a:bodyPr/>
          <a:lstStyle/>
          <a:p>
            <a:r>
              <a:rPr lang="de-DE" smtClean="0">
                <a:solidFill>
                  <a:schemeClr val="bg1"/>
                </a:solidFill>
                <a:latin typeface="Book Antiqua" pitchFamily="18" charset="0"/>
              </a:rPr>
              <a:t>Luxembourg - Bruxelles, 26./27.06.2013</a:t>
            </a:r>
            <a:endParaRPr lang="de-DE" dirty="0" smtClean="0">
              <a:solidFill>
                <a:schemeClr val="bg1"/>
              </a:solidFill>
              <a:latin typeface="Book Antiqua" pitchFamily="18" charset="0"/>
            </a:endParaRPr>
          </a:p>
        </p:txBody>
      </p:sp>
      <p:sp>
        <p:nvSpPr>
          <p:cNvPr id="7" name="Inhaltsplatzhalter 6"/>
          <p:cNvSpPr>
            <a:spLocks noGrp="1"/>
          </p:cNvSpPr>
          <p:nvPr>
            <p:ph idx="14"/>
          </p:nvPr>
        </p:nvSpPr>
        <p:spPr/>
        <p:txBody>
          <a:bodyPr/>
          <a:lstStyle/>
          <a:p>
            <a:r>
              <a:rPr lang="en-GB" dirty="0" smtClean="0"/>
              <a:t>Notes: 1) Net debt position of a business sector in relation to gross national product; moving 3-year averages. 2) Western Germany until 1991; Germany starting 1991</a:t>
            </a:r>
          </a:p>
          <a:p>
            <a:r>
              <a:rPr lang="en-GB" dirty="0" smtClean="0"/>
              <a:t>Source: German Federal Ministry of Finance; AMECO database (as per May-11); own calculations</a:t>
            </a:r>
            <a:endParaRPr lang="en-GB" dirty="0"/>
          </a:p>
        </p:txBody>
      </p:sp>
      <p:sp>
        <p:nvSpPr>
          <p:cNvPr id="8" name="Foliennummernplatzhalter 7"/>
          <p:cNvSpPr>
            <a:spLocks noGrp="1"/>
          </p:cNvSpPr>
          <p:nvPr>
            <p:ph type="sldNum" sz="quarter" idx="12"/>
          </p:nvPr>
        </p:nvSpPr>
        <p:spPr/>
        <p:txBody>
          <a:bodyPr/>
          <a:lstStyle/>
          <a:p>
            <a:fld id="{A490E2CD-F9D3-4AB5-982D-D7AA95439D11}" type="slidenum">
              <a:rPr lang="en-GB" smtClean="0"/>
              <a:pPr/>
              <a:t>21</a:t>
            </a:fld>
            <a:endParaRPr lang="en-GB" dirty="0"/>
          </a:p>
        </p:txBody>
      </p:sp>
      <p:graphicFrame>
        <p:nvGraphicFramePr>
          <p:cNvPr id="10" name="Diagramm 9"/>
          <p:cNvGraphicFramePr/>
          <p:nvPr/>
        </p:nvGraphicFramePr>
        <p:xfrm>
          <a:off x="1115616" y="1700808"/>
          <a:ext cx="3384000" cy="3888000"/>
        </p:xfrm>
        <a:graphic>
          <a:graphicData uri="http://schemas.openxmlformats.org/drawingml/2006/chart">
            <c:chart xmlns:c="http://schemas.openxmlformats.org/drawingml/2006/chart" xmlns:r="http://schemas.openxmlformats.org/officeDocument/2006/relationships" r:id="rId2"/>
          </a:graphicData>
        </a:graphic>
      </p:graphicFrame>
      <p:pic>
        <p:nvPicPr>
          <p:cNvPr id="14" name="Grafik 13"/>
          <p:cNvPicPr/>
          <p:nvPr/>
        </p:nvPicPr>
        <p:blipFill>
          <a:blip r:embed="rId3" cstate="print"/>
          <a:srcRect t="63408" b="14008"/>
          <a:stretch>
            <a:fillRect/>
          </a:stretch>
        </p:blipFill>
        <p:spPr bwMode="auto">
          <a:xfrm>
            <a:off x="1907704" y="5589240"/>
            <a:ext cx="5256584" cy="216024"/>
          </a:xfrm>
          <a:prstGeom prst="rect">
            <a:avLst/>
          </a:prstGeom>
          <a:noFill/>
          <a:ln w="9525">
            <a:noFill/>
            <a:miter lim="800000"/>
            <a:headEnd/>
            <a:tailEnd/>
          </a:ln>
          <a:effectLst/>
        </p:spPr>
      </p:pic>
      <p:graphicFrame>
        <p:nvGraphicFramePr>
          <p:cNvPr id="11" name="Diagramm 10"/>
          <p:cNvGraphicFramePr/>
          <p:nvPr/>
        </p:nvGraphicFramePr>
        <p:xfrm>
          <a:off x="4644008" y="1700808"/>
          <a:ext cx="3384000" cy="38880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3"/>
          </p:nvPr>
        </p:nvSpPr>
        <p:spPr/>
        <p:txBody>
          <a:bodyPr/>
          <a:lstStyle/>
          <a:p>
            <a:r>
              <a:rPr lang="en-GB" dirty="0" smtClean="0"/>
              <a:t>Real wages per hour</a:t>
            </a:r>
            <a:r>
              <a:rPr lang="en-GB" baseline="30000" dirty="0" smtClean="0"/>
              <a:t>1)</a:t>
            </a:r>
            <a:r>
              <a:rPr lang="en-GB" dirty="0" smtClean="0"/>
              <a:t> and productivity</a:t>
            </a:r>
            <a:r>
              <a:rPr lang="en-GB" baseline="30000" dirty="0" smtClean="0"/>
              <a:t>2)</a:t>
            </a:r>
            <a:r>
              <a:rPr lang="en-GB" dirty="0" smtClean="0"/>
              <a:t> (1999 = 100)</a:t>
            </a:r>
            <a:endParaRPr lang="en-GB" dirty="0"/>
          </a:p>
        </p:txBody>
      </p:sp>
      <p:sp>
        <p:nvSpPr>
          <p:cNvPr id="3" name="Titel 2"/>
          <p:cNvSpPr>
            <a:spLocks noGrp="1"/>
          </p:cNvSpPr>
          <p:nvPr>
            <p:ph type="title"/>
          </p:nvPr>
        </p:nvSpPr>
        <p:spPr/>
        <p:txBody>
          <a:bodyPr/>
          <a:lstStyle/>
          <a:p>
            <a:r>
              <a:rPr lang="de-DE" dirty="0" smtClean="0"/>
              <a:t>Frankreich hat alles richtig gemacht</a:t>
            </a:r>
            <a:endParaRPr lang="en-GB" dirty="0"/>
          </a:p>
        </p:txBody>
      </p:sp>
      <p:sp>
        <p:nvSpPr>
          <p:cNvPr id="6" name="Fußzeilenplatzhalter 5"/>
          <p:cNvSpPr>
            <a:spLocks noGrp="1"/>
          </p:cNvSpPr>
          <p:nvPr>
            <p:ph type="ftr" sz="quarter" idx="11"/>
          </p:nvPr>
        </p:nvSpPr>
        <p:spPr/>
        <p:txBody>
          <a:bodyPr/>
          <a:lstStyle/>
          <a:p>
            <a:r>
              <a:rPr lang="de-DE" smtClean="0">
                <a:solidFill>
                  <a:schemeClr val="bg1"/>
                </a:solidFill>
                <a:latin typeface="Book Antiqua" pitchFamily="18" charset="0"/>
              </a:rPr>
              <a:t>Luxembourg - Bruxelles, 26./27.06.2013</a:t>
            </a:r>
            <a:endParaRPr lang="de-DE" dirty="0" smtClean="0">
              <a:solidFill>
                <a:schemeClr val="bg1"/>
              </a:solidFill>
              <a:latin typeface="Book Antiqua" pitchFamily="18" charset="0"/>
            </a:endParaRPr>
          </a:p>
        </p:txBody>
      </p:sp>
      <p:sp>
        <p:nvSpPr>
          <p:cNvPr id="7" name="Inhaltsplatzhalter 6"/>
          <p:cNvSpPr>
            <a:spLocks noGrp="1"/>
          </p:cNvSpPr>
          <p:nvPr>
            <p:ph idx="14"/>
          </p:nvPr>
        </p:nvSpPr>
        <p:spPr/>
        <p:txBody>
          <a:bodyPr/>
          <a:lstStyle/>
          <a:p>
            <a:pPr lvl="0"/>
            <a:r>
              <a:rPr lang="en-GB" dirty="0" smtClean="0"/>
              <a:t>Notes: 1) Total real compensation of dependent employees divided by working hours of dependent employees times number of dependent employees. 2) Real GDP divided by working hours of total employed persons times number of employed persons. 3) Total nominal compensation of dependent employees is price adjusted by a constant inflation rate of 1.9%, apart from that same calculation as for 1)</a:t>
            </a:r>
          </a:p>
          <a:p>
            <a:pPr lvl="0"/>
            <a:r>
              <a:rPr lang="en-GB" dirty="0" smtClean="0"/>
              <a:t>Source: AMECO database (as per Nov-12); OECD database (as per Apr-13); own calculations</a:t>
            </a:r>
            <a:endParaRPr lang="en-GB" dirty="0"/>
          </a:p>
        </p:txBody>
      </p:sp>
      <p:sp>
        <p:nvSpPr>
          <p:cNvPr id="8" name="Foliennummernplatzhalter 7"/>
          <p:cNvSpPr>
            <a:spLocks noGrp="1"/>
          </p:cNvSpPr>
          <p:nvPr>
            <p:ph type="sldNum" sz="quarter" idx="12"/>
          </p:nvPr>
        </p:nvSpPr>
        <p:spPr/>
        <p:txBody>
          <a:bodyPr/>
          <a:lstStyle/>
          <a:p>
            <a:fld id="{A490E2CD-F9D3-4AB5-982D-D7AA95439D11}" type="slidenum">
              <a:rPr lang="en-GB" smtClean="0"/>
              <a:pPr/>
              <a:t>22</a:t>
            </a:fld>
            <a:endParaRPr lang="en-GB" dirty="0"/>
          </a:p>
        </p:txBody>
      </p:sp>
      <p:graphicFrame>
        <p:nvGraphicFramePr>
          <p:cNvPr id="11" name="Diagramm 10"/>
          <p:cNvGraphicFramePr/>
          <p:nvPr/>
        </p:nvGraphicFramePr>
        <p:xfrm>
          <a:off x="1115616" y="1700808"/>
          <a:ext cx="3384000" cy="388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Diagramm 11"/>
          <p:cNvGraphicFramePr/>
          <p:nvPr/>
        </p:nvGraphicFramePr>
        <p:xfrm>
          <a:off x="4644008" y="1700808"/>
          <a:ext cx="3384000" cy="3888000"/>
        </p:xfrm>
        <a:graphic>
          <a:graphicData uri="http://schemas.openxmlformats.org/drawingml/2006/chart">
            <c:chart xmlns:c="http://schemas.openxmlformats.org/drawingml/2006/chart" xmlns:r="http://schemas.openxmlformats.org/officeDocument/2006/relationships" r:id="rId3"/>
          </a:graphicData>
        </a:graphic>
      </p:graphicFrame>
      <p:pic>
        <p:nvPicPr>
          <p:cNvPr id="1026" name="Picture 2"/>
          <p:cNvPicPr>
            <a:picLocks noChangeAspect="1" noChangeArrowheads="1"/>
          </p:cNvPicPr>
          <p:nvPr/>
        </p:nvPicPr>
        <p:blipFill>
          <a:blip r:embed="rId4" cstate="print"/>
          <a:srcRect t="88095" b="2381"/>
          <a:stretch>
            <a:fillRect/>
          </a:stretch>
        </p:blipFill>
        <p:spPr bwMode="auto">
          <a:xfrm>
            <a:off x="2057991" y="5589240"/>
            <a:ext cx="5028018" cy="288032"/>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3"/>
          </p:nvPr>
        </p:nvSpPr>
        <p:spPr/>
        <p:txBody>
          <a:bodyPr/>
          <a:lstStyle/>
          <a:p>
            <a:r>
              <a:rPr lang="en-GB" dirty="0" smtClean="0"/>
              <a:t>Nominal wages</a:t>
            </a:r>
            <a:r>
              <a:rPr lang="en-GB" baseline="30000" dirty="0" smtClean="0"/>
              <a:t>1)</a:t>
            </a:r>
            <a:r>
              <a:rPr lang="en-GB" dirty="0" smtClean="0"/>
              <a:t> and nominal productivity</a:t>
            </a:r>
            <a:r>
              <a:rPr lang="en-GB" baseline="30000" dirty="0" smtClean="0"/>
              <a:t>2)</a:t>
            </a:r>
            <a:endParaRPr lang="en-GB" dirty="0"/>
          </a:p>
        </p:txBody>
      </p:sp>
      <p:sp>
        <p:nvSpPr>
          <p:cNvPr id="3" name="Titel 2"/>
          <p:cNvSpPr>
            <a:spLocks noGrp="1"/>
          </p:cNvSpPr>
          <p:nvPr>
            <p:ph type="title"/>
          </p:nvPr>
        </p:nvSpPr>
        <p:spPr/>
        <p:txBody>
          <a:bodyPr/>
          <a:lstStyle/>
          <a:p>
            <a:r>
              <a:rPr lang="de-DE" dirty="0" smtClean="0"/>
              <a:t>Deutschland alles falsch</a:t>
            </a:r>
            <a:endParaRPr lang="en-GB" dirty="0"/>
          </a:p>
        </p:txBody>
      </p:sp>
      <p:sp>
        <p:nvSpPr>
          <p:cNvPr id="6" name="Fußzeilenplatzhalter 5"/>
          <p:cNvSpPr>
            <a:spLocks noGrp="1"/>
          </p:cNvSpPr>
          <p:nvPr>
            <p:ph type="ftr" sz="quarter" idx="11"/>
          </p:nvPr>
        </p:nvSpPr>
        <p:spPr/>
        <p:txBody>
          <a:bodyPr/>
          <a:lstStyle/>
          <a:p>
            <a:r>
              <a:rPr lang="de-DE" smtClean="0">
                <a:solidFill>
                  <a:schemeClr val="bg1"/>
                </a:solidFill>
                <a:latin typeface="Book Antiqua" pitchFamily="18" charset="0"/>
              </a:rPr>
              <a:t>Luxembourg - Bruxelles, 26./27.06.2013</a:t>
            </a:r>
            <a:endParaRPr lang="de-DE" dirty="0" smtClean="0">
              <a:solidFill>
                <a:schemeClr val="bg1"/>
              </a:solidFill>
              <a:latin typeface="Book Antiqua" pitchFamily="18" charset="0"/>
            </a:endParaRPr>
          </a:p>
        </p:txBody>
      </p:sp>
      <p:sp>
        <p:nvSpPr>
          <p:cNvPr id="7" name="Inhaltsplatzhalter 6"/>
          <p:cNvSpPr>
            <a:spLocks noGrp="1"/>
          </p:cNvSpPr>
          <p:nvPr>
            <p:ph idx="14"/>
          </p:nvPr>
        </p:nvSpPr>
        <p:spPr/>
        <p:txBody>
          <a:bodyPr/>
          <a:lstStyle/>
          <a:p>
            <a:pPr lvl="0"/>
            <a:r>
              <a:rPr lang="en-GB" dirty="0" smtClean="0"/>
              <a:t>Notes: 1) Defined as total nominal compensation of dependent employees divided by working hours of dependent employees times number of dependent employees. 2) Defined as nominal GDP divided by working hours of total employed persons times number of employed persons. 3) 2012 values for working hours of total employees and dependent employees projected based on data from </a:t>
            </a:r>
            <a:r>
              <a:rPr lang="en-GB" dirty="0" err="1" smtClean="0"/>
              <a:t>Destatis</a:t>
            </a:r>
            <a:r>
              <a:rPr lang="en-GB" dirty="0" smtClean="0"/>
              <a:t> and AMECO</a:t>
            </a:r>
          </a:p>
          <a:p>
            <a:r>
              <a:rPr lang="en-GB" dirty="0" smtClean="0"/>
              <a:t>Source: AMECO database (as per Nov-12); </a:t>
            </a:r>
            <a:r>
              <a:rPr lang="en-GB" dirty="0" err="1" smtClean="0"/>
              <a:t>Eurostat</a:t>
            </a:r>
            <a:r>
              <a:rPr lang="en-GB" dirty="0" smtClean="0"/>
              <a:t>; own calculations</a:t>
            </a:r>
            <a:endParaRPr lang="en-GB" dirty="0"/>
          </a:p>
        </p:txBody>
      </p:sp>
      <p:sp>
        <p:nvSpPr>
          <p:cNvPr id="8" name="Foliennummernplatzhalter 7"/>
          <p:cNvSpPr>
            <a:spLocks noGrp="1"/>
          </p:cNvSpPr>
          <p:nvPr>
            <p:ph type="sldNum" sz="quarter" idx="12"/>
          </p:nvPr>
        </p:nvSpPr>
        <p:spPr/>
        <p:txBody>
          <a:bodyPr/>
          <a:lstStyle/>
          <a:p>
            <a:fld id="{A490E2CD-F9D3-4AB5-982D-D7AA95439D11}" type="slidenum">
              <a:rPr lang="en-GB" smtClean="0"/>
              <a:pPr/>
              <a:t>23</a:t>
            </a:fld>
            <a:endParaRPr lang="en-GB" dirty="0"/>
          </a:p>
        </p:txBody>
      </p:sp>
      <p:graphicFrame>
        <p:nvGraphicFramePr>
          <p:cNvPr id="10" name="Diagramm 9"/>
          <p:cNvGraphicFramePr/>
          <p:nvPr/>
        </p:nvGraphicFramePr>
        <p:xfrm>
          <a:off x="4644008" y="1700808"/>
          <a:ext cx="3384000" cy="388843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Diagramm 11"/>
          <p:cNvGraphicFramePr/>
          <p:nvPr/>
        </p:nvGraphicFramePr>
        <p:xfrm>
          <a:off x="1115616" y="1700808"/>
          <a:ext cx="3384376" cy="3888000"/>
        </p:xfrm>
        <a:graphic>
          <a:graphicData uri="http://schemas.openxmlformats.org/drawingml/2006/chart">
            <c:chart xmlns:c="http://schemas.openxmlformats.org/drawingml/2006/chart" xmlns:r="http://schemas.openxmlformats.org/officeDocument/2006/relationships" r:id="rId3"/>
          </a:graphicData>
        </a:graphic>
      </p:graphicFrame>
      <p:pic>
        <p:nvPicPr>
          <p:cNvPr id="14" name="Grafik 13"/>
          <p:cNvPicPr/>
          <p:nvPr/>
        </p:nvPicPr>
        <p:blipFill>
          <a:blip r:embed="rId4" cstate="print"/>
          <a:srcRect t="84456" b="4663"/>
          <a:stretch>
            <a:fillRect/>
          </a:stretch>
        </p:blipFill>
        <p:spPr bwMode="auto">
          <a:xfrm>
            <a:off x="2324100" y="5661248"/>
            <a:ext cx="4495800" cy="20002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3"/>
          </p:nvPr>
        </p:nvSpPr>
        <p:spPr/>
        <p:txBody>
          <a:bodyPr/>
          <a:lstStyle/>
          <a:p>
            <a:r>
              <a:rPr lang="en-GB" dirty="0" smtClean="0"/>
              <a:t>A scenario for convergence of ULC (1999 = 100)</a:t>
            </a:r>
            <a:endParaRPr lang="en-GB" dirty="0"/>
          </a:p>
        </p:txBody>
      </p:sp>
      <p:sp>
        <p:nvSpPr>
          <p:cNvPr id="3" name="Titel 2"/>
          <p:cNvSpPr>
            <a:spLocks noGrp="1"/>
          </p:cNvSpPr>
          <p:nvPr>
            <p:ph type="title"/>
          </p:nvPr>
        </p:nvSpPr>
        <p:spPr/>
        <p:txBody>
          <a:bodyPr/>
          <a:lstStyle/>
          <a:p>
            <a:r>
              <a:rPr lang="de-DE" dirty="0" smtClean="0"/>
              <a:t>Der einzige Ausweg, aber sehr </a:t>
            </a:r>
            <a:r>
              <a:rPr lang="de-DE" smtClean="0"/>
              <a:t>weit weg</a:t>
            </a:r>
            <a:endParaRPr lang="en-GB" dirty="0"/>
          </a:p>
        </p:txBody>
      </p:sp>
      <p:sp>
        <p:nvSpPr>
          <p:cNvPr id="6" name="Fußzeilenplatzhalter 5"/>
          <p:cNvSpPr>
            <a:spLocks noGrp="1"/>
          </p:cNvSpPr>
          <p:nvPr>
            <p:ph type="ftr" sz="quarter" idx="11"/>
          </p:nvPr>
        </p:nvSpPr>
        <p:spPr/>
        <p:txBody>
          <a:bodyPr/>
          <a:lstStyle/>
          <a:p>
            <a:r>
              <a:rPr lang="de-DE" smtClean="0">
                <a:solidFill>
                  <a:schemeClr val="bg1"/>
                </a:solidFill>
                <a:latin typeface="Book Antiqua" pitchFamily="18" charset="0"/>
              </a:rPr>
              <a:t>Luxembourg - Bruxelles, 26./27.06.2013</a:t>
            </a:r>
            <a:endParaRPr lang="de-DE" dirty="0" smtClean="0">
              <a:solidFill>
                <a:schemeClr val="bg1"/>
              </a:solidFill>
              <a:latin typeface="Book Antiqua" pitchFamily="18" charset="0"/>
            </a:endParaRPr>
          </a:p>
        </p:txBody>
      </p:sp>
      <p:sp>
        <p:nvSpPr>
          <p:cNvPr id="7" name="Inhaltsplatzhalter 6"/>
          <p:cNvSpPr>
            <a:spLocks noGrp="1"/>
          </p:cNvSpPr>
          <p:nvPr>
            <p:ph idx="14"/>
          </p:nvPr>
        </p:nvSpPr>
        <p:spPr/>
        <p:txBody>
          <a:bodyPr/>
          <a:lstStyle/>
          <a:p>
            <a:r>
              <a:rPr lang="en-GB" dirty="0" smtClean="0"/>
              <a:t>Source: AMECO database (as per Nov-12); own calculations</a:t>
            </a:r>
            <a:endParaRPr lang="en-GB" dirty="0"/>
          </a:p>
        </p:txBody>
      </p:sp>
      <p:sp>
        <p:nvSpPr>
          <p:cNvPr id="8" name="Foliennummernplatzhalter 7"/>
          <p:cNvSpPr>
            <a:spLocks noGrp="1"/>
          </p:cNvSpPr>
          <p:nvPr>
            <p:ph type="sldNum" sz="quarter" idx="12"/>
          </p:nvPr>
        </p:nvSpPr>
        <p:spPr/>
        <p:txBody>
          <a:bodyPr/>
          <a:lstStyle/>
          <a:p>
            <a:fld id="{A490E2CD-F9D3-4AB5-982D-D7AA95439D11}" type="slidenum">
              <a:rPr lang="en-GB" smtClean="0"/>
              <a:pPr/>
              <a:t>24</a:t>
            </a:fld>
            <a:endParaRPr lang="en-GB" dirty="0"/>
          </a:p>
        </p:txBody>
      </p:sp>
      <p:graphicFrame>
        <p:nvGraphicFramePr>
          <p:cNvPr id="11" name="Diagramm 10"/>
          <p:cNvGraphicFramePr/>
          <p:nvPr/>
        </p:nvGraphicFramePr>
        <p:xfrm>
          <a:off x="1115616" y="1700808"/>
          <a:ext cx="6912768" cy="410445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3"/>
          </p:nvPr>
        </p:nvSpPr>
        <p:spPr/>
        <p:txBody>
          <a:bodyPr/>
          <a:lstStyle/>
          <a:p>
            <a:endParaRPr lang="de-DE"/>
          </a:p>
        </p:txBody>
      </p:sp>
      <p:sp>
        <p:nvSpPr>
          <p:cNvPr id="3" name="Titel 2"/>
          <p:cNvSpPr>
            <a:spLocks noGrp="1"/>
          </p:cNvSpPr>
          <p:nvPr>
            <p:ph type="title"/>
          </p:nvPr>
        </p:nvSpPr>
        <p:spPr/>
        <p:txBody>
          <a:bodyPr/>
          <a:lstStyle/>
          <a:p>
            <a:endParaRPr lang="de-DE"/>
          </a:p>
        </p:txBody>
      </p:sp>
      <p:sp>
        <p:nvSpPr>
          <p:cNvPr id="4" name="Inhaltsplatzhalter 3"/>
          <p:cNvSpPr>
            <a:spLocks noGrp="1"/>
          </p:cNvSpPr>
          <p:nvPr>
            <p:ph idx="1"/>
          </p:nvPr>
        </p:nvSpPr>
        <p:spPr/>
        <p:txBody>
          <a:bodyPr>
            <a:normAutofit/>
          </a:bodyPr>
          <a:lstStyle/>
          <a:p>
            <a:pPr marL="0" indent="0" algn="ctr">
              <a:buNone/>
            </a:pPr>
            <a:r>
              <a:rPr lang="de-DE" sz="4000" dirty="0" smtClean="0"/>
              <a:t>Danke</a:t>
            </a:r>
            <a:endParaRPr lang="de-DE" sz="4000" dirty="0"/>
          </a:p>
        </p:txBody>
      </p:sp>
      <p:sp>
        <p:nvSpPr>
          <p:cNvPr id="5" name="Foliennummernplatzhalter 4"/>
          <p:cNvSpPr>
            <a:spLocks noGrp="1"/>
          </p:cNvSpPr>
          <p:nvPr>
            <p:ph type="sldNum" sz="quarter" idx="12"/>
          </p:nvPr>
        </p:nvSpPr>
        <p:spPr/>
        <p:txBody>
          <a:bodyPr/>
          <a:lstStyle/>
          <a:p>
            <a:fld id="{A490E2CD-F9D3-4AB5-982D-D7AA95439D11}" type="slidenum">
              <a:rPr lang="en-GB" smtClean="0"/>
              <a:pPr/>
              <a:t>25</a:t>
            </a:fld>
            <a:endParaRPr lang="en-GB" dirty="0"/>
          </a:p>
        </p:txBody>
      </p:sp>
      <p:sp>
        <p:nvSpPr>
          <p:cNvPr id="6" name="Fußzeilenplatzhalter 5"/>
          <p:cNvSpPr>
            <a:spLocks noGrp="1"/>
          </p:cNvSpPr>
          <p:nvPr>
            <p:ph type="ftr" sz="quarter" idx="11"/>
          </p:nvPr>
        </p:nvSpPr>
        <p:spPr/>
        <p:txBody>
          <a:bodyPr/>
          <a:lstStyle/>
          <a:p>
            <a:r>
              <a:rPr lang="de-DE" smtClean="0">
                <a:solidFill>
                  <a:schemeClr val="bg1"/>
                </a:solidFill>
                <a:latin typeface="Book Antiqua" pitchFamily="18" charset="0"/>
              </a:rPr>
              <a:t>kk, dd</a:t>
            </a:r>
            <a:endParaRPr lang="de-DE" dirty="0" smtClean="0">
              <a:solidFill>
                <a:schemeClr val="bg1"/>
              </a:solidFill>
              <a:latin typeface="Book Antiqua" pitchFamily="18" charset="0"/>
            </a:endParaRPr>
          </a:p>
        </p:txBody>
      </p:sp>
      <p:sp>
        <p:nvSpPr>
          <p:cNvPr id="7" name="Inhaltsplatzhalter 6"/>
          <p:cNvSpPr>
            <a:spLocks noGrp="1"/>
          </p:cNvSpPr>
          <p:nvPr>
            <p:ph idx="14"/>
          </p:nvPr>
        </p:nvSpPr>
        <p:spPr/>
        <p:txBody>
          <a:bodyPr/>
          <a:lstStyle/>
          <a:p>
            <a:endParaRPr lang="de-DE"/>
          </a:p>
        </p:txBody>
      </p:sp>
    </p:spTree>
    <p:extLst>
      <p:ext uri="{BB962C8B-B14F-4D97-AF65-F5344CB8AC3E}">
        <p14:creationId xmlns:p14="http://schemas.microsoft.com/office/powerpoint/2010/main" val="76604008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3"/>
          </p:nvPr>
        </p:nvSpPr>
        <p:spPr/>
        <p:txBody>
          <a:bodyPr/>
          <a:lstStyle/>
          <a:p>
            <a:endParaRPr lang="de-DE"/>
          </a:p>
        </p:txBody>
      </p:sp>
      <p:sp>
        <p:nvSpPr>
          <p:cNvPr id="3" name="Titel 2"/>
          <p:cNvSpPr>
            <a:spLocks noGrp="1"/>
          </p:cNvSpPr>
          <p:nvPr>
            <p:ph type="title"/>
          </p:nvPr>
        </p:nvSpPr>
        <p:spPr/>
        <p:txBody>
          <a:bodyPr/>
          <a:lstStyle/>
          <a:p>
            <a:endParaRPr lang="de-DE"/>
          </a:p>
        </p:txBody>
      </p:sp>
      <p:sp>
        <p:nvSpPr>
          <p:cNvPr id="5" name="Inhaltsplatzhalter 4"/>
          <p:cNvSpPr>
            <a:spLocks noGrp="1"/>
          </p:cNvSpPr>
          <p:nvPr>
            <p:ph idx="14"/>
          </p:nvPr>
        </p:nvSpPr>
        <p:spPr/>
        <p:txBody>
          <a:bodyPr/>
          <a:lstStyle/>
          <a:p>
            <a:endParaRPr lang="de-DE"/>
          </a:p>
        </p:txBody>
      </p:sp>
      <p:sp>
        <p:nvSpPr>
          <p:cNvPr id="6" name="Foliennummernplatzhalter 5"/>
          <p:cNvSpPr>
            <a:spLocks noGrp="1"/>
          </p:cNvSpPr>
          <p:nvPr>
            <p:ph type="sldNum" sz="quarter" idx="15"/>
          </p:nvPr>
        </p:nvSpPr>
        <p:spPr/>
        <p:txBody>
          <a:bodyPr/>
          <a:lstStyle/>
          <a:p>
            <a:pPr>
              <a:defRPr/>
            </a:pPr>
            <a:fld id="{DD8EAD7E-4575-479B-BB60-E4B88F2C3F41}" type="slidenum">
              <a:rPr lang="en-GB" smtClean="0"/>
              <a:pPr>
                <a:defRPr/>
              </a:pPr>
              <a:t>26</a:t>
            </a:fld>
            <a:endParaRPr lang="en-GB" dirty="0"/>
          </a:p>
        </p:txBody>
      </p:sp>
      <p:sp>
        <p:nvSpPr>
          <p:cNvPr id="7" name="Fußzeilenplatzhalter 6"/>
          <p:cNvSpPr>
            <a:spLocks noGrp="1"/>
          </p:cNvSpPr>
          <p:nvPr>
            <p:ph type="ftr" sz="quarter" idx="16"/>
          </p:nvPr>
        </p:nvSpPr>
        <p:spPr/>
        <p:txBody>
          <a:bodyPr/>
          <a:lstStyle/>
          <a:p>
            <a:pPr>
              <a:defRPr/>
            </a:pPr>
            <a:endParaRPr lang="de-DE" dirty="0"/>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3525258337"/>
              </p:ext>
            </p:extLst>
          </p:nvPr>
        </p:nvGraphicFramePr>
        <p:xfrm>
          <a:off x="395536" y="836712"/>
          <a:ext cx="8496944" cy="504056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feld 3"/>
          <p:cNvSpPr txBox="1"/>
          <p:nvPr/>
        </p:nvSpPr>
        <p:spPr>
          <a:xfrm>
            <a:off x="508000" y="368300"/>
            <a:ext cx="8528496" cy="461665"/>
          </a:xfrm>
          <a:prstGeom prst="rect">
            <a:avLst/>
          </a:prstGeom>
          <a:noFill/>
        </p:spPr>
        <p:txBody>
          <a:bodyPr wrap="square" rtlCol="0">
            <a:spAutoFit/>
          </a:bodyPr>
          <a:lstStyle/>
          <a:p>
            <a:r>
              <a:rPr lang="de-DE" sz="2400" dirty="0" smtClean="0"/>
              <a:t>Investment </a:t>
            </a:r>
            <a:r>
              <a:rPr lang="de-DE" sz="2400" dirty="0" err="1" smtClean="0"/>
              <a:t>is</a:t>
            </a:r>
            <a:r>
              <a:rPr lang="de-DE" sz="2400" dirty="0" smtClean="0"/>
              <a:t> </a:t>
            </a:r>
            <a:r>
              <a:rPr lang="de-DE" sz="2400" dirty="0" err="1" smtClean="0"/>
              <a:t>sluggish</a:t>
            </a:r>
            <a:endParaRPr lang="de-DE" sz="2400" dirty="0"/>
          </a:p>
        </p:txBody>
      </p:sp>
    </p:spTree>
    <p:extLst>
      <p:ext uri="{BB962C8B-B14F-4D97-AF65-F5344CB8AC3E}">
        <p14:creationId xmlns:p14="http://schemas.microsoft.com/office/powerpoint/2010/main" val="380992618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 1"/>
          <p:cNvGraphicFramePr>
            <a:graphicFrameLocks noGrp="1"/>
          </p:cNvGraphicFramePr>
          <p:nvPr>
            <p:extLst>
              <p:ext uri="{D42A27DB-BD31-4B8C-83A1-F6EECF244321}">
                <p14:modId xmlns:p14="http://schemas.microsoft.com/office/powerpoint/2010/main" val="335590930"/>
              </p:ext>
            </p:extLst>
          </p:nvPr>
        </p:nvGraphicFramePr>
        <p:xfrm>
          <a:off x="-33866" y="618066"/>
          <a:ext cx="9211733" cy="562186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feld 2"/>
          <p:cNvSpPr txBox="1"/>
          <p:nvPr/>
        </p:nvSpPr>
        <p:spPr>
          <a:xfrm>
            <a:off x="190500" y="0"/>
            <a:ext cx="8953500" cy="461665"/>
          </a:xfrm>
          <a:prstGeom prst="rect">
            <a:avLst/>
          </a:prstGeom>
          <a:noFill/>
        </p:spPr>
        <p:txBody>
          <a:bodyPr wrap="square" rtlCol="0">
            <a:spAutoFit/>
          </a:bodyPr>
          <a:lstStyle/>
          <a:p>
            <a:r>
              <a:rPr lang="de-DE" sz="2400" dirty="0" smtClean="0"/>
              <a:t>Deutschland geht „seinen“ Weg</a:t>
            </a:r>
            <a:endParaRPr lang="de-DE" sz="2400" dirty="0"/>
          </a:p>
        </p:txBody>
      </p:sp>
      <p:sp>
        <p:nvSpPr>
          <p:cNvPr id="4" name="Fußzeilenplatzhalter 3"/>
          <p:cNvSpPr>
            <a:spLocks noGrp="1"/>
          </p:cNvSpPr>
          <p:nvPr>
            <p:ph type="ftr" sz="quarter" idx="11"/>
          </p:nvPr>
        </p:nvSpPr>
        <p:spPr/>
        <p:txBody>
          <a:bodyPr/>
          <a:lstStyle/>
          <a:p>
            <a:pPr>
              <a:defRPr/>
            </a:pPr>
            <a:endParaRPr lang="en-GB"/>
          </a:p>
        </p:txBody>
      </p:sp>
      <p:sp>
        <p:nvSpPr>
          <p:cNvPr id="5" name="Foliennummernplatzhalter 4"/>
          <p:cNvSpPr>
            <a:spLocks noGrp="1"/>
          </p:cNvSpPr>
          <p:nvPr>
            <p:ph type="sldNum" sz="quarter" idx="12"/>
          </p:nvPr>
        </p:nvSpPr>
        <p:spPr/>
        <p:txBody>
          <a:bodyPr/>
          <a:lstStyle/>
          <a:p>
            <a:pPr>
              <a:defRPr/>
            </a:pPr>
            <a:fld id="{811E5EF6-86FE-4201-8816-5A7B72362328}" type="slidenum">
              <a:rPr lang="en-GB" smtClean="0"/>
              <a:pPr>
                <a:defRPr/>
              </a:pPr>
              <a:t>3</a:t>
            </a:fld>
            <a:endParaRPr lang="en-GB" dirty="0"/>
          </a:p>
        </p:txBody>
      </p:sp>
    </p:spTree>
    <p:extLst>
      <p:ext uri="{BB962C8B-B14F-4D97-AF65-F5344CB8AC3E}">
        <p14:creationId xmlns:p14="http://schemas.microsoft.com/office/powerpoint/2010/main" val="22753847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 1"/>
          <p:cNvGraphicFramePr>
            <a:graphicFrameLocks noGrp="1"/>
          </p:cNvGraphicFramePr>
          <p:nvPr>
            <p:extLst>
              <p:ext uri="{D42A27DB-BD31-4B8C-83A1-F6EECF244321}">
                <p14:modId xmlns:p14="http://schemas.microsoft.com/office/powerpoint/2010/main" val="3877162745"/>
              </p:ext>
            </p:extLst>
          </p:nvPr>
        </p:nvGraphicFramePr>
        <p:xfrm>
          <a:off x="-33866" y="618066"/>
          <a:ext cx="9211733" cy="562186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feld 2"/>
          <p:cNvSpPr txBox="1"/>
          <p:nvPr/>
        </p:nvSpPr>
        <p:spPr>
          <a:xfrm>
            <a:off x="711200" y="165100"/>
            <a:ext cx="3923820" cy="461665"/>
          </a:xfrm>
          <a:prstGeom prst="rect">
            <a:avLst/>
          </a:prstGeom>
          <a:noFill/>
        </p:spPr>
        <p:txBody>
          <a:bodyPr wrap="none" rtlCol="0">
            <a:spAutoFit/>
          </a:bodyPr>
          <a:lstStyle/>
          <a:p>
            <a:r>
              <a:rPr lang="de-DE" sz="2400" dirty="0" smtClean="0"/>
              <a:t>Trotz steigender Produktivität</a:t>
            </a:r>
            <a:endParaRPr lang="de-DE" sz="2400" dirty="0"/>
          </a:p>
        </p:txBody>
      </p:sp>
      <p:sp>
        <p:nvSpPr>
          <p:cNvPr id="4" name="Fußzeilenplatzhalter 3"/>
          <p:cNvSpPr>
            <a:spLocks noGrp="1"/>
          </p:cNvSpPr>
          <p:nvPr>
            <p:ph type="ftr" sz="quarter" idx="11"/>
          </p:nvPr>
        </p:nvSpPr>
        <p:spPr/>
        <p:txBody>
          <a:bodyPr/>
          <a:lstStyle/>
          <a:p>
            <a:pPr>
              <a:defRPr/>
            </a:pPr>
            <a:endParaRPr lang="en-GB"/>
          </a:p>
        </p:txBody>
      </p:sp>
      <p:sp>
        <p:nvSpPr>
          <p:cNvPr id="5" name="Foliennummernplatzhalter 4"/>
          <p:cNvSpPr>
            <a:spLocks noGrp="1"/>
          </p:cNvSpPr>
          <p:nvPr>
            <p:ph type="sldNum" sz="quarter" idx="12"/>
          </p:nvPr>
        </p:nvSpPr>
        <p:spPr/>
        <p:txBody>
          <a:bodyPr/>
          <a:lstStyle/>
          <a:p>
            <a:pPr>
              <a:defRPr/>
            </a:pPr>
            <a:fld id="{811E5EF6-86FE-4201-8816-5A7B72362328}" type="slidenum">
              <a:rPr lang="en-GB" smtClean="0"/>
              <a:pPr>
                <a:defRPr/>
              </a:pPr>
              <a:t>4</a:t>
            </a:fld>
            <a:endParaRPr lang="en-GB" dirty="0"/>
          </a:p>
        </p:txBody>
      </p:sp>
    </p:spTree>
    <p:extLst>
      <p:ext uri="{BB962C8B-B14F-4D97-AF65-F5344CB8AC3E}">
        <p14:creationId xmlns:p14="http://schemas.microsoft.com/office/powerpoint/2010/main" val="182805929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 1"/>
          <p:cNvGraphicFramePr>
            <a:graphicFrameLocks noGrp="1"/>
          </p:cNvGraphicFramePr>
          <p:nvPr>
            <p:extLst>
              <p:ext uri="{D42A27DB-BD31-4B8C-83A1-F6EECF244321}">
                <p14:modId xmlns:p14="http://schemas.microsoft.com/office/powerpoint/2010/main" val="927210351"/>
              </p:ext>
            </p:extLst>
          </p:nvPr>
        </p:nvGraphicFramePr>
        <p:xfrm>
          <a:off x="-33866" y="618066"/>
          <a:ext cx="9211733" cy="562186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feld 2"/>
          <p:cNvSpPr txBox="1"/>
          <p:nvPr/>
        </p:nvSpPr>
        <p:spPr>
          <a:xfrm>
            <a:off x="355600" y="0"/>
            <a:ext cx="8608888" cy="461665"/>
          </a:xfrm>
          <a:prstGeom prst="rect">
            <a:avLst/>
          </a:prstGeom>
          <a:noFill/>
        </p:spPr>
        <p:txBody>
          <a:bodyPr wrap="square" rtlCol="0">
            <a:spAutoFit/>
          </a:bodyPr>
          <a:lstStyle/>
          <a:p>
            <a:r>
              <a:rPr lang="de-DE" sz="2400" dirty="0" smtClean="0"/>
              <a:t>Und konsumiert so wenig wie </a:t>
            </a:r>
            <a:r>
              <a:rPr lang="de-DE" sz="2400" dirty="0"/>
              <a:t>I</a:t>
            </a:r>
            <a:r>
              <a:rPr lang="de-DE" sz="2400" dirty="0" smtClean="0"/>
              <a:t>talien</a:t>
            </a:r>
            <a:endParaRPr lang="de-DE" sz="2400" dirty="0"/>
          </a:p>
        </p:txBody>
      </p:sp>
      <p:sp>
        <p:nvSpPr>
          <p:cNvPr id="4" name="Fußzeilenplatzhalter 3"/>
          <p:cNvSpPr>
            <a:spLocks noGrp="1"/>
          </p:cNvSpPr>
          <p:nvPr>
            <p:ph type="ftr" sz="quarter" idx="11"/>
          </p:nvPr>
        </p:nvSpPr>
        <p:spPr/>
        <p:txBody>
          <a:bodyPr/>
          <a:lstStyle/>
          <a:p>
            <a:pPr>
              <a:defRPr/>
            </a:pPr>
            <a:endParaRPr lang="en-GB"/>
          </a:p>
        </p:txBody>
      </p:sp>
      <p:sp>
        <p:nvSpPr>
          <p:cNvPr id="5" name="Foliennummernplatzhalter 4"/>
          <p:cNvSpPr>
            <a:spLocks noGrp="1"/>
          </p:cNvSpPr>
          <p:nvPr>
            <p:ph type="sldNum" sz="quarter" idx="12"/>
          </p:nvPr>
        </p:nvSpPr>
        <p:spPr/>
        <p:txBody>
          <a:bodyPr/>
          <a:lstStyle/>
          <a:p>
            <a:pPr>
              <a:defRPr/>
            </a:pPr>
            <a:fld id="{811E5EF6-86FE-4201-8816-5A7B72362328}" type="slidenum">
              <a:rPr lang="en-GB" smtClean="0"/>
              <a:pPr>
                <a:defRPr/>
              </a:pPr>
              <a:t>5</a:t>
            </a:fld>
            <a:endParaRPr lang="en-GB" dirty="0"/>
          </a:p>
        </p:txBody>
      </p:sp>
    </p:spTree>
    <p:extLst>
      <p:ext uri="{BB962C8B-B14F-4D97-AF65-F5344CB8AC3E}">
        <p14:creationId xmlns:p14="http://schemas.microsoft.com/office/powerpoint/2010/main" val="228424196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3"/>
          </p:nvPr>
        </p:nvSpPr>
        <p:spPr>
          <a:xfrm>
            <a:off x="1115616" y="1176481"/>
            <a:ext cx="6912768" cy="45719"/>
          </a:xfrm>
        </p:spPr>
        <p:txBody>
          <a:bodyPr/>
          <a:lstStyle/>
          <a:p>
            <a:endParaRPr lang="de-DE" dirty="0"/>
          </a:p>
        </p:txBody>
      </p:sp>
      <p:sp>
        <p:nvSpPr>
          <p:cNvPr id="3" name="Titel 2"/>
          <p:cNvSpPr>
            <a:spLocks noGrp="1"/>
          </p:cNvSpPr>
          <p:nvPr>
            <p:ph type="title"/>
          </p:nvPr>
        </p:nvSpPr>
        <p:spPr/>
        <p:txBody>
          <a:bodyPr/>
          <a:lstStyle/>
          <a:p>
            <a:endParaRPr lang="de-DE"/>
          </a:p>
        </p:txBody>
      </p:sp>
      <p:sp>
        <p:nvSpPr>
          <p:cNvPr id="5" name="Inhaltsplatzhalter 4"/>
          <p:cNvSpPr>
            <a:spLocks noGrp="1"/>
          </p:cNvSpPr>
          <p:nvPr>
            <p:ph idx="14"/>
          </p:nvPr>
        </p:nvSpPr>
        <p:spPr/>
        <p:txBody>
          <a:bodyPr/>
          <a:lstStyle/>
          <a:p>
            <a:endParaRPr lang="de-DE"/>
          </a:p>
        </p:txBody>
      </p:sp>
      <p:sp>
        <p:nvSpPr>
          <p:cNvPr id="6" name="Foliennummernplatzhalter 5"/>
          <p:cNvSpPr>
            <a:spLocks noGrp="1"/>
          </p:cNvSpPr>
          <p:nvPr>
            <p:ph type="sldNum" sz="quarter" idx="15"/>
          </p:nvPr>
        </p:nvSpPr>
        <p:spPr/>
        <p:txBody>
          <a:bodyPr/>
          <a:lstStyle/>
          <a:p>
            <a:pPr>
              <a:defRPr/>
            </a:pPr>
            <a:fld id="{DD8EAD7E-4575-479B-BB60-E4B88F2C3F41}" type="slidenum">
              <a:rPr lang="en-GB" smtClean="0"/>
              <a:pPr>
                <a:defRPr/>
              </a:pPr>
              <a:t>6</a:t>
            </a:fld>
            <a:endParaRPr lang="en-GB" dirty="0"/>
          </a:p>
        </p:txBody>
      </p:sp>
      <p:sp>
        <p:nvSpPr>
          <p:cNvPr id="7" name="Fußzeilenplatzhalter 6"/>
          <p:cNvSpPr>
            <a:spLocks noGrp="1"/>
          </p:cNvSpPr>
          <p:nvPr>
            <p:ph type="ftr" sz="quarter" idx="16"/>
          </p:nvPr>
        </p:nvSpPr>
        <p:spPr/>
        <p:txBody>
          <a:bodyPr/>
          <a:lstStyle/>
          <a:p>
            <a:pPr>
              <a:defRPr/>
            </a:pPr>
            <a:endParaRPr lang="de-DE" dirty="0"/>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1360601540"/>
              </p:ext>
            </p:extLst>
          </p:nvPr>
        </p:nvGraphicFramePr>
        <p:xfrm>
          <a:off x="539552" y="620688"/>
          <a:ext cx="7992887" cy="5256237"/>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feld 3"/>
          <p:cNvSpPr txBox="1"/>
          <p:nvPr/>
        </p:nvSpPr>
        <p:spPr>
          <a:xfrm>
            <a:off x="1691680" y="116633"/>
            <a:ext cx="6696744" cy="461665"/>
          </a:xfrm>
          <a:prstGeom prst="rect">
            <a:avLst/>
          </a:prstGeom>
          <a:noFill/>
        </p:spPr>
        <p:txBody>
          <a:bodyPr wrap="square" rtlCol="0">
            <a:spAutoFit/>
          </a:bodyPr>
          <a:lstStyle/>
          <a:p>
            <a:r>
              <a:rPr lang="de-DE" sz="2400" dirty="0" smtClean="0"/>
              <a:t>Exportiert aber wie ein Weltmeister</a:t>
            </a:r>
            <a:endParaRPr lang="de-DE" sz="2400" dirty="0"/>
          </a:p>
        </p:txBody>
      </p:sp>
    </p:spTree>
    <p:extLst>
      <p:ext uri="{BB962C8B-B14F-4D97-AF65-F5344CB8AC3E}">
        <p14:creationId xmlns:p14="http://schemas.microsoft.com/office/powerpoint/2010/main" val="404093863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 1"/>
          <p:cNvGraphicFramePr>
            <a:graphicFrameLocks noGrp="1"/>
          </p:cNvGraphicFramePr>
          <p:nvPr>
            <p:extLst>
              <p:ext uri="{D42A27DB-BD31-4B8C-83A1-F6EECF244321}">
                <p14:modId xmlns:p14="http://schemas.microsoft.com/office/powerpoint/2010/main" val="3886496159"/>
              </p:ext>
            </p:extLst>
          </p:nvPr>
        </p:nvGraphicFramePr>
        <p:xfrm>
          <a:off x="-33866" y="618066"/>
          <a:ext cx="9211733" cy="562186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feld 2"/>
          <p:cNvSpPr txBox="1"/>
          <p:nvPr/>
        </p:nvSpPr>
        <p:spPr>
          <a:xfrm>
            <a:off x="190500" y="0"/>
            <a:ext cx="8845996" cy="461665"/>
          </a:xfrm>
          <a:prstGeom prst="rect">
            <a:avLst/>
          </a:prstGeom>
          <a:noFill/>
        </p:spPr>
        <p:txBody>
          <a:bodyPr wrap="square" rtlCol="0">
            <a:spAutoFit/>
          </a:bodyPr>
          <a:lstStyle/>
          <a:p>
            <a:r>
              <a:rPr lang="de-DE" sz="2400" dirty="0" smtClean="0"/>
              <a:t>Und ist der Champion</a:t>
            </a:r>
            <a:endParaRPr lang="de-DE" sz="2400" dirty="0"/>
          </a:p>
        </p:txBody>
      </p:sp>
      <p:sp>
        <p:nvSpPr>
          <p:cNvPr id="4" name="Fußzeilenplatzhalter 3"/>
          <p:cNvSpPr>
            <a:spLocks noGrp="1"/>
          </p:cNvSpPr>
          <p:nvPr>
            <p:ph type="ftr" sz="quarter" idx="11"/>
          </p:nvPr>
        </p:nvSpPr>
        <p:spPr/>
        <p:txBody>
          <a:bodyPr/>
          <a:lstStyle/>
          <a:p>
            <a:pPr>
              <a:defRPr/>
            </a:pPr>
            <a:endParaRPr lang="en-GB"/>
          </a:p>
        </p:txBody>
      </p:sp>
      <p:sp>
        <p:nvSpPr>
          <p:cNvPr id="5" name="Foliennummernplatzhalter 4"/>
          <p:cNvSpPr>
            <a:spLocks noGrp="1"/>
          </p:cNvSpPr>
          <p:nvPr>
            <p:ph type="sldNum" sz="quarter" idx="12"/>
          </p:nvPr>
        </p:nvSpPr>
        <p:spPr/>
        <p:txBody>
          <a:bodyPr/>
          <a:lstStyle/>
          <a:p>
            <a:pPr>
              <a:defRPr/>
            </a:pPr>
            <a:fld id="{811E5EF6-86FE-4201-8816-5A7B72362328}" type="slidenum">
              <a:rPr lang="en-GB" smtClean="0"/>
              <a:pPr>
                <a:defRPr/>
              </a:pPr>
              <a:t>7</a:t>
            </a:fld>
            <a:endParaRPr lang="en-GB" dirty="0"/>
          </a:p>
        </p:txBody>
      </p:sp>
    </p:spTree>
    <p:extLst>
      <p:ext uri="{BB962C8B-B14F-4D97-AF65-F5344CB8AC3E}">
        <p14:creationId xmlns:p14="http://schemas.microsoft.com/office/powerpoint/2010/main" val="64919700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 1"/>
          <p:cNvGraphicFramePr>
            <a:graphicFrameLocks noGrp="1"/>
          </p:cNvGraphicFramePr>
          <p:nvPr>
            <p:extLst>
              <p:ext uri="{D42A27DB-BD31-4B8C-83A1-F6EECF244321}">
                <p14:modId xmlns:p14="http://schemas.microsoft.com/office/powerpoint/2010/main" val="1198214896"/>
              </p:ext>
            </p:extLst>
          </p:nvPr>
        </p:nvGraphicFramePr>
        <p:xfrm>
          <a:off x="-33866" y="618066"/>
          <a:ext cx="9211733" cy="562186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feld 2"/>
          <p:cNvSpPr txBox="1"/>
          <p:nvPr/>
        </p:nvSpPr>
        <p:spPr>
          <a:xfrm>
            <a:off x="107504" y="0"/>
            <a:ext cx="9036496" cy="461665"/>
          </a:xfrm>
          <a:prstGeom prst="rect">
            <a:avLst/>
          </a:prstGeom>
          <a:noFill/>
        </p:spPr>
        <p:txBody>
          <a:bodyPr wrap="square" rtlCol="0">
            <a:spAutoFit/>
          </a:bodyPr>
          <a:lstStyle/>
          <a:p>
            <a:r>
              <a:rPr lang="de-DE" sz="2400" dirty="0" smtClean="0"/>
              <a:t>Auch beim Exportieren von Schulden</a:t>
            </a:r>
            <a:endParaRPr lang="de-DE" sz="2400" dirty="0"/>
          </a:p>
        </p:txBody>
      </p:sp>
      <p:sp>
        <p:nvSpPr>
          <p:cNvPr id="4" name="Fußzeilenplatzhalter 3"/>
          <p:cNvSpPr>
            <a:spLocks noGrp="1"/>
          </p:cNvSpPr>
          <p:nvPr>
            <p:ph type="ftr" sz="quarter" idx="11"/>
          </p:nvPr>
        </p:nvSpPr>
        <p:spPr/>
        <p:txBody>
          <a:bodyPr/>
          <a:lstStyle/>
          <a:p>
            <a:pPr>
              <a:defRPr/>
            </a:pPr>
            <a:endParaRPr lang="en-GB"/>
          </a:p>
        </p:txBody>
      </p:sp>
      <p:sp>
        <p:nvSpPr>
          <p:cNvPr id="5" name="Foliennummernplatzhalter 4"/>
          <p:cNvSpPr>
            <a:spLocks noGrp="1"/>
          </p:cNvSpPr>
          <p:nvPr>
            <p:ph type="sldNum" sz="quarter" idx="12"/>
          </p:nvPr>
        </p:nvSpPr>
        <p:spPr/>
        <p:txBody>
          <a:bodyPr/>
          <a:lstStyle/>
          <a:p>
            <a:pPr>
              <a:defRPr/>
            </a:pPr>
            <a:fld id="{811E5EF6-86FE-4201-8816-5A7B72362328}" type="slidenum">
              <a:rPr lang="en-GB" smtClean="0"/>
              <a:pPr>
                <a:defRPr/>
              </a:pPr>
              <a:t>8</a:t>
            </a:fld>
            <a:endParaRPr lang="en-GB" dirty="0"/>
          </a:p>
        </p:txBody>
      </p:sp>
    </p:spTree>
    <p:extLst>
      <p:ext uri="{BB962C8B-B14F-4D97-AF65-F5344CB8AC3E}">
        <p14:creationId xmlns:p14="http://schemas.microsoft.com/office/powerpoint/2010/main" val="29452070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 1"/>
          <p:cNvGraphicFramePr>
            <a:graphicFrameLocks noGrp="1"/>
          </p:cNvGraphicFramePr>
          <p:nvPr>
            <p:extLst>
              <p:ext uri="{D42A27DB-BD31-4B8C-83A1-F6EECF244321}">
                <p14:modId xmlns:p14="http://schemas.microsoft.com/office/powerpoint/2010/main" val="905112355"/>
              </p:ext>
            </p:extLst>
          </p:nvPr>
        </p:nvGraphicFramePr>
        <p:xfrm>
          <a:off x="-33866" y="618066"/>
          <a:ext cx="9211733" cy="562186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feld 2"/>
          <p:cNvSpPr txBox="1"/>
          <p:nvPr/>
        </p:nvSpPr>
        <p:spPr>
          <a:xfrm>
            <a:off x="177800" y="0"/>
            <a:ext cx="8858696" cy="461665"/>
          </a:xfrm>
          <a:prstGeom prst="rect">
            <a:avLst/>
          </a:prstGeom>
          <a:noFill/>
        </p:spPr>
        <p:txBody>
          <a:bodyPr wrap="square" rtlCol="0">
            <a:spAutoFit/>
          </a:bodyPr>
          <a:lstStyle/>
          <a:p>
            <a:r>
              <a:rPr lang="de-DE" sz="2400" dirty="0" smtClean="0"/>
              <a:t>Aber nicht beim Wachstum!</a:t>
            </a:r>
            <a:endParaRPr lang="de-DE" sz="2400" dirty="0"/>
          </a:p>
        </p:txBody>
      </p:sp>
      <p:sp>
        <p:nvSpPr>
          <p:cNvPr id="4" name="Fußzeilenplatzhalter 3"/>
          <p:cNvSpPr>
            <a:spLocks noGrp="1"/>
          </p:cNvSpPr>
          <p:nvPr>
            <p:ph type="ftr" sz="quarter" idx="11"/>
          </p:nvPr>
        </p:nvSpPr>
        <p:spPr/>
        <p:txBody>
          <a:bodyPr/>
          <a:lstStyle/>
          <a:p>
            <a:pPr>
              <a:defRPr/>
            </a:pPr>
            <a:endParaRPr lang="en-GB"/>
          </a:p>
        </p:txBody>
      </p:sp>
      <p:sp>
        <p:nvSpPr>
          <p:cNvPr id="5" name="Foliennummernplatzhalter 4"/>
          <p:cNvSpPr>
            <a:spLocks noGrp="1"/>
          </p:cNvSpPr>
          <p:nvPr>
            <p:ph type="sldNum" sz="quarter" idx="12"/>
          </p:nvPr>
        </p:nvSpPr>
        <p:spPr/>
        <p:txBody>
          <a:bodyPr/>
          <a:lstStyle/>
          <a:p>
            <a:pPr>
              <a:defRPr/>
            </a:pPr>
            <a:fld id="{811E5EF6-86FE-4201-8816-5A7B72362328}" type="slidenum">
              <a:rPr lang="en-GB" smtClean="0"/>
              <a:pPr>
                <a:defRPr/>
              </a:pPr>
              <a:t>9</a:t>
            </a:fld>
            <a:endParaRPr lang="en-GB" dirty="0"/>
          </a:p>
        </p:txBody>
      </p:sp>
    </p:spTree>
    <p:extLst>
      <p:ext uri="{BB962C8B-B14F-4D97-AF65-F5344CB8AC3E}">
        <p14:creationId xmlns:p14="http://schemas.microsoft.com/office/powerpoint/2010/main" val="412158716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1657</Words>
  <Application>Microsoft Macintosh PowerPoint</Application>
  <PresentationFormat>Bildschirmpräsentation (4:3)</PresentationFormat>
  <Paragraphs>260</Paragraphs>
  <Slides>26</Slides>
  <Notes>1</Notes>
  <HiddenSlides>0</HiddenSlides>
  <MMClips>0</MMClips>
  <ScaleCrop>false</ScaleCrop>
  <HeadingPairs>
    <vt:vector size="4" baseType="variant">
      <vt:variant>
        <vt:lpstr>Design</vt:lpstr>
      </vt:variant>
      <vt:variant>
        <vt:i4>1</vt:i4>
      </vt:variant>
      <vt:variant>
        <vt:lpstr>Folientitel</vt:lpstr>
      </vt:variant>
      <vt:variant>
        <vt:i4>26</vt:i4>
      </vt:variant>
    </vt:vector>
  </HeadingPairs>
  <TitlesOfParts>
    <vt:vector size="27" baseType="lpstr">
      <vt:lpstr>Larissa-Design</vt:lpstr>
      <vt:lpstr> Europa in der Krise</vt:lpstr>
      <vt:lpstr>Kein Ende der Krise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Auch die Investitionsquote fällt</vt:lpstr>
      <vt:lpstr>PowerPoint-Präsentation</vt:lpstr>
      <vt:lpstr>Nur bei der offiziellen Arbeitslosigkeit sieht es besser aus</vt:lpstr>
      <vt:lpstr>In der EWU setzt sich die Katastrophe fort</vt:lpstr>
      <vt:lpstr>Preisentwicklung in Richtung Deflation</vt:lpstr>
      <vt:lpstr>Bisherige Anpassungsversuche gescheitert</vt:lpstr>
      <vt:lpstr>Mit Lohnsenkung steigt die Arbeitslosigkeit </vt:lpstr>
      <vt:lpstr>In allen Südländern</vt:lpstr>
      <vt:lpstr>Ist Angebotspolitik die Lösung?</vt:lpstr>
      <vt:lpstr>Nein!!!</vt:lpstr>
      <vt:lpstr>Der deutsche Weg ins nirgendwo</vt:lpstr>
      <vt:lpstr>Frankreich hat alles richtig gemacht</vt:lpstr>
      <vt:lpstr>Deutschland alles falsch</vt:lpstr>
      <vt:lpstr>Der einzige Ausweg, aber sehr weit weg</vt:lpstr>
      <vt:lpstr>PowerPoint-Präsentation</vt:lpstr>
      <vt:lpstr>PowerPoint-Präsentation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Thomas Flassbeck</dc:creator>
  <cp:lastModifiedBy>Heiner Flassbeck</cp:lastModifiedBy>
  <cp:revision>98</cp:revision>
  <dcterms:created xsi:type="dcterms:W3CDTF">2013-04-14T09:34:17Z</dcterms:created>
  <dcterms:modified xsi:type="dcterms:W3CDTF">2014-03-25T13:00:17Z</dcterms:modified>
</cp:coreProperties>
</file>